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15"/>
  </p:notesMasterIdLst>
  <p:sldIdLst>
    <p:sldId id="256" r:id="rId2"/>
    <p:sldId id="261" r:id="rId3"/>
    <p:sldId id="263" r:id="rId4"/>
    <p:sldId id="265" r:id="rId5"/>
    <p:sldId id="268" r:id="rId6"/>
    <p:sldId id="264" r:id="rId7"/>
    <p:sldId id="262" r:id="rId8"/>
    <p:sldId id="272" r:id="rId9"/>
    <p:sldId id="267" r:id="rId10"/>
    <p:sldId id="271" r:id="rId11"/>
    <p:sldId id="269" r:id="rId12"/>
    <p:sldId id="270" r:id="rId13"/>
    <p:sldId id="266" r:id="rId14"/>
  </p:sldIdLst>
  <p:sldSz cx="9144000" cy="5143500" type="screen16x9"/>
  <p:notesSz cx="6858000" cy="9144000"/>
  <p:embeddedFontLst>
    <p:embeddedFont>
      <p:font typeface="Arial Nova" panose="020B0504020202020204" pitchFamily="34" charset="0"/>
      <p:regular r:id="rId16"/>
      <p:bold r:id="rId17"/>
      <p:italic r:id="rId18"/>
      <p:boldItalic r:id="rId19"/>
    </p:embeddedFont>
    <p:embeddedFont>
      <p:font typeface="Cambria Math" panose="02040503050406030204" pitchFamily="18" charset="0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2"/>
    <p:restoredTop sz="86199"/>
  </p:normalViewPr>
  <p:slideViewPr>
    <p:cSldViewPr snapToGrid="0">
      <p:cViewPr varScale="1">
        <p:scale>
          <a:sx n="131" d="100"/>
          <a:sy n="131" d="100"/>
        </p:scale>
        <p:origin x="1096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IT" sz="1100" dirty="0"/>
              <a:t>First tool that allows capturing and decding the </a:t>
            </a:r>
            <a:r>
              <a:rPr lang="en-IT" sz="1100" b="1" dirty="0"/>
              <a:t>beamforming feeedback angles</a:t>
            </a:r>
            <a:r>
              <a:rPr lang="en-IT" sz="1100" dirty="0"/>
              <a:t>, and reconstructing the </a:t>
            </a:r>
            <a:r>
              <a:rPr lang="en-IT" sz="1100" b="1" dirty="0"/>
              <a:t>beamforming feedback matrices</a:t>
            </a:r>
            <a:endParaRPr lang="en-IT" sz="11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0" name="Google Shape;10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492530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378069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337248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GB" sz="1800" dirty="0">
                <a:effectLst/>
                <a:latin typeface="Inconsolatazi4"/>
              </a:rPr>
              <a:t>Wi-BFI</a:t>
            </a:r>
            <a:r>
              <a:rPr lang="en-GB" sz="1800" dirty="0">
                <a:effectLst/>
                <a:latin typeface="LinLibertineT"/>
              </a:rPr>
              <a:t>, the first tool to extract IEEE 802.11ac/</a:t>
            </a:r>
            <a:r>
              <a:rPr lang="en-GB" sz="1800" dirty="0" err="1">
                <a:effectLst/>
                <a:latin typeface="LinLibertineT"/>
              </a:rPr>
              <a:t>ax</a:t>
            </a:r>
            <a:r>
              <a:rPr lang="en-GB" sz="1800" dirty="0">
                <a:effectLst/>
                <a:latin typeface="LinLibertineT"/>
              </a:rPr>
              <a:t> beamforming feedback angles (BFAs) and reconstruct the beamforming feedback information (BFI) in the wild from both SU-MIMO and MU-MIMO systems op- </a:t>
            </a:r>
            <a:r>
              <a:rPr lang="en-GB" sz="1800" dirty="0" err="1">
                <a:effectLst/>
                <a:latin typeface="LinLibertineT"/>
              </a:rPr>
              <a:t>erating</a:t>
            </a:r>
            <a:r>
              <a:rPr lang="en-GB" sz="1800" dirty="0">
                <a:effectLst/>
                <a:latin typeface="LinLibertineT"/>
              </a:rPr>
              <a:t> at 20 MHz/40 MHz/80 MHz/160 MHz bandwidth and with any network configuration. </a:t>
            </a:r>
            <a:r>
              <a:rPr lang="en-GB" sz="1800" dirty="0">
                <a:effectLst/>
                <a:latin typeface="Inconsolatazi4"/>
              </a:rPr>
              <a:t>Wi-BFI </a:t>
            </a:r>
            <a:r>
              <a:rPr lang="en-GB" sz="1800" dirty="0">
                <a:effectLst/>
                <a:latin typeface="LinLibertineT"/>
              </a:rPr>
              <a:t>operates at multi- </a:t>
            </a:r>
            <a:r>
              <a:rPr lang="en-GB" sz="1800" dirty="0" err="1">
                <a:effectLst/>
                <a:latin typeface="LinLibertineT"/>
              </a:rPr>
              <a:t>ple</a:t>
            </a:r>
            <a:r>
              <a:rPr lang="en-GB" sz="1800" dirty="0">
                <a:effectLst/>
                <a:latin typeface="LinLibertineT"/>
              </a:rPr>
              <a:t> bands and with multiple Wi-Fi standards simultaneously without the need for any direct access to the beamformer or </a:t>
            </a:r>
            <a:r>
              <a:rPr lang="en-GB" sz="1800" dirty="0" err="1">
                <a:effectLst/>
                <a:latin typeface="LinLibertineT"/>
              </a:rPr>
              <a:t>beamformees</a:t>
            </a:r>
            <a:r>
              <a:rPr lang="en-GB" sz="1800" dirty="0">
                <a:effectLst/>
                <a:latin typeface="LinLibertineT"/>
              </a:rPr>
              <a:t>. 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189746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0609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831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Google Shape;13;p2"/>
          <p:cNvCxnSpPr/>
          <p:nvPr/>
        </p:nvCxnSpPr>
        <p:spPr>
          <a:xfrm>
            <a:off x="1226006" y="2026814"/>
            <a:ext cx="0" cy="752962"/>
          </a:xfrm>
          <a:prstGeom prst="straightConnector1">
            <a:avLst/>
          </a:prstGeom>
          <a:noFill/>
          <a:ln w="381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" name="Google Shape;14;p2" descr="A close up of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21594" b="28837"/>
          <a:stretch/>
        </p:blipFill>
        <p:spPr>
          <a:xfrm>
            <a:off x="0" y="-61945"/>
            <a:ext cx="4631446" cy="135969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2893090" y="-1538503"/>
            <a:ext cx="3029884" cy="824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1" name="Google Shape;81;p11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 rot="5400000">
            <a:off x="5937779" y="1740785"/>
            <a:ext cx="3494917" cy="121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body" idx="1"/>
          </p:nvPr>
        </p:nvSpPr>
        <p:spPr>
          <a:xfrm rot="5400000">
            <a:off x="2271857" y="-589124"/>
            <a:ext cx="3494917" cy="5871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8" name="Google Shape;88;p12"/>
          <p:cNvCxnSpPr/>
          <p:nvPr/>
        </p:nvCxnSpPr>
        <p:spPr>
          <a:xfrm>
            <a:off x="7079333" y="599230"/>
            <a:ext cx="0" cy="3494917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3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Arial Nova" panose="020B0504020202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8" cy="366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180000" lvl="0" indent="-198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ct val="150000"/>
              <a:buChar char="•"/>
              <a:defRPr>
                <a:latin typeface="Arial Nova" panose="020B0504020202020204" pitchFamily="34" charset="0"/>
              </a:defRPr>
            </a:lvl1pPr>
            <a:lvl2pPr marL="720000" lvl="1" indent="-2340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ct val="110000"/>
              <a:buChar char="•"/>
              <a:defRPr>
                <a:latin typeface="Arial Nova" panose="020B0504020202020204" pitchFamily="34" charset="0"/>
              </a:defRPr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>
                <a:latin typeface="Arial Nova" panose="020B0504020202020204" pitchFamily="34" charset="0"/>
              </a:defRPr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>
                <a:latin typeface="Arial Nova" panose="020B0504020202020204" pitchFamily="34" charset="0"/>
              </a:defRPr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pPr lvl="0"/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0" name="Google Shape;20;p3"/>
          <p:cNvCxnSpPr/>
          <p:nvPr/>
        </p:nvCxnSpPr>
        <p:spPr>
          <a:xfrm>
            <a:off x="249841" y="669906"/>
            <a:ext cx="6483468" cy="0"/>
          </a:xfrm>
          <a:prstGeom prst="straightConnector1">
            <a:avLst/>
          </a:prstGeom>
          <a:noFill/>
          <a:ln w="254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117873" y="4690004"/>
            <a:ext cx="4454127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0808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090679" y="1317097"/>
            <a:ext cx="6482366" cy="1415963"/>
          </a:xfrm>
          <a:prstGeom prst="rect">
            <a:avLst/>
          </a:prstGeom>
          <a:noFill/>
          <a:ln>
            <a:noFill/>
          </a:ln>
          <a:effectLst>
            <a:reflection stA="50000" endA="295" endPos="92000" dist="101600" dir="5400000" sy="-100000" algn="bl" rotWithShape="0"/>
          </a:effectLst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25" name="Google Shape;25;p4"/>
          <p:cNvCxnSpPr/>
          <p:nvPr/>
        </p:nvCxnSpPr>
        <p:spPr>
          <a:xfrm>
            <a:off x="1090679" y="2773582"/>
            <a:ext cx="4760887" cy="908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6" name="Google Shape;26;p4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8859" y="-405918"/>
            <a:ext cx="2842245" cy="168486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>
              <a:buNone/>
              <a:defRPr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1086913" y="603667"/>
            <a:ext cx="7204226" cy="7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085498" y="1508159"/>
            <a:ext cx="3483864" cy="258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810328" y="1513007"/>
            <a:ext cx="3483864" cy="2581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5" name="Google Shape;35;p5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1085393" y="603122"/>
            <a:ext cx="7205746" cy="79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1085393" y="1514662"/>
            <a:ext cx="3483864" cy="60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1085393" y="2118202"/>
            <a:ext cx="3483864" cy="198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809272" y="1517252"/>
            <a:ext cx="3483864" cy="601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809272" y="2116118"/>
            <a:ext cx="3483864" cy="197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5" name="Google Shape;45;p6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1" name="Google Shape;51;p7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1083503" y="599230"/>
            <a:ext cx="2454824" cy="16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3782786" y="599231"/>
            <a:ext cx="4509352" cy="349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1083503" y="2404118"/>
            <a:ext cx="2456260" cy="168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3" name="Google Shape;63;p9"/>
          <p:cNvCxnSpPr/>
          <p:nvPr/>
        </p:nvCxnSpPr>
        <p:spPr>
          <a:xfrm>
            <a:off x="1086210" y="2404118"/>
            <a:ext cx="2452118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10"/>
          <p:cNvGrpSpPr/>
          <p:nvPr/>
        </p:nvGrpSpPr>
        <p:grpSpPr>
          <a:xfrm>
            <a:off x="5608040" y="361628"/>
            <a:ext cx="3055900" cy="3861826"/>
            <a:chOff x="7477387" y="482170"/>
            <a:chExt cx="4074533" cy="5149101"/>
          </a:xfrm>
        </p:grpSpPr>
        <p:sp>
          <p:nvSpPr>
            <p:cNvPr id="66" name="Google Shape;66;p10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0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1088405" y="847135"/>
            <a:ext cx="4149246" cy="137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>
            <a:spLocks noGrp="1"/>
          </p:cNvSpPr>
          <p:nvPr>
            <p:ph type="pic" idx="2"/>
          </p:nvPr>
        </p:nvSpPr>
        <p:spPr>
          <a:xfrm>
            <a:off x="6093292" y="841907"/>
            <a:ext cx="2093378" cy="2899745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1087747" y="2359494"/>
            <a:ext cx="4143303" cy="1502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1085536" y="4102392"/>
            <a:ext cx="4145513" cy="240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1085536" y="238980"/>
            <a:ext cx="4155753" cy="240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4" name="Google Shape;74;p10"/>
          <p:cNvCxnSpPr/>
          <p:nvPr/>
        </p:nvCxnSpPr>
        <p:spPr>
          <a:xfrm>
            <a:off x="1085536" y="2357704"/>
            <a:ext cx="414551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4712" y="1069875"/>
            <a:ext cx="8246639" cy="3029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238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17873" y="4678910"/>
            <a:ext cx="4454127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pic>
        <p:nvPicPr>
          <p:cNvPr id="10" name="Google Shape;10;p1" descr="A close up of a logo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708859" y="-405918"/>
            <a:ext cx="2842245" cy="168486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 Nova" panose="020B0504020202020204" pitchFamily="34" charset="0"/>
          <a:ea typeface="Arial Nova" panose="020B0504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 Nova" panose="020B0504020202020204" pitchFamily="34" charset="0"/>
          <a:ea typeface="Arial Nova" panose="020B0504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/>
          <p:nvPr/>
        </p:nvSpPr>
        <p:spPr>
          <a:xfrm>
            <a:off x="1288125" y="1737346"/>
            <a:ext cx="7677900" cy="323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700" b="1" dirty="0">
                <a:solidFill>
                  <a:schemeClr val="lt1"/>
                </a:solidFill>
              </a:rPr>
              <a:t>Wi-BFI: Extracting the IEEE 802.11 Beamforming Feedback Information from Commercial Wi-Fi Devices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1600" b="1"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1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Khandaker</a:t>
            </a:r>
            <a:r>
              <a:rPr lang="en-GB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Foysal</a:t>
            </a:r>
            <a:r>
              <a:rPr lang="en-GB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Haque*, </a:t>
            </a:r>
            <a:r>
              <a:rPr lang="en" sz="1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" sz="1600" b="1" dirty="0">
                <a:solidFill>
                  <a:schemeClr val="bg1"/>
                </a:solidFill>
              </a:rPr>
              <a:t>rancesca </a:t>
            </a:r>
            <a:r>
              <a:rPr lang="en" sz="1600" b="1" dirty="0" err="1">
                <a:solidFill>
                  <a:schemeClr val="bg1"/>
                </a:solidFill>
              </a:rPr>
              <a:t>Meneghello</a:t>
            </a:r>
            <a:r>
              <a:rPr lang="en" sz="1600" b="1" baseline="30000" dirty="0">
                <a:solidFill>
                  <a:schemeClr val="lt1"/>
                </a:solidFill>
              </a:rPr>
              <a:t>§</a:t>
            </a:r>
            <a:r>
              <a:rPr lang="en" sz="1600" b="1" dirty="0">
                <a:solidFill>
                  <a:schemeClr val="lt1"/>
                </a:solidFill>
              </a:rPr>
              <a:t>, Francesco </a:t>
            </a:r>
            <a:r>
              <a:rPr lang="en" sz="1600" b="1" dirty="0" err="1">
                <a:solidFill>
                  <a:schemeClr val="lt1"/>
                </a:solidFill>
              </a:rPr>
              <a:t>Restuccia</a:t>
            </a:r>
            <a:r>
              <a:rPr lang="en" sz="1600" b="1" dirty="0">
                <a:solidFill>
                  <a:schemeClr val="lt1"/>
                </a:solidFill>
              </a:rPr>
              <a:t>*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en" sz="1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*Northeastern University, US</a:t>
            </a:r>
          </a:p>
          <a:p>
            <a:pPr>
              <a:buSzPts val="2700"/>
            </a:pPr>
            <a:r>
              <a:rPr kumimoji="0" lang="en" sz="1600" b="1" i="0" u="none" strike="noStrike" kern="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§ </a:t>
            </a:r>
            <a:r>
              <a:rPr lang="en" sz="1600" dirty="0">
                <a:solidFill>
                  <a:schemeClr val="lt1"/>
                </a:solidFill>
              </a:rPr>
              <a:t>University of Padova, Italy</a:t>
            </a:r>
            <a:r>
              <a:rPr lang="en" sz="16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en" sz="1600"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en" sz="1600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1600" dirty="0" err="1">
                <a:solidFill>
                  <a:schemeClr val="lt1"/>
                </a:solidFill>
              </a:rPr>
              <a:t>WiNTECH</a:t>
            </a:r>
            <a:r>
              <a:rPr lang="en" sz="1600" dirty="0">
                <a:solidFill>
                  <a:schemeClr val="lt1"/>
                </a:solidFill>
              </a:rPr>
              <a:t> - Oct. 6 2023, Madrid (Spain)</a:t>
            </a:r>
            <a:endParaRPr sz="160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E308AE-ACDE-47E4-FF51-4B1D50F4A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875" y="3793771"/>
            <a:ext cx="1179880" cy="1179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038AA-4180-4D37-FCD5-B4A22E2BB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Example of application - DeepCSI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18FF5-D7A1-53A9-C1F8-47087D485D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20" name="Google Shape;103;p11">
            <a:extLst>
              <a:ext uri="{FF2B5EF4-FFF2-40B4-BE49-F238E27FC236}">
                <a16:creationId xmlns:a16="http://schemas.microsoft.com/office/drawing/2014/main" id="{6B015D46-E362-94C2-74C2-98BCAC60F846}"/>
              </a:ext>
            </a:extLst>
          </p:cNvPr>
          <p:cNvSpPr txBox="1"/>
          <p:nvPr/>
        </p:nvSpPr>
        <p:spPr>
          <a:xfrm>
            <a:off x="194400" y="734988"/>
            <a:ext cx="8908960" cy="415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dk1"/>
              </a:buClr>
              <a:buSzPts val="3900"/>
            </a:pPr>
            <a:r>
              <a:rPr lang="en-GB" sz="1800" b="1" dirty="0">
                <a:solidFill>
                  <a:srgbClr val="0070C0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Objective:</a:t>
            </a:r>
            <a:r>
              <a:rPr lang="en-GB" sz="1800" dirty="0">
                <a:solidFill>
                  <a:srgbClr val="0070C0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dirty="0">
                <a:solidFill>
                  <a:schemeClr val="dk1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obtain a </a:t>
            </a:r>
            <a:r>
              <a:rPr lang="en-GB" sz="1800" b="1" dirty="0">
                <a:solidFill>
                  <a:schemeClr val="tx1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fingerprint of the beamformer</a:t>
            </a:r>
            <a:r>
              <a:rPr lang="en-GB" sz="1800" b="1" dirty="0">
                <a:solidFill>
                  <a:srgbClr val="0070C0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dirty="0">
                <a:solidFill>
                  <a:schemeClr val="dk1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for 802.11 device authentication</a:t>
            </a:r>
            <a:endParaRPr sz="1800" b="1" dirty="0">
              <a:latin typeface="Arial Nova" panose="020B0504020202020204" pitchFamily="34" charset="0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" name="Google Shape;123;p13">
            <a:extLst>
              <a:ext uri="{FF2B5EF4-FFF2-40B4-BE49-F238E27FC236}">
                <a16:creationId xmlns:a16="http://schemas.microsoft.com/office/drawing/2014/main" id="{624A5ABC-21C1-FAED-4372-DE3AE5E1181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l="169" r="179"/>
          <a:stretch/>
        </p:blipFill>
        <p:spPr>
          <a:xfrm>
            <a:off x="55516" y="1140611"/>
            <a:ext cx="4465684" cy="3175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4;p13">
            <a:extLst>
              <a:ext uri="{FF2B5EF4-FFF2-40B4-BE49-F238E27FC236}">
                <a16:creationId xmlns:a16="http://schemas.microsoft.com/office/drawing/2014/main" id="{89020C3C-6FE7-6C45-F401-9DC7ABC6ED2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845" b="845"/>
          <a:stretch/>
        </p:blipFill>
        <p:spPr>
          <a:xfrm>
            <a:off x="5632479" y="2179027"/>
            <a:ext cx="3470881" cy="25661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1C405E50-46B6-92FB-04C5-8CC0C553C86D}"/>
              </a:ext>
            </a:extLst>
          </p:cNvPr>
          <p:cNvCxnSpPr>
            <a:cxnSpLocks/>
          </p:cNvCxnSpPr>
          <p:nvPr/>
        </p:nvCxnSpPr>
        <p:spPr>
          <a:xfrm flipV="1">
            <a:off x="3180080" y="2895600"/>
            <a:ext cx="2493039" cy="914400"/>
          </a:xfrm>
          <a:prstGeom prst="curvedConnector3">
            <a:avLst>
              <a:gd name="adj1" fmla="val 39812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103;p11">
            <a:extLst>
              <a:ext uri="{FF2B5EF4-FFF2-40B4-BE49-F238E27FC236}">
                <a16:creationId xmlns:a16="http://schemas.microsoft.com/office/drawing/2014/main" id="{C9146717-D431-8D25-EB5A-26FE887F160E}"/>
              </a:ext>
            </a:extLst>
          </p:cNvPr>
          <p:cNvSpPr txBox="1"/>
          <p:nvPr/>
        </p:nvSpPr>
        <p:spPr>
          <a:xfrm>
            <a:off x="4094480" y="3408260"/>
            <a:ext cx="1771679" cy="100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dk1"/>
              </a:buClr>
              <a:buSzPts val="3900"/>
            </a:pPr>
            <a:r>
              <a:rPr lang="en-GB" dirty="0">
                <a:solidFill>
                  <a:srgbClr val="0070C0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reconstructed beamforming feedback matrices as input</a:t>
            </a:r>
            <a:endParaRPr b="1" dirty="0">
              <a:solidFill>
                <a:srgbClr val="0070C0"/>
              </a:solidFill>
              <a:latin typeface="Arial Nova" panose="020B050402020202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" name="Content Placeholder 1">
            <a:extLst>
              <a:ext uri="{FF2B5EF4-FFF2-40B4-BE49-F238E27FC236}">
                <a16:creationId xmlns:a16="http://schemas.microsoft.com/office/drawing/2014/main" id="{781B87A0-FBC8-323B-A3E1-8235F4B3A8B4}"/>
              </a:ext>
            </a:extLst>
          </p:cNvPr>
          <p:cNvSpPr txBox="1">
            <a:spLocks/>
          </p:cNvSpPr>
          <p:nvPr/>
        </p:nvSpPr>
        <p:spPr>
          <a:xfrm>
            <a:off x="100580" y="4508080"/>
            <a:ext cx="5297528" cy="475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A2020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A2020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A2020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A2020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A2020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 dirty="0">
                <a:ea typeface="Times New Roman"/>
                <a:cs typeface="Times New Roman"/>
                <a:sym typeface="Times New Roman"/>
              </a:rPr>
              <a:t>F. </a:t>
            </a:r>
            <a:r>
              <a:rPr lang="en-GB" sz="1000" dirty="0" err="1">
                <a:ea typeface="Times New Roman"/>
                <a:cs typeface="Times New Roman"/>
                <a:sym typeface="Times New Roman"/>
              </a:rPr>
              <a:t>Meneghello</a:t>
            </a:r>
            <a:r>
              <a:rPr lang="en-GB" sz="1000" dirty="0">
                <a:ea typeface="Times New Roman"/>
                <a:cs typeface="Times New Roman"/>
                <a:sym typeface="Times New Roman"/>
              </a:rPr>
              <a:t>, M. Rossi and </a:t>
            </a:r>
            <a:r>
              <a:rPr lang="en-GB" sz="1000" dirty="0">
                <a:solidFill>
                  <a:schemeClr val="dk1"/>
                </a:solidFill>
                <a:ea typeface="Times New Roman"/>
                <a:cs typeface="Times New Roman"/>
                <a:sym typeface="Times New Roman"/>
              </a:rPr>
              <a:t>F. </a:t>
            </a:r>
            <a:r>
              <a:rPr lang="en-GB" sz="1000" dirty="0" err="1">
                <a:solidFill>
                  <a:schemeClr val="dk1"/>
                </a:solidFill>
                <a:ea typeface="Times New Roman"/>
                <a:cs typeface="Times New Roman"/>
                <a:sym typeface="Times New Roman"/>
              </a:rPr>
              <a:t>Restuccia</a:t>
            </a:r>
            <a:r>
              <a:rPr lang="en-GB" sz="100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, “</a:t>
            </a:r>
            <a:r>
              <a:rPr lang="en-GB" sz="1000" b="1" dirty="0" err="1">
                <a:solidFill>
                  <a:srgbClr val="0070C0"/>
                </a:solidFill>
                <a:ea typeface="Times New Roman"/>
                <a:cs typeface="Times New Roman"/>
                <a:sym typeface="Times New Roman"/>
              </a:rPr>
              <a:t>DeepCSI</a:t>
            </a:r>
            <a:r>
              <a:rPr lang="en-GB" sz="1000" dirty="0">
                <a:ea typeface="Times New Roman"/>
                <a:cs typeface="Times New Roman"/>
                <a:sym typeface="Times New Roman"/>
              </a:rPr>
              <a:t>: Rethinking Wi-Fi Radio Fingerprinting Through MU-MIMO CSI Feedback Deep Learning</a:t>
            </a:r>
            <a:r>
              <a:rPr lang="en-GB" sz="100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”, in Proc. of </a:t>
            </a:r>
            <a:r>
              <a:rPr lang="en-GB" sz="1000" b="1" dirty="0">
                <a:solidFill>
                  <a:srgbClr val="0070C0"/>
                </a:solidFill>
                <a:ea typeface="Times New Roman"/>
                <a:cs typeface="Times New Roman"/>
                <a:sym typeface="Times New Roman"/>
              </a:rPr>
              <a:t>IEEE ICDCS 2022</a:t>
            </a:r>
            <a:endParaRPr lang="en-GB" sz="1000" b="1" dirty="0">
              <a:solidFill>
                <a:srgbClr val="000000"/>
              </a:solidFill>
              <a:ea typeface="Times New Roman"/>
              <a:cs typeface="Times New Roman"/>
              <a:sym typeface="Times New Roman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IT" sz="1000" dirty="0"/>
          </a:p>
        </p:txBody>
      </p:sp>
    </p:spTree>
    <p:extLst>
      <p:ext uri="{BB962C8B-B14F-4D97-AF65-F5344CB8AC3E}">
        <p14:creationId xmlns:p14="http://schemas.microsoft.com/office/powerpoint/2010/main" val="225540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038AA-4180-4D37-FCD5-B4A22E2BB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Example of application - BeamSense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18FF5-D7A1-53A9-C1F8-47087D485D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1FF88B-02E7-D982-D12A-0A0E80B02B2A}"/>
              </a:ext>
            </a:extLst>
          </p:cNvPr>
          <p:cNvGrpSpPr>
            <a:grpSpLocks noChangeAspect="1"/>
          </p:cNvGrpSpPr>
          <p:nvPr/>
        </p:nvGrpSpPr>
        <p:grpSpPr>
          <a:xfrm>
            <a:off x="349382" y="1098469"/>
            <a:ext cx="5709049" cy="2150029"/>
            <a:chOff x="3091005" y="1581969"/>
            <a:chExt cx="5979021" cy="225170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19DDBD2-1F96-0507-36E9-3E06015110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7674"/>
            <a:stretch/>
          </p:blipFill>
          <p:spPr>
            <a:xfrm>
              <a:off x="3091005" y="1586634"/>
              <a:ext cx="5979021" cy="2247036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4814438-F5AB-779F-74F0-A1A209525DD7}"/>
                </a:ext>
              </a:extLst>
            </p:cNvPr>
            <p:cNvSpPr/>
            <p:nvPr/>
          </p:nvSpPr>
          <p:spPr>
            <a:xfrm>
              <a:off x="3981691" y="1581970"/>
              <a:ext cx="984130" cy="3075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106E7F9-EB76-F518-85C6-AAADACA184D3}"/>
                </a:ext>
              </a:extLst>
            </p:cNvPr>
            <p:cNvSpPr/>
            <p:nvPr/>
          </p:nvSpPr>
          <p:spPr>
            <a:xfrm>
              <a:off x="6840637" y="1581969"/>
              <a:ext cx="2194664" cy="5563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F8D0D6-1ABA-2DC7-F41F-8AF01B541685}"/>
                </a:ext>
              </a:extLst>
            </p:cNvPr>
            <p:cNvSpPr/>
            <p:nvPr/>
          </p:nvSpPr>
          <p:spPr>
            <a:xfrm>
              <a:off x="3958541" y="1920019"/>
              <a:ext cx="590309" cy="3883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D45A080-C559-971B-6F0F-BA8D7F8EAF20}"/>
                </a:ext>
              </a:extLst>
            </p:cNvPr>
            <p:cNvSpPr/>
            <p:nvPr/>
          </p:nvSpPr>
          <p:spPr>
            <a:xfrm>
              <a:off x="5923974" y="2297904"/>
              <a:ext cx="590309" cy="2549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2058EA6-2B85-0A87-735D-238290F0E675}"/>
                </a:ext>
              </a:extLst>
            </p:cNvPr>
            <p:cNvSpPr/>
            <p:nvPr/>
          </p:nvSpPr>
          <p:spPr>
            <a:xfrm>
              <a:off x="4756860" y="2819985"/>
              <a:ext cx="382299" cy="2820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AAEB2F-1E07-A437-5D7F-72635CFE7556}"/>
                </a:ext>
              </a:extLst>
            </p:cNvPr>
            <p:cNvSpPr/>
            <p:nvPr/>
          </p:nvSpPr>
          <p:spPr>
            <a:xfrm>
              <a:off x="7917084" y="2877994"/>
              <a:ext cx="262101" cy="2820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20" name="Google Shape;103;p11">
            <a:extLst>
              <a:ext uri="{FF2B5EF4-FFF2-40B4-BE49-F238E27FC236}">
                <a16:creationId xmlns:a16="http://schemas.microsoft.com/office/drawing/2014/main" id="{6B015D46-E362-94C2-74C2-98BCAC60F846}"/>
              </a:ext>
            </a:extLst>
          </p:cNvPr>
          <p:cNvSpPr txBox="1"/>
          <p:nvPr/>
        </p:nvSpPr>
        <p:spPr>
          <a:xfrm>
            <a:off x="194400" y="734988"/>
            <a:ext cx="8849020" cy="415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dk1"/>
              </a:buClr>
              <a:buSzPts val="3900"/>
            </a:pPr>
            <a:r>
              <a:rPr lang="en-GB" sz="1800" b="1" dirty="0">
                <a:solidFill>
                  <a:srgbClr val="0070C0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Objective:</a:t>
            </a:r>
            <a:r>
              <a:rPr lang="en-GB" sz="1800" dirty="0">
                <a:solidFill>
                  <a:srgbClr val="0070C0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dirty="0">
                <a:solidFill>
                  <a:schemeClr val="dk1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human activity recognition through 802.11ac/</a:t>
            </a:r>
            <a:r>
              <a:rPr lang="en-GB" sz="1800" dirty="0" err="1">
                <a:solidFill>
                  <a:schemeClr val="dk1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ax</a:t>
            </a:r>
            <a:r>
              <a:rPr lang="en-GB" sz="1800" dirty="0">
                <a:solidFill>
                  <a:schemeClr val="dk1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b="1" dirty="0"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beamforming feedback</a:t>
            </a:r>
            <a:endParaRPr sz="1800" b="1" dirty="0">
              <a:latin typeface="Arial Nova" panose="020B0504020202020204" pitchFamily="34" charset="0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id="{83E96DE2-A2A9-970A-B1C8-908A6C6922B4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5323840" y="1792113"/>
            <a:ext cx="1398619" cy="1363823"/>
          </a:xfrm>
          <a:prstGeom prst="curvedConnector2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Google Shape;103;p11">
            <a:extLst>
              <a:ext uri="{FF2B5EF4-FFF2-40B4-BE49-F238E27FC236}">
                <a16:creationId xmlns:a16="http://schemas.microsoft.com/office/drawing/2014/main" id="{8D25C56F-361B-CFDD-E68E-9C19DF57EB37}"/>
              </a:ext>
            </a:extLst>
          </p:cNvPr>
          <p:cNvSpPr txBox="1"/>
          <p:nvPr/>
        </p:nvSpPr>
        <p:spPr>
          <a:xfrm>
            <a:off x="6685816" y="1588319"/>
            <a:ext cx="2357604" cy="569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buClr>
                <a:schemeClr val="dk1"/>
              </a:buClr>
              <a:buSzPts val="3900"/>
            </a:pPr>
            <a:r>
              <a:rPr lang="en-GB" dirty="0">
                <a:solidFill>
                  <a:srgbClr val="0070C0"/>
                </a:solidFill>
                <a:latin typeface="Arial Nova" panose="020B0504020202020204" pitchFamily="34" charset="0"/>
                <a:ea typeface="Times New Roman"/>
                <a:cs typeface="Times New Roman"/>
                <a:sym typeface="Times New Roman"/>
              </a:rPr>
              <a:t>raw beamforming feedback angles as input</a:t>
            </a:r>
            <a:endParaRPr b="1" dirty="0">
              <a:solidFill>
                <a:srgbClr val="0070C0"/>
              </a:solidFill>
              <a:latin typeface="Arial Nova" panose="020B0504020202020204" pitchFamily="34" charset="0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00AE96C-ADF9-B14D-B14E-8624A92A0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7638" y="3155936"/>
            <a:ext cx="3989642" cy="1752513"/>
          </a:xfrm>
          <a:prstGeom prst="rect">
            <a:avLst/>
          </a:prstGeom>
        </p:spPr>
      </p:pic>
      <p:sp>
        <p:nvSpPr>
          <p:cNvPr id="34" name="Content Placeholder 1">
            <a:extLst>
              <a:ext uri="{FF2B5EF4-FFF2-40B4-BE49-F238E27FC236}">
                <a16:creationId xmlns:a16="http://schemas.microsoft.com/office/drawing/2014/main" id="{4BEEF2AF-F157-70A2-EE8B-99F012A5B67D}"/>
              </a:ext>
            </a:extLst>
          </p:cNvPr>
          <p:cNvSpPr txBox="1">
            <a:spLocks/>
          </p:cNvSpPr>
          <p:nvPr/>
        </p:nvSpPr>
        <p:spPr>
          <a:xfrm>
            <a:off x="100580" y="4417271"/>
            <a:ext cx="4664460" cy="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marR="0" lvl="0" indent="-198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D41B2B"/>
              </a:buClr>
              <a:buSzPct val="15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1pPr>
            <a:lvl2pPr marL="720000" marR="0" lvl="1" indent="-2340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ct val="11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Font typeface="Arial"/>
              <a:buNone/>
            </a:pPr>
            <a:r>
              <a:rPr lang="en-GB" sz="1000" dirty="0">
                <a:ea typeface="Times New Roman"/>
                <a:cs typeface="Times New Roman"/>
                <a:sym typeface="Times New Roman"/>
              </a:rPr>
              <a:t>K. H. Haque, M. Zhang, F. </a:t>
            </a:r>
            <a:r>
              <a:rPr lang="en-GB" sz="1000" dirty="0" err="1">
                <a:ea typeface="Times New Roman"/>
                <a:cs typeface="Times New Roman"/>
                <a:sym typeface="Times New Roman"/>
              </a:rPr>
              <a:t>Meneghello</a:t>
            </a:r>
            <a:r>
              <a:rPr lang="en-GB" sz="1000" dirty="0">
                <a:ea typeface="Times New Roman"/>
                <a:cs typeface="Times New Roman"/>
                <a:sym typeface="Times New Roman"/>
              </a:rPr>
              <a:t>, and F. </a:t>
            </a:r>
            <a:r>
              <a:rPr lang="en-GB" sz="1000" dirty="0" err="1">
                <a:ea typeface="Times New Roman"/>
                <a:cs typeface="Times New Roman"/>
                <a:sym typeface="Times New Roman"/>
              </a:rPr>
              <a:t>Restuccia</a:t>
            </a:r>
            <a:r>
              <a:rPr lang="en-GB" sz="100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, “</a:t>
            </a:r>
            <a:r>
              <a:rPr lang="en-GB" sz="1000" b="1" dirty="0" err="1">
                <a:solidFill>
                  <a:srgbClr val="0070C0"/>
                </a:solidFill>
                <a:ea typeface="Times New Roman"/>
                <a:cs typeface="Times New Roman"/>
                <a:sym typeface="Times New Roman"/>
              </a:rPr>
              <a:t>Bemasense</a:t>
            </a:r>
            <a:r>
              <a:rPr lang="en-GB" sz="1000" dirty="0">
                <a:ea typeface="Times New Roman"/>
                <a:cs typeface="Times New Roman"/>
                <a:sym typeface="Times New Roman"/>
              </a:rPr>
              <a:t>: Effective and Efficient Wi-Fi Sensing with MU-MIMO Beamforming Feedback”, </a:t>
            </a:r>
            <a:r>
              <a:rPr lang="en-GB" sz="1000" b="1" dirty="0">
                <a:solidFill>
                  <a:srgbClr val="3C78D8"/>
                </a:solidFill>
                <a:ea typeface="Times New Roman"/>
                <a:cs typeface="Times New Roman"/>
                <a:sym typeface="Times New Roman"/>
              </a:rPr>
              <a:t>2022</a:t>
            </a:r>
          </a:p>
          <a:p>
            <a:pPr marL="0" indent="0">
              <a:spcBef>
                <a:spcPts val="0"/>
              </a:spcBef>
              <a:buFont typeface="Arial"/>
              <a:buNone/>
            </a:pPr>
            <a:endParaRPr lang="en-IT" sz="1000" dirty="0"/>
          </a:p>
        </p:txBody>
      </p:sp>
    </p:spTree>
    <p:extLst>
      <p:ext uri="{BB962C8B-B14F-4D97-AF65-F5344CB8AC3E}">
        <p14:creationId xmlns:p14="http://schemas.microsoft.com/office/powerpoint/2010/main" val="3257013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038AA-4180-4D37-FCD5-B4A22E2BB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Concluding remarks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5EA52E-24EE-0CDE-CE0B-0B4292385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4711" y="762001"/>
            <a:ext cx="3860067" cy="4381500"/>
          </a:xfrm>
        </p:spPr>
        <p:txBody>
          <a:bodyPr>
            <a:normAutofit/>
          </a:bodyPr>
          <a:lstStyle/>
          <a:p>
            <a:r>
              <a:rPr lang="en-IT" sz="1800" dirty="0"/>
              <a:t>First tool that allows capturing and decding the </a:t>
            </a:r>
            <a:r>
              <a:rPr lang="en-IT" sz="1800" b="1" dirty="0"/>
              <a:t>beamforming feeedback angles</a:t>
            </a:r>
            <a:r>
              <a:rPr lang="en-IT" sz="1800" dirty="0"/>
              <a:t>, and reconstructing the </a:t>
            </a:r>
            <a:r>
              <a:rPr lang="en-IT" sz="1800" b="1" dirty="0"/>
              <a:t>beamforming feedback matrices</a:t>
            </a:r>
            <a:endParaRPr lang="en-IT" sz="1800" dirty="0"/>
          </a:p>
          <a:p>
            <a:r>
              <a:rPr lang="en-IT" sz="1800" dirty="0"/>
              <a:t>Works with packets transmitted with </a:t>
            </a:r>
            <a:r>
              <a:rPr lang="en-GB" sz="1800" dirty="0"/>
              <a:t>20/40/80/160 MHz BW</a:t>
            </a:r>
          </a:p>
          <a:p>
            <a:r>
              <a:rPr lang="en-GB" sz="1800" dirty="0"/>
              <a:t>Works at multiple bands simultaneously</a:t>
            </a:r>
          </a:p>
          <a:p>
            <a:r>
              <a:rPr lang="en-GB" sz="1800" dirty="0"/>
              <a:t>SU- and MU-MIMO are supported</a:t>
            </a:r>
          </a:p>
          <a:p>
            <a:r>
              <a:rPr lang="en-GB" sz="1800" dirty="0"/>
              <a:t>802.11ac and 802.11ax support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18FF5-D7A1-53A9-C1F8-47087D485D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0917053-79E4-FEC5-DEB5-F9B388D96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259" y="1239791"/>
            <a:ext cx="4950893" cy="286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601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/>
          <p:nvPr/>
        </p:nvSpPr>
        <p:spPr>
          <a:xfrm>
            <a:off x="1288125" y="1737346"/>
            <a:ext cx="7677900" cy="323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700" b="1" dirty="0">
                <a:solidFill>
                  <a:schemeClr val="lt1"/>
                </a:solidFill>
              </a:rPr>
              <a:t>Wi-BFI: Extracting the IEEE 802.11 Beamforming Feedback Information from Commercial Wi-Fi Devices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1600" b="1"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1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Khandaker</a:t>
            </a:r>
            <a:r>
              <a:rPr lang="en-GB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Foysal</a:t>
            </a:r>
            <a:r>
              <a:rPr lang="en-GB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Haque*, </a:t>
            </a:r>
            <a:r>
              <a:rPr lang="en" sz="1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" sz="1600" b="1" dirty="0">
                <a:solidFill>
                  <a:schemeClr val="bg1"/>
                </a:solidFill>
              </a:rPr>
              <a:t>rancesca </a:t>
            </a:r>
            <a:r>
              <a:rPr lang="en" sz="1600" b="1" dirty="0" err="1">
                <a:solidFill>
                  <a:schemeClr val="bg1"/>
                </a:solidFill>
              </a:rPr>
              <a:t>Meneghello</a:t>
            </a:r>
            <a:r>
              <a:rPr lang="en" sz="1600" b="1" baseline="30000" dirty="0">
                <a:solidFill>
                  <a:schemeClr val="lt1"/>
                </a:solidFill>
              </a:rPr>
              <a:t>§</a:t>
            </a:r>
            <a:r>
              <a:rPr lang="en" sz="1600" b="1" dirty="0">
                <a:solidFill>
                  <a:schemeClr val="lt1"/>
                </a:solidFill>
              </a:rPr>
              <a:t>, Francesco </a:t>
            </a:r>
            <a:r>
              <a:rPr lang="en" sz="1600" b="1" dirty="0" err="1">
                <a:solidFill>
                  <a:schemeClr val="lt1"/>
                </a:solidFill>
              </a:rPr>
              <a:t>Restuccia</a:t>
            </a:r>
            <a:r>
              <a:rPr lang="en" sz="1600" b="1" dirty="0">
                <a:solidFill>
                  <a:schemeClr val="lt1"/>
                </a:solidFill>
              </a:rPr>
              <a:t>*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en" sz="1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*Northeastern University, US</a:t>
            </a:r>
          </a:p>
          <a:p>
            <a:pPr>
              <a:buSzPts val="2700"/>
            </a:pPr>
            <a:r>
              <a:rPr kumimoji="0" lang="en" sz="1600" b="1" i="0" u="none" strike="noStrike" kern="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§ </a:t>
            </a:r>
            <a:r>
              <a:rPr lang="en" sz="1600" dirty="0">
                <a:solidFill>
                  <a:schemeClr val="lt1"/>
                </a:solidFill>
              </a:rPr>
              <a:t>University of Padova, Italy</a:t>
            </a:r>
            <a:r>
              <a:rPr lang="en" sz="16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en" sz="1600"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en" sz="1600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1600" dirty="0" err="1">
                <a:solidFill>
                  <a:schemeClr val="lt1"/>
                </a:solidFill>
              </a:rPr>
              <a:t>WiNTECH</a:t>
            </a:r>
            <a:r>
              <a:rPr lang="en" sz="1600" dirty="0">
                <a:solidFill>
                  <a:schemeClr val="lt1"/>
                </a:solidFill>
              </a:rPr>
              <a:t> - Oct. 6 2023, Madrid (Spain)</a:t>
            </a:r>
            <a:endParaRPr sz="160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E308AE-ACDE-47E4-FF51-4B1D50F4A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875" y="3793771"/>
            <a:ext cx="1179880" cy="117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57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AF126-6C28-21E3-0E33-F3AAAE898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Contents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60610-6503-2FBA-212D-3C1A766348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indent="-522000">
              <a:spcBef>
                <a:spcPts val="1800"/>
              </a:spcBef>
              <a:buFont typeface="Wingdings" pitchFamily="2" charset="2"/>
              <a:buChar char="Ø"/>
            </a:pPr>
            <a:r>
              <a:rPr lang="en-IT" sz="2000" dirty="0"/>
              <a:t>Motivation and general idea</a:t>
            </a:r>
          </a:p>
          <a:p>
            <a:pPr indent="-522000">
              <a:spcBef>
                <a:spcPts val="1800"/>
              </a:spcBef>
              <a:buFont typeface="Wingdings" pitchFamily="2" charset="2"/>
              <a:buChar char="Ø"/>
            </a:pPr>
            <a:r>
              <a:rPr lang="en-IT" sz="2000" dirty="0"/>
              <a:t>Background concepts</a:t>
            </a:r>
          </a:p>
          <a:p>
            <a:pPr indent="-522000">
              <a:spcBef>
                <a:spcPts val="1800"/>
              </a:spcBef>
              <a:buFont typeface="Wingdings" pitchFamily="2" charset="2"/>
              <a:buChar char="Ø"/>
            </a:pPr>
            <a:r>
              <a:rPr lang="en-GB" sz="2000" b="1" dirty="0">
                <a:solidFill>
                  <a:schemeClr val="tx1"/>
                </a:solidFill>
              </a:rPr>
              <a:t>Wi-BFI</a:t>
            </a:r>
            <a:r>
              <a:rPr lang="en-GB" sz="2000" dirty="0">
                <a:solidFill>
                  <a:schemeClr val="tx1"/>
                </a:solidFill>
              </a:rPr>
              <a:t> overview</a:t>
            </a:r>
          </a:p>
          <a:p>
            <a:pPr indent="-522000">
              <a:spcBef>
                <a:spcPts val="1800"/>
              </a:spcBef>
              <a:buFont typeface="Wingdings" pitchFamily="2" charset="2"/>
              <a:buChar char="Ø"/>
            </a:pPr>
            <a:r>
              <a:rPr lang="en-GB" sz="2000" dirty="0">
                <a:solidFill>
                  <a:schemeClr val="tx1"/>
                </a:solidFill>
              </a:rPr>
              <a:t>Examples of application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509A1-AF4B-DE4C-D456-19101B1461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4D2A8C-92CE-36EB-4061-DE016D81C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477" y="1399704"/>
            <a:ext cx="1979180" cy="117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7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60D92-5F46-6E8E-F6C6-4988B59B0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Motivation and general idea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8885D9-862F-E0DE-98DC-7F804AFEE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4712" y="944107"/>
            <a:ext cx="8657408" cy="1627643"/>
          </a:xfrm>
        </p:spPr>
        <p:txBody>
          <a:bodyPr>
            <a:noAutofit/>
          </a:bodyPr>
          <a:lstStyle/>
          <a:p>
            <a:r>
              <a:rPr lang="en-IT" sz="1800" dirty="0"/>
              <a:t>The </a:t>
            </a:r>
            <a:r>
              <a:rPr lang="en-IT" sz="1800" b="1" dirty="0"/>
              <a:t>channel frequency response (CFR) </a:t>
            </a:r>
            <a:r>
              <a:rPr lang="en-IT" sz="1800" dirty="0"/>
              <a:t>is a necessary information for the correct functioning of wireless networks</a:t>
            </a:r>
          </a:p>
          <a:p>
            <a:pPr lvl="1"/>
            <a:r>
              <a:rPr lang="en-GB" sz="1800" dirty="0"/>
              <a:t>r</a:t>
            </a:r>
            <a:r>
              <a:rPr lang="en-IT" sz="1800" dirty="0"/>
              <a:t>ecently it is being leveraged also to deliver sensing services through Wi-Fi</a:t>
            </a:r>
          </a:p>
          <a:p>
            <a:r>
              <a:rPr lang="en-IT" sz="1800" b="1" dirty="0">
                <a:solidFill>
                  <a:srgbClr val="0070C0"/>
                </a:solidFill>
              </a:rPr>
              <a:t>Challenge</a:t>
            </a:r>
            <a:r>
              <a:rPr lang="en-IT" sz="1800" dirty="0"/>
              <a:t>: The CFR is not not made available outside the Wi-Fi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462AE-7D8D-B601-9CCC-0293D4BDA3A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cxnSp>
        <p:nvCxnSpPr>
          <p:cNvPr id="6" name="Curved Connector 5">
            <a:extLst>
              <a:ext uri="{FF2B5EF4-FFF2-40B4-BE49-F238E27FC236}">
                <a16:creationId xmlns:a16="http://schemas.microsoft.com/office/drawing/2014/main" id="{553DA4E9-5569-ABE4-ABAB-647216055887}"/>
              </a:ext>
            </a:extLst>
          </p:cNvPr>
          <p:cNvCxnSpPr>
            <a:cxnSpLocks/>
            <a:endCxn id="15" idx="1"/>
          </p:cNvCxnSpPr>
          <p:nvPr/>
        </p:nvCxnSpPr>
        <p:spPr>
          <a:xfrm rot="16200000" flipH="1">
            <a:off x="646434" y="2594605"/>
            <a:ext cx="718268" cy="487137"/>
          </a:xfrm>
          <a:prstGeom prst="curvedConnector2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id="{DD64B6B5-E0C0-4A05-5B51-CBF5AAE91D27}"/>
              </a:ext>
            </a:extLst>
          </p:cNvPr>
          <p:cNvCxnSpPr>
            <a:cxnSpLocks/>
          </p:cNvCxnSpPr>
          <p:nvPr/>
        </p:nvCxnSpPr>
        <p:spPr>
          <a:xfrm rot="5400000">
            <a:off x="-351427" y="3115177"/>
            <a:ext cx="1627644" cy="355366"/>
          </a:xfrm>
          <a:prstGeom prst="curvedConnector3">
            <a:avLst>
              <a:gd name="adj1" fmla="val 50000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D032469-154A-CCD6-4DA9-0711C4894562}"/>
              </a:ext>
            </a:extLst>
          </p:cNvPr>
          <p:cNvSpPr txBox="1">
            <a:spLocks/>
          </p:cNvSpPr>
          <p:nvPr/>
        </p:nvSpPr>
        <p:spPr>
          <a:xfrm>
            <a:off x="59029" y="3988576"/>
            <a:ext cx="9025941" cy="920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marR="0" lvl="0" indent="-198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D41B2B"/>
              </a:buClr>
              <a:buSzPct val="15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1pPr>
            <a:lvl2pPr marL="720000" marR="0" lvl="1" indent="-2340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ct val="11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en-IT" sz="1800" b="1" dirty="0">
                <a:solidFill>
                  <a:schemeClr val="accent1"/>
                </a:solidFill>
              </a:rPr>
              <a:t>Wi-BFI</a:t>
            </a:r>
            <a:r>
              <a:rPr lang="en-IT" sz="1800" b="1" dirty="0">
                <a:solidFill>
                  <a:srgbClr val="FF0000"/>
                </a:solidFill>
              </a:rPr>
              <a:t> </a:t>
            </a:r>
            <a:r>
              <a:rPr lang="en-IT" sz="1800" dirty="0"/>
              <a:t>main idea</a:t>
            </a:r>
          </a:p>
          <a:p>
            <a:pPr lvl="1"/>
            <a:r>
              <a:rPr lang="en-IT" sz="1800" dirty="0"/>
              <a:t>use the </a:t>
            </a:r>
            <a:r>
              <a:rPr lang="en-IT" sz="1800" dirty="0">
                <a:solidFill>
                  <a:srgbClr val="0070C0"/>
                </a:solidFill>
              </a:rPr>
              <a:t>MIMO beamforming feedback information </a:t>
            </a:r>
            <a:r>
              <a:rPr lang="en-IT" sz="1800" dirty="0"/>
              <a:t>(BFI) as a proxy for the CFR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ACCBC32-C6BE-036C-0483-3A8770655E2B}"/>
              </a:ext>
            </a:extLst>
          </p:cNvPr>
          <p:cNvSpPr txBox="1">
            <a:spLocks/>
          </p:cNvSpPr>
          <p:nvPr/>
        </p:nvSpPr>
        <p:spPr>
          <a:xfrm>
            <a:off x="1249137" y="2737179"/>
            <a:ext cx="7490151" cy="920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marR="0" lvl="0" indent="-1980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D41B2B"/>
              </a:buClr>
              <a:buSzPct val="15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1pPr>
            <a:lvl2pPr marL="720000" marR="0" lvl="1" indent="-2340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ct val="11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 Nova" panose="020B0504020202020204" pitchFamily="34" charset="0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indent="0">
              <a:buNone/>
            </a:pPr>
            <a:r>
              <a:rPr lang="en-IT" sz="1800" dirty="0"/>
              <a:t>Current approach</a:t>
            </a:r>
          </a:p>
          <a:p>
            <a:r>
              <a:rPr lang="en-IT" sz="1800" dirty="0"/>
              <a:t>custom tailored tools (AX-CSI, NEXMON-CSI, Atheros CSI, Intel CSI extractors)</a:t>
            </a:r>
          </a:p>
        </p:txBody>
      </p:sp>
      <p:pic>
        <p:nvPicPr>
          <p:cNvPr id="5" name="Google Shape;181;p12">
            <a:extLst>
              <a:ext uri="{FF2B5EF4-FFF2-40B4-BE49-F238E27FC236}">
                <a16:creationId xmlns:a16="http://schemas.microsoft.com/office/drawing/2014/main" id="{AEB8B814-6A4A-08E7-CB7D-D2B5DB1A2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410200" y="3659140"/>
            <a:ext cx="2074568" cy="304306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5E1261-5371-BF03-F003-172726BFA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906" y="3650370"/>
            <a:ext cx="1313019" cy="30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06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F6C1CE7-601E-D727-E5C5-98E01D4342A3}"/>
              </a:ext>
            </a:extLst>
          </p:cNvPr>
          <p:cNvGrpSpPr>
            <a:grpSpLocks noChangeAspect="1"/>
          </p:cNvGrpSpPr>
          <p:nvPr/>
        </p:nvGrpSpPr>
        <p:grpSpPr>
          <a:xfrm>
            <a:off x="4494873" y="1261170"/>
            <a:ext cx="4621321" cy="2786588"/>
            <a:chOff x="2226039" y="2331202"/>
            <a:chExt cx="4146481" cy="250026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826560A-F49E-F01C-9A89-E6AA611E8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6039" y="2331202"/>
              <a:ext cx="4146481" cy="2500266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27E20D1-7425-AB87-901C-CB2D3EB97436}"/>
                </a:ext>
              </a:extLst>
            </p:cNvPr>
            <p:cNvSpPr/>
            <p:nvPr/>
          </p:nvSpPr>
          <p:spPr>
            <a:xfrm>
              <a:off x="2226039" y="3494342"/>
              <a:ext cx="1440683" cy="13371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5A5C936-1893-2F69-C72F-7B819A4BA678}"/>
                </a:ext>
              </a:extLst>
            </p:cNvPr>
            <p:cNvSpPr/>
            <p:nvPr/>
          </p:nvSpPr>
          <p:spPr>
            <a:xfrm>
              <a:off x="3402498" y="3229066"/>
              <a:ext cx="369757" cy="7045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FB168F6-CC6C-26D6-498A-B9586431F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Background: from CFR to BFI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877A8A42-48EE-2EB3-BFBD-BB86314EBC96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84712" y="669852"/>
                <a:ext cx="4429695" cy="400302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it-IT" sz="1800" dirty="0"/>
                  <a:t>For </a:t>
                </a:r>
                <a:r>
                  <a:rPr lang="it-IT" sz="1800" dirty="0" err="1"/>
                  <a:t>each</a:t>
                </a:r>
                <a:r>
                  <a:rPr lang="it-IT" sz="1800" dirty="0"/>
                  <a:t> </a:t>
                </a:r>
                <a:r>
                  <a:rPr lang="it-IT" sz="1800" dirty="0" err="1"/>
                  <a:t>subcarrier</a:t>
                </a:r>
                <a:r>
                  <a:rPr lang="it-IT" sz="1800" dirty="0"/>
                  <a:t> </a:t>
                </a:r>
                <a14:m>
                  <m:oMath xmlns:m="http://schemas.openxmlformats.org/officeDocument/2006/math">
                    <m:r>
                      <a:rPr lang="it-IT" sz="180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it-IT" sz="1800" dirty="0"/>
                  <a:t>, </a:t>
                </a:r>
                <a:r>
                  <a:rPr lang="it-IT" sz="1800" b="1" dirty="0" err="1"/>
                  <a:t>each</a:t>
                </a:r>
                <a:r>
                  <a:rPr lang="it-IT" sz="1800" b="1" dirty="0"/>
                  <a:t> </a:t>
                </a:r>
                <a:r>
                  <a:rPr lang="it-IT" sz="1800" b="1" dirty="0" err="1"/>
                  <a:t>beamformee</a:t>
                </a:r>
                <a:endParaRPr lang="it-IT" sz="1800" b="1" dirty="0"/>
              </a:p>
              <a:p>
                <a:r>
                  <a:rPr lang="en-US" sz="1800" dirty="0"/>
                  <a:t>Estimates the CFR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800" b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𝐇</m:t>
                        </m:r>
                      </m:e>
                      <m:sub>
                        <m:r>
                          <a:rPr lang="it-IT" sz="18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1800" dirty="0"/>
                  <a:t> </a:t>
                </a:r>
                <a:endParaRPr lang="it-IT" sz="1800" dirty="0"/>
              </a:p>
              <a:p>
                <a:r>
                  <a:rPr lang="en-US" sz="1800" dirty="0"/>
                  <a:t>Obtains the </a:t>
                </a:r>
                <a:r>
                  <a:rPr lang="en-US" sz="1800" dirty="0">
                    <a:solidFill>
                      <a:srgbClr val="C00000"/>
                    </a:solidFill>
                  </a:rPr>
                  <a:t>beamforming feedback matrix</a:t>
                </a:r>
                <a:r>
                  <a:rPr lang="en-US" sz="1800" dirty="0"/>
                  <a:t> through SVD of the CFR</a:t>
                </a:r>
                <a:endParaRPr lang="it-IT" sz="1800" dirty="0">
                  <a:ea typeface="Cambria Math" panose="02040503050406030204" pitchFamily="18" charset="0"/>
                </a:endParaRPr>
              </a:p>
              <a:p>
                <a:r>
                  <a:rPr lang="en-US" sz="1800" dirty="0">
                    <a:solidFill>
                      <a:srgbClr val="0070C0"/>
                    </a:solidFill>
                  </a:rPr>
                  <a:t>Compresses</a:t>
                </a:r>
                <a:r>
                  <a:rPr lang="en-US" sz="1800" dirty="0">
                    <a:solidFill>
                      <a:schemeClr val="tx1"/>
                    </a:solidFill>
                  </a:rPr>
                  <a:t> the matrix to obtain transformation angles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(</a:t>
                </a:r>
                <a:r>
                  <a:rPr lang="en-US" sz="1800" dirty="0">
                    <a:solidFill>
                      <a:srgbClr val="C00000"/>
                    </a:solidFill>
                  </a:rPr>
                  <a:t>beamforming feedback angles</a:t>
                </a:r>
                <a:r>
                  <a:rPr lang="en-US" sz="1800" dirty="0">
                    <a:solidFill>
                      <a:schemeClr val="tx1"/>
                    </a:solidFill>
                  </a:rPr>
                  <a:t>)</a:t>
                </a:r>
              </a:p>
              <a:p>
                <a:r>
                  <a:rPr lang="en-US" sz="1800" dirty="0">
                    <a:solidFill>
                      <a:srgbClr val="0070C0"/>
                    </a:solidFill>
                  </a:rPr>
                  <a:t>Quantizes </a:t>
                </a:r>
                <a:r>
                  <a:rPr lang="en-US" sz="1800" dirty="0">
                    <a:solidFill>
                      <a:schemeClr val="tx1"/>
                    </a:solidFill>
                  </a:rPr>
                  <a:t>the angles </a:t>
                </a:r>
              </a:p>
              <a:p>
                <a:r>
                  <a:rPr lang="en-US" sz="1800" dirty="0">
                    <a:solidFill>
                      <a:schemeClr val="tx1"/>
                    </a:solidFill>
                  </a:rPr>
                  <a:t>Transmits the information to the beamformer</a:t>
                </a:r>
                <a:endParaRPr lang="en-GB" sz="1400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877A8A42-48EE-2EB3-BFBD-BB86314EBC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84712" y="669852"/>
                <a:ext cx="4429695" cy="4003024"/>
              </a:xfrm>
              <a:blipFill>
                <a:blip r:embed="rId4"/>
                <a:stretch>
                  <a:fillRect l="-2857" r="-286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62AA1-5370-8AF5-5B82-63AA3F92E2D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BADA61-4FD8-DC67-BAE3-CC60326120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3759"/>
          <a:stretch/>
        </p:blipFill>
        <p:spPr>
          <a:xfrm>
            <a:off x="685800" y="4487760"/>
            <a:ext cx="7772400" cy="161023"/>
          </a:xfrm>
          <a:prstGeom prst="rect">
            <a:avLst/>
          </a:prstGeom>
        </p:spPr>
      </p:pic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3C8AEB8D-8FB1-F57B-16AF-27B243962820}"/>
              </a:ext>
            </a:extLst>
          </p:cNvPr>
          <p:cNvCxnSpPr>
            <a:cxnSpLocks/>
          </p:cNvCxnSpPr>
          <p:nvPr/>
        </p:nvCxnSpPr>
        <p:spPr>
          <a:xfrm rot="5400000">
            <a:off x="4524759" y="2544263"/>
            <a:ext cx="2315858" cy="1571136"/>
          </a:xfrm>
          <a:prstGeom prst="curvedConnector3">
            <a:avLst>
              <a:gd name="adj1" fmla="val 31135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190065F5-73C8-9314-7571-E123909F8C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5745"/>
          <a:stretch/>
        </p:blipFill>
        <p:spPr>
          <a:xfrm>
            <a:off x="685800" y="4648783"/>
            <a:ext cx="7772400" cy="126708"/>
          </a:xfrm>
          <a:prstGeom prst="rect">
            <a:avLst/>
          </a:prstGeom>
        </p:spPr>
      </p:pic>
      <p:cxnSp>
        <p:nvCxnSpPr>
          <p:cNvPr id="18" name="Curved Connector 17">
            <a:extLst>
              <a:ext uri="{FF2B5EF4-FFF2-40B4-BE49-F238E27FC236}">
                <a16:creationId xmlns:a16="http://schemas.microsoft.com/office/drawing/2014/main" id="{76FCFD60-0549-C280-723C-39F5F182C0AB}"/>
              </a:ext>
            </a:extLst>
          </p:cNvPr>
          <p:cNvCxnSpPr>
            <a:cxnSpLocks/>
            <a:endCxn id="17" idx="3"/>
          </p:cNvCxnSpPr>
          <p:nvPr/>
        </p:nvCxnSpPr>
        <p:spPr>
          <a:xfrm rot="16200000" flipH="1">
            <a:off x="7255416" y="3509353"/>
            <a:ext cx="1307538" cy="1098030"/>
          </a:xfrm>
          <a:prstGeom prst="curvedConnector4">
            <a:avLst>
              <a:gd name="adj1" fmla="val 35539"/>
              <a:gd name="adj2" fmla="val 120819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DE65DAB-B953-F09A-33AF-044FB831E49F}"/>
              </a:ext>
            </a:extLst>
          </p:cNvPr>
          <p:cNvSpPr txBox="1"/>
          <p:nvPr/>
        </p:nvSpPr>
        <p:spPr>
          <a:xfrm>
            <a:off x="5981075" y="4097519"/>
            <a:ext cx="2510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  <a:latin typeface="Arial Nova" panose="020B0504020202020204" pitchFamily="34" charset="0"/>
              </a:rPr>
              <a:t>t</a:t>
            </a:r>
            <a:r>
              <a:rPr lang="en-IT" sz="1600" dirty="0">
                <a:solidFill>
                  <a:srgbClr val="0070C0"/>
                </a:solidFill>
                <a:latin typeface="Arial Nova" panose="020B0504020202020204" pitchFamily="34" charset="0"/>
              </a:rPr>
              <a:t>ransmitted unencrypted</a:t>
            </a:r>
          </a:p>
        </p:txBody>
      </p:sp>
    </p:spTree>
    <p:extLst>
      <p:ext uri="{BB962C8B-B14F-4D97-AF65-F5344CB8AC3E}">
        <p14:creationId xmlns:p14="http://schemas.microsoft.com/office/powerpoint/2010/main" val="3932808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1245-5437-3A92-0F19-6F07275F8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Beamforming feedback matrices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D0BC9-ACFC-819D-40CF-87AE58C27FD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5A456E-C420-4ABA-9F76-BB12A17A0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56" y="551154"/>
            <a:ext cx="8173488" cy="49524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CBAEC5-2B32-FE34-F1FB-39EC7D21825F}"/>
              </a:ext>
            </a:extLst>
          </p:cNvPr>
          <p:cNvSpPr txBox="1"/>
          <p:nvPr/>
        </p:nvSpPr>
        <p:spPr>
          <a:xfrm>
            <a:off x="5645795" y="1049519"/>
            <a:ext cx="2510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00000"/>
                </a:solidFill>
                <a:latin typeface="Arial Nova" panose="020B0504020202020204" pitchFamily="34" charset="0"/>
              </a:rPr>
              <a:t>t</a:t>
            </a:r>
            <a:r>
              <a:rPr lang="en-IT" sz="1600" dirty="0">
                <a:solidFill>
                  <a:srgbClr val="C00000"/>
                </a:solidFill>
                <a:latin typeface="Arial Nova" panose="020B0504020202020204" pitchFamily="34" charset="0"/>
              </a:rPr>
              <a:t>ransmitted unencrypted</a:t>
            </a:r>
          </a:p>
        </p:txBody>
      </p:sp>
    </p:spTree>
    <p:extLst>
      <p:ext uri="{BB962C8B-B14F-4D97-AF65-F5344CB8AC3E}">
        <p14:creationId xmlns:p14="http://schemas.microsoft.com/office/powerpoint/2010/main" val="355875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DF8186-044C-CBB9-1573-60DA3A5BB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786" y="1737078"/>
            <a:ext cx="5041046" cy="30396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EECF69-A363-A9D4-082F-D21EF41C2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1"/>
                </a:solidFill>
              </a:rPr>
              <a:t>Wi-BFI operations</a:t>
            </a:r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58520-97DE-5F74-0417-7FDA5E7574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93D77-128F-096C-438D-45E5DDCF1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702" y="1701384"/>
            <a:ext cx="3825178" cy="2779176"/>
          </a:xfrm>
        </p:spPr>
        <p:txBody>
          <a:bodyPr>
            <a:normAutofit lnSpcReduction="10000"/>
          </a:bodyPr>
          <a:lstStyle/>
          <a:p>
            <a:pPr marL="324900" indent="-342900">
              <a:buFont typeface="+mj-lt"/>
              <a:buAutoNum type="arabicPeriod"/>
            </a:pPr>
            <a:r>
              <a:rPr lang="en-GB" sz="2000" dirty="0">
                <a:solidFill>
                  <a:srgbClr val="0070C0"/>
                </a:solidFill>
                <a:effectLst/>
              </a:rPr>
              <a:t>Capture</a:t>
            </a:r>
            <a:r>
              <a:rPr lang="en-GB" sz="2000" dirty="0">
                <a:effectLst/>
              </a:rPr>
              <a:t> </a:t>
            </a:r>
            <a:r>
              <a:rPr lang="en-GB" sz="2000" dirty="0"/>
              <a:t>the beamforming feedback packet</a:t>
            </a:r>
          </a:p>
          <a:p>
            <a:pPr marL="324900" indent="-342900">
              <a:buFont typeface="+mj-lt"/>
              <a:buAutoNum type="arabicPeriod"/>
            </a:pPr>
            <a:r>
              <a:rPr lang="en-GB" sz="2000" dirty="0">
                <a:solidFill>
                  <a:srgbClr val="0070C0"/>
                </a:solidFill>
                <a:effectLst/>
              </a:rPr>
              <a:t>Decode</a:t>
            </a:r>
            <a:r>
              <a:rPr lang="en-GB" sz="2000" dirty="0">
                <a:effectLst/>
              </a:rPr>
              <a:t> the </a:t>
            </a:r>
            <a:r>
              <a:rPr lang="en-GB" sz="2000" b="1" dirty="0">
                <a:effectLst/>
              </a:rPr>
              <a:t>Wi-Fi BFAs </a:t>
            </a:r>
            <a:r>
              <a:rPr lang="en-GB" sz="2000" dirty="0">
                <a:effectLst/>
              </a:rPr>
              <a:t>based on the network configuration</a:t>
            </a:r>
            <a:endParaRPr lang="en-GB" sz="2000" b="1" dirty="0">
              <a:effectLst/>
            </a:endParaRPr>
          </a:p>
          <a:p>
            <a:pPr marL="324900" indent="-342900">
              <a:buFont typeface="+mj-lt"/>
              <a:buAutoNum type="arabicPeriod"/>
            </a:pPr>
            <a:r>
              <a:rPr lang="en-GB" sz="2000" dirty="0">
                <a:solidFill>
                  <a:srgbClr val="0070C0"/>
                </a:solidFill>
              </a:rPr>
              <a:t>R</a:t>
            </a:r>
            <a:r>
              <a:rPr lang="en-GB" sz="2000" dirty="0">
                <a:solidFill>
                  <a:srgbClr val="0070C0"/>
                </a:solidFill>
                <a:effectLst/>
              </a:rPr>
              <a:t>econstructing</a:t>
            </a:r>
            <a:r>
              <a:rPr lang="en-GB" sz="2000" dirty="0">
                <a:effectLst/>
              </a:rPr>
              <a:t> the beamforming feedback matrix</a:t>
            </a:r>
            <a:endParaRPr lang="en-GB" sz="1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B26AEC0-9EFB-3DEC-ECB8-ED6BEA240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924515"/>
            <a:ext cx="7772400" cy="286314"/>
          </a:xfrm>
          <a:prstGeom prst="rect">
            <a:avLst/>
          </a:prstGeom>
        </p:spPr>
      </p:pic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BBA24CA4-FE57-74FD-DE2F-2F49B837FC21}"/>
              </a:ext>
            </a:extLst>
          </p:cNvPr>
          <p:cNvCxnSpPr>
            <a:cxnSpLocks/>
            <a:stCxn id="12" idx="2"/>
          </p:cNvCxnSpPr>
          <p:nvPr/>
        </p:nvCxnSpPr>
        <p:spPr>
          <a:xfrm rot="5400000">
            <a:off x="3622933" y="1062616"/>
            <a:ext cx="800854" cy="1097280"/>
          </a:xfrm>
          <a:prstGeom prst="curvedConnector2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717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7BA51-4739-E0D3-6BF1-49B3D1991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>
                <a:solidFill>
                  <a:schemeClr val="tx1"/>
                </a:solidFill>
              </a:rPr>
              <a:t>Wi-BFI features</a:t>
            </a:r>
            <a:endParaRPr lang="en-IT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E1F5E-93AE-29CC-C91B-85CBB7049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4712" y="944107"/>
            <a:ext cx="3860067" cy="3660539"/>
          </a:xfrm>
        </p:spPr>
        <p:txBody>
          <a:bodyPr/>
          <a:lstStyle/>
          <a:p>
            <a:r>
              <a:rPr lang="en-GB" sz="1800" dirty="0">
                <a:effectLst/>
              </a:rPr>
              <a:t>IEEE 802.11</a:t>
            </a:r>
            <a:r>
              <a:rPr lang="en-GB" sz="1800" b="1" dirty="0">
                <a:effectLst/>
              </a:rPr>
              <a:t>ac</a:t>
            </a:r>
            <a:r>
              <a:rPr lang="en-GB" sz="1800" dirty="0">
                <a:effectLst/>
              </a:rPr>
              <a:t> and 802.11</a:t>
            </a:r>
            <a:r>
              <a:rPr lang="en-GB" sz="1800" b="1" dirty="0">
                <a:effectLst/>
              </a:rPr>
              <a:t>ax</a:t>
            </a:r>
            <a:r>
              <a:rPr lang="en-GB" sz="1800" dirty="0">
                <a:effectLst/>
              </a:rPr>
              <a:t> networks </a:t>
            </a:r>
          </a:p>
          <a:p>
            <a:r>
              <a:rPr lang="en-GB" sz="1800" dirty="0">
                <a:effectLst/>
              </a:rPr>
              <a:t>Radio channels with </a:t>
            </a:r>
            <a:r>
              <a:rPr lang="en-GB" sz="1800" b="1" dirty="0">
                <a:effectLst/>
              </a:rPr>
              <a:t>160/80/40/20 MHz </a:t>
            </a:r>
            <a:r>
              <a:rPr lang="en-GB" sz="1800" dirty="0">
                <a:effectLst/>
              </a:rPr>
              <a:t>bandwidth</a:t>
            </a:r>
          </a:p>
          <a:p>
            <a:r>
              <a:rPr lang="en-GB" sz="1800" dirty="0"/>
              <a:t>Single-user and multi-user MIMO</a:t>
            </a:r>
          </a:p>
          <a:p>
            <a:r>
              <a:rPr lang="en-GB" sz="1800" dirty="0">
                <a:effectLst/>
              </a:rPr>
              <a:t>Real-time and offline extraction and storage</a:t>
            </a:r>
            <a:endParaRPr lang="en-GB" dirty="0"/>
          </a:p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72E9D-696B-03C0-F3A3-9EAE654393D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88908B-4261-D4B9-0731-54A5C64DC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779" y="1239791"/>
            <a:ext cx="4950893" cy="286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77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57CB4-2CFB-7B88-954F-8FF93E010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>
                <a:effectLst/>
              </a:rPr>
              <a:t>Real-time angles visualization</a:t>
            </a:r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C71A6-8DFF-E812-3ECC-BAE372B2267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8F4638-B0B6-6FAC-4318-2DA57238F6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28" b="5863"/>
          <a:stretch/>
        </p:blipFill>
        <p:spPr>
          <a:xfrm>
            <a:off x="967740" y="744094"/>
            <a:ext cx="7208520" cy="42467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E0E9DE-3890-24E3-388D-8AD863D33435}"/>
              </a:ext>
            </a:extLst>
          </p:cNvPr>
          <p:cNvSpPr txBox="1"/>
          <p:nvPr/>
        </p:nvSpPr>
        <p:spPr>
          <a:xfrm>
            <a:off x="4825304" y="3833846"/>
            <a:ext cx="17710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 Nova" panose="020B0504020202020204" pitchFamily="34" charset="0"/>
              </a:rPr>
              <a:t>4 x 2 SU-MIMO</a:t>
            </a:r>
            <a:endParaRPr lang="en-IT" sz="16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629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690A288-2B27-CE9C-0A4F-B0EC9F6A5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2444" y="1514259"/>
            <a:ext cx="4526100" cy="3394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A038AA-4180-4D37-FCD5-B4A22E2BB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Example of captures and processing offline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18FF5-D7A1-53A9-C1F8-47087D485D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6" name="Picture 5" descr="A graph of a sub channel&#10;&#10;Description automatically generated with medium confidence">
            <a:extLst>
              <a:ext uri="{FF2B5EF4-FFF2-40B4-BE49-F238E27FC236}">
                <a16:creationId xmlns:a16="http://schemas.microsoft.com/office/drawing/2014/main" id="{2811DD8E-5491-5289-D45E-3F791DC97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39" y="1767773"/>
            <a:ext cx="3599062" cy="26992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596EF9-A367-91A7-44E3-BC88B6B73D3B}"/>
              </a:ext>
            </a:extLst>
          </p:cNvPr>
          <p:cNvSpPr txBox="1"/>
          <p:nvPr/>
        </p:nvSpPr>
        <p:spPr>
          <a:xfrm>
            <a:off x="600216" y="1028674"/>
            <a:ext cx="34927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Nova" panose="020B0504020202020204" pitchFamily="34" charset="0"/>
              </a:rPr>
              <a:t>Raw beamforming feedback angles </a:t>
            </a:r>
            <a:endParaRPr lang="en-IT" sz="1600" dirty="0">
              <a:latin typeface="Arial Nova" panose="020B05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07C224-6F47-11A7-EE97-63AD85F2C03A}"/>
              </a:ext>
            </a:extLst>
          </p:cNvPr>
          <p:cNvSpPr txBox="1"/>
          <p:nvPr/>
        </p:nvSpPr>
        <p:spPr>
          <a:xfrm>
            <a:off x="4714405" y="904475"/>
            <a:ext cx="4302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Nova" panose="020B0504020202020204" pitchFamily="34" charset="0"/>
              </a:rPr>
              <a:t>Reconstructed beamforming feedback matrix for different antennas (</a:t>
            </a:r>
            <a:r>
              <a:rPr lang="en-US" sz="1600" i="1" dirty="0">
                <a:latin typeface="Arial Nova" panose="020B0504020202020204" pitchFamily="34" charset="0"/>
              </a:rPr>
              <a:t>m</a:t>
            </a:r>
            <a:r>
              <a:rPr lang="en-US" sz="1600" dirty="0">
                <a:latin typeface="Arial Nova" panose="020B0504020202020204" pitchFamily="34" charset="0"/>
              </a:rPr>
              <a:t>) and streams (</a:t>
            </a:r>
            <a:r>
              <a:rPr lang="en-US" sz="1600" i="1" dirty="0" err="1">
                <a:latin typeface="Arial Nova" panose="020B0504020202020204" pitchFamily="34" charset="0"/>
              </a:rPr>
              <a:t>n</a:t>
            </a:r>
            <a:r>
              <a:rPr lang="en-US" sz="1600" i="1" baseline="-25000" dirty="0" err="1">
                <a:latin typeface="Arial Nova" panose="020B0504020202020204" pitchFamily="34" charset="0"/>
              </a:rPr>
              <a:t>ss</a:t>
            </a:r>
            <a:r>
              <a:rPr lang="en-US" sz="1600" dirty="0">
                <a:latin typeface="Arial Nova" panose="020B0504020202020204" pitchFamily="34" charset="0"/>
              </a:rPr>
              <a:t>) </a:t>
            </a:r>
            <a:endParaRPr lang="en-IT" sz="1600" dirty="0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34590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Custom 6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D31B2B"/>
      </a:accent1>
      <a:accent2>
        <a:srgbClr val="7F807F"/>
      </a:accent2>
      <a:accent3>
        <a:srgbClr val="E5D32B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587</Words>
  <Application>Microsoft Macintosh PowerPoint</Application>
  <PresentationFormat>On-screen Show (16:9)</PresentationFormat>
  <Paragraphs>86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Wingdings</vt:lpstr>
      <vt:lpstr>Inconsolatazi4</vt:lpstr>
      <vt:lpstr>LinLibertineT</vt:lpstr>
      <vt:lpstr>Times New Roman</vt:lpstr>
      <vt:lpstr>Arial Nova</vt:lpstr>
      <vt:lpstr>Cambria Math</vt:lpstr>
      <vt:lpstr>Arial</vt:lpstr>
      <vt:lpstr>Helvetica Neue</vt:lpstr>
      <vt:lpstr>Gill Sans</vt:lpstr>
      <vt:lpstr>Gallery</vt:lpstr>
      <vt:lpstr>PowerPoint Presentation</vt:lpstr>
      <vt:lpstr>Contents</vt:lpstr>
      <vt:lpstr>Motivation and general idea</vt:lpstr>
      <vt:lpstr>Background: from CFR to BFI </vt:lpstr>
      <vt:lpstr>Beamforming feedback matrices</vt:lpstr>
      <vt:lpstr>Wi-BFI operations</vt:lpstr>
      <vt:lpstr>Wi-BFI features</vt:lpstr>
      <vt:lpstr>Real-time angles visualization</vt:lpstr>
      <vt:lpstr>Example of captures and processing offline</vt:lpstr>
      <vt:lpstr>Example of application - DeepCSI</vt:lpstr>
      <vt:lpstr>Example of application - BeamSense</vt:lpstr>
      <vt:lpstr>Concluding remarks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Khandaker Foysal Haque</cp:lastModifiedBy>
  <cp:revision>106</cp:revision>
  <dcterms:modified xsi:type="dcterms:W3CDTF">2026-08-17T16:36:16Z</dcterms:modified>
</cp:coreProperties>
</file>