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4" r:id="rId1"/>
    <p:sldMasterId id="2147483675" r:id="rId2"/>
  </p:sldMasterIdLst>
  <p:notesMasterIdLst>
    <p:notesMasterId r:id="rId25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7" r:id="rId21"/>
    <p:sldId id="274" r:id="rId22"/>
    <p:sldId id="275" r:id="rId23"/>
    <p:sldId id="276" r:id="rId24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392"/>
    <p:restoredTop sz="94660"/>
  </p:normalViewPr>
  <p:slideViewPr>
    <p:cSldViewPr snapToGrid="0">
      <p:cViewPr varScale="1">
        <p:scale>
          <a:sx n="121" d="100"/>
          <a:sy n="121" d="100"/>
        </p:scale>
        <p:origin x="176" y="68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3" name="Google Shape;183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38" name="Google Shape;33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84" name="Google Shape;38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g25091f0a784_0_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94" name="Google Shape;394;g25091f0a784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g25091f0a784_0_1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03" name="Google Shape;403;g25091f0a784_0_1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g25091f0a784_0_1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14" name="Google Shape;414;g25091f0a784_0_1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g25091f0a784_0_35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21" name="Google Shape;421;g25091f0a784_0_3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29" name="Google Shape;429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g25091f0a784_0_55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40" name="Google Shape;440;g25091f0a784_0_5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g250eceb0ebf_1_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49" name="Google Shape;449;g250eceb0ebf_1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g250eceb0ebf_1_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49" name="Google Shape;449;g250eceb0ebf_1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6633622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0" name="Google Shape;19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58" name="Google Shape;458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69" name="Google Shape;469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77" name="Google Shape;477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78" name="Google Shape;478;p2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22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25091f0a784_0_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9" name="Google Shape;199;g25091f0a784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25091f0a784_0_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7" name="Google Shape;207;g25091f0a784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16" name="Google Shape;21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9" name="Google Shape;22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25091f0a784_0_66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47" name="Google Shape;247;g25091f0a784_0_6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4" name="Google Shape;254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98" name="Google Shape;298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3831" cy="51435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" name="Google Shape;13;p2"/>
          <p:cNvCxnSpPr/>
          <p:nvPr/>
        </p:nvCxnSpPr>
        <p:spPr>
          <a:xfrm>
            <a:off x="1226006" y="2026814"/>
            <a:ext cx="0" cy="752962"/>
          </a:xfrm>
          <a:prstGeom prst="straightConnector1">
            <a:avLst/>
          </a:prstGeom>
          <a:noFill/>
          <a:ln w="38100" cap="flat" cmpd="sng">
            <a:solidFill>
              <a:srgbClr val="E3030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4" name="Google Shape;14;p2" descr="A close up of a black background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t="21593" b="28837"/>
          <a:stretch/>
        </p:blipFill>
        <p:spPr>
          <a:xfrm>
            <a:off x="0" y="-61945"/>
            <a:ext cx="4631446" cy="13596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1"/>
          <p:cNvSpPr txBox="1">
            <a:spLocks noGrp="1"/>
          </p:cNvSpPr>
          <p:nvPr>
            <p:ph type="title"/>
          </p:nvPr>
        </p:nvSpPr>
        <p:spPr>
          <a:xfrm>
            <a:off x="249841" y="239783"/>
            <a:ext cx="6311597" cy="393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body" idx="1"/>
          </p:nvPr>
        </p:nvSpPr>
        <p:spPr>
          <a:xfrm rot="5400000">
            <a:off x="2893090" y="-1538503"/>
            <a:ext cx="3029884" cy="8246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dt" idx="10"/>
          </p:nvPr>
        </p:nvSpPr>
        <p:spPr>
          <a:xfrm>
            <a:off x="5665604" y="247777"/>
            <a:ext cx="2625536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ftr" idx="11"/>
          </p:nvPr>
        </p:nvSpPr>
        <p:spPr>
          <a:xfrm>
            <a:off x="208078" y="4731791"/>
            <a:ext cx="4454127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1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264" cy="377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79" name="Google Shape;79;p11"/>
          <p:cNvCxnSpPr/>
          <p:nvPr/>
        </p:nvCxnSpPr>
        <p:spPr>
          <a:xfrm>
            <a:off x="1090422" y="1385316"/>
            <a:ext cx="7205641" cy="0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2"/>
          <p:cNvSpPr txBox="1">
            <a:spLocks noGrp="1"/>
          </p:cNvSpPr>
          <p:nvPr>
            <p:ph type="title"/>
          </p:nvPr>
        </p:nvSpPr>
        <p:spPr>
          <a:xfrm rot="5400000">
            <a:off x="5937779" y="1740785"/>
            <a:ext cx="3494917" cy="12118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elvetica Neue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body" idx="1"/>
          </p:nvPr>
        </p:nvSpPr>
        <p:spPr>
          <a:xfrm rot="5400000">
            <a:off x="2271857" y="-589124"/>
            <a:ext cx="3494917" cy="5871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dt" idx="10"/>
          </p:nvPr>
        </p:nvSpPr>
        <p:spPr>
          <a:xfrm>
            <a:off x="5665604" y="247777"/>
            <a:ext cx="2625536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84" name="Google Shape;84;p12"/>
          <p:cNvSpPr txBox="1">
            <a:spLocks noGrp="1"/>
          </p:cNvSpPr>
          <p:nvPr>
            <p:ph type="ftr" idx="11"/>
          </p:nvPr>
        </p:nvSpPr>
        <p:spPr>
          <a:xfrm>
            <a:off x="208078" y="4731791"/>
            <a:ext cx="4454127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2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264" cy="377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86" name="Google Shape;86;p12"/>
          <p:cNvCxnSpPr/>
          <p:nvPr/>
        </p:nvCxnSpPr>
        <p:spPr>
          <a:xfrm>
            <a:off x="7079333" y="599230"/>
            <a:ext cx="0" cy="3494917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3" descr="Pattern_5 for PPT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200" y="489168"/>
            <a:ext cx="9067800" cy="4654332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3"/>
          <p:cNvSpPr txBox="1">
            <a:spLocks noGrp="1"/>
          </p:cNvSpPr>
          <p:nvPr>
            <p:ph type="ctrTitle"/>
          </p:nvPr>
        </p:nvSpPr>
        <p:spPr>
          <a:xfrm>
            <a:off x="685800" y="1597819"/>
            <a:ext cx="7772400" cy="1831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5B8"/>
              </a:buClr>
              <a:buSzPts val="2400"/>
              <a:buFont typeface="Arial"/>
              <a:buNone/>
              <a:defRPr b="1">
                <a:solidFill>
                  <a:srgbClr val="0055B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14" descr="Pattern_5 for PPT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200" y="489168"/>
            <a:ext cx="9067800" cy="4654332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4"/>
          <p:cNvSpPr txBox="1">
            <a:spLocks noGrp="1"/>
          </p:cNvSpPr>
          <p:nvPr>
            <p:ph type="ctrTitle"/>
          </p:nvPr>
        </p:nvSpPr>
        <p:spPr>
          <a:xfrm>
            <a:off x="685800" y="1597819"/>
            <a:ext cx="7772400" cy="1831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5B8"/>
              </a:buClr>
              <a:buSzPts val="2400"/>
              <a:buFont typeface="Arial"/>
              <a:buNone/>
              <a:defRPr b="1">
                <a:solidFill>
                  <a:srgbClr val="0055B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3830" cy="51435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1" name="Google Shape;101;p16"/>
          <p:cNvCxnSpPr/>
          <p:nvPr/>
        </p:nvCxnSpPr>
        <p:spPr>
          <a:xfrm>
            <a:off x="1226006" y="2026814"/>
            <a:ext cx="0" cy="753000"/>
          </a:xfrm>
          <a:prstGeom prst="straightConnector1">
            <a:avLst/>
          </a:prstGeom>
          <a:noFill/>
          <a:ln w="38100" cap="flat" cmpd="sng">
            <a:solidFill>
              <a:srgbClr val="E3030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02" name="Google Shape;102;p16" descr="A close up of a black background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t="21592" b="28839"/>
          <a:stretch/>
        </p:blipFill>
        <p:spPr>
          <a:xfrm>
            <a:off x="0" y="-61945"/>
            <a:ext cx="4631446" cy="13596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7"/>
          <p:cNvSpPr txBox="1">
            <a:spLocks noGrp="1"/>
          </p:cNvSpPr>
          <p:nvPr>
            <p:ph type="title"/>
          </p:nvPr>
        </p:nvSpPr>
        <p:spPr>
          <a:xfrm>
            <a:off x="284712" y="234666"/>
            <a:ext cx="6311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17"/>
          <p:cNvSpPr txBox="1">
            <a:spLocks noGrp="1"/>
          </p:cNvSpPr>
          <p:nvPr>
            <p:ph type="body" idx="1"/>
          </p:nvPr>
        </p:nvSpPr>
        <p:spPr>
          <a:xfrm>
            <a:off x="284712" y="944107"/>
            <a:ext cx="8657400" cy="366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06" name="Google Shape;106;p17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4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07" name="Google Shape;107;p17"/>
          <p:cNvCxnSpPr/>
          <p:nvPr/>
        </p:nvCxnSpPr>
        <p:spPr>
          <a:xfrm>
            <a:off x="249841" y="669906"/>
            <a:ext cx="6483600" cy="0"/>
          </a:xfrm>
          <a:prstGeom prst="straightConnector1">
            <a:avLst/>
          </a:prstGeom>
          <a:noFill/>
          <a:ln w="25400" cap="flat" cmpd="sng">
            <a:solidFill>
              <a:srgbClr val="E303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8" name="Google Shape;108;p17"/>
          <p:cNvSpPr txBox="1">
            <a:spLocks noGrp="1"/>
          </p:cNvSpPr>
          <p:nvPr>
            <p:ph type="ftr" idx="11"/>
          </p:nvPr>
        </p:nvSpPr>
        <p:spPr>
          <a:xfrm>
            <a:off x="117873" y="4690004"/>
            <a:ext cx="44541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rgbClr val="808080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">
  <p:cSld name="Section Header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Google Shape;110;p18"/>
          <p:cNvPicPr preferRelativeResize="0"/>
          <p:nvPr/>
        </p:nvPicPr>
        <p:blipFill rotWithShape="1">
          <a:blip r:embed="rId2">
            <a:alphaModFix amt="40000"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18"/>
          <p:cNvSpPr txBox="1">
            <a:spLocks noGrp="1"/>
          </p:cNvSpPr>
          <p:nvPr>
            <p:ph type="title"/>
          </p:nvPr>
        </p:nvSpPr>
        <p:spPr>
          <a:xfrm>
            <a:off x="1090679" y="1317097"/>
            <a:ext cx="6482400" cy="1416000"/>
          </a:xfrm>
          <a:prstGeom prst="rect">
            <a:avLst/>
          </a:prstGeom>
          <a:noFill/>
          <a:ln>
            <a:noFill/>
          </a:ln>
          <a:effectLst>
            <a:reflection stA="50000" endA="290" endPos="92000" dist="101600" dir="5400000" fadeDir="5400012" sy="-100000" algn="bl" rotWithShape="0"/>
          </a:effectLst>
        </p:spPr>
        <p:txBody>
          <a:bodyPr spcFirstLastPara="1" wrap="square" lIns="0" tIns="0" rIns="0" bIns="0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Helvetica Neue"/>
              <a:buNone/>
              <a:defRPr sz="27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cxnSp>
        <p:nvCxnSpPr>
          <p:cNvPr id="112" name="Google Shape;112;p18"/>
          <p:cNvCxnSpPr/>
          <p:nvPr/>
        </p:nvCxnSpPr>
        <p:spPr>
          <a:xfrm>
            <a:off x="1090679" y="2773582"/>
            <a:ext cx="4761000" cy="900"/>
          </a:xfrm>
          <a:prstGeom prst="straightConnector1">
            <a:avLst/>
          </a:prstGeom>
          <a:noFill/>
          <a:ln w="222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13" name="Google Shape;113;p18" descr="A close up of a 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08859" y="-405918"/>
            <a:ext cx="2842246" cy="16848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9"/>
          <p:cNvSpPr txBox="1">
            <a:spLocks noGrp="1"/>
          </p:cNvSpPr>
          <p:nvPr>
            <p:ph type="title"/>
          </p:nvPr>
        </p:nvSpPr>
        <p:spPr>
          <a:xfrm>
            <a:off x="1086913" y="603667"/>
            <a:ext cx="7204200" cy="79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19"/>
          <p:cNvSpPr txBox="1">
            <a:spLocks noGrp="1"/>
          </p:cNvSpPr>
          <p:nvPr>
            <p:ph type="body" idx="1"/>
          </p:nvPr>
        </p:nvSpPr>
        <p:spPr>
          <a:xfrm>
            <a:off x="1085498" y="1508159"/>
            <a:ext cx="3483900" cy="258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17" name="Google Shape;117;p19"/>
          <p:cNvSpPr txBox="1">
            <a:spLocks noGrp="1"/>
          </p:cNvSpPr>
          <p:nvPr>
            <p:ph type="body" idx="2"/>
          </p:nvPr>
        </p:nvSpPr>
        <p:spPr>
          <a:xfrm>
            <a:off x="4810328" y="1513007"/>
            <a:ext cx="3483900" cy="25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19"/>
          <p:cNvSpPr txBox="1">
            <a:spLocks noGrp="1"/>
          </p:cNvSpPr>
          <p:nvPr>
            <p:ph type="dt" idx="10"/>
          </p:nvPr>
        </p:nvSpPr>
        <p:spPr>
          <a:xfrm>
            <a:off x="5665604" y="247777"/>
            <a:ext cx="2625600" cy="2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19" name="Google Shape;119;p19"/>
          <p:cNvSpPr txBox="1">
            <a:spLocks noGrp="1"/>
          </p:cNvSpPr>
          <p:nvPr>
            <p:ph type="ftr" idx="11"/>
          </p:nvPr>
        </p:nvSpPr>
        <p:spPr>
          <a:xfrm>
            <a:off x="208078" y="4731791"/>
            <a:ext cx="4454100" cy="2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19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4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21" name="Google Shape;121;p19"/>
          <p:cNvCxnSpPr/>
          <p:nvPr/>
        </p:nvCxnSpPr>
        <p:spPr>
          <a:xfrm>
            <a:off x="1090422" y="1385316"/>
            <a:ext cx="7205700" cy="0"/>
          </a:xfrm>
          <a:prstGeom prst="straightConnector1">
            <a:avLst/>
          </a:prstGeom>
          <a:noFill/>
          <a:ln w="222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0"/>
          <p:cNvSpPr txBox="1">
            <a:spLocks noGrp="1"/>
          </p:cNvSpPr>
          <p:nvPr>
            <p:ph type="title"/>
          </p:nvPr>
        </p:nvSpPr>
        <p:spPr>
          <a:xfrm>
            <a:off x="1085393" y="603122"/>
            <a:ext cx="7205700" cy="79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20"/>
          <p:cNvSpPr txBox="1">
            <a:spLocks noGrp="1"/>
          </p:cNvSpPr>
          <p:nvPr>
            <p:ph type="body" idx="1"/>
          </p:nvPr>
        </p:nvSpPr>
        <p:spPr>
          <a:xfrm>
            <a:off x="1085393" y="1514662"/>
            <a:ext cx="3483900" cy="60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700"/>
              <a:buNone/>
              <a:defRPr sz="1700" b="0" cap="none">
                <a:solidFill>
                  <a:schemeClr val="accent1"/>
                </a:solidFill>
              </a:defRPr>
            </a:lvl1pPr>
            <a:lvl2pPr marL="914400" lvl="1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500"/>
              <a:buNone/>
              <a:defRPr sz="1500" b="1"/>
            </a:lvl2pPr>
            <a:lvl3pPr marL="1371600" lvl="2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 b="1"/>
            </a:lvl3pPr>
            <a:lvl4pPr marL="1828800" lvl="3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4pPr>
            <a:lvl5pPr marL="2286000" lvl="4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5pPr>
            <a:lvl6pPr marL="2743200" lvl="5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6pPr>
            <a:lvl7pPr marL="3200400" lvl="6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7pPr>
            <a:lvl8pPr marL="3657600" lvl="7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8pPr>
            <a:lvl9pPr marL="4114800" lvl="8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125" name="Google Shape;125;p20"/>
          <p:cNvSpPr txBox="1">
            <a:spLocks noGrp="1"/>
          </p:cNvSpPr>
          <p:nvPr>
            <p:ph type="body" idx="2"/>
          </p:nvPr>
        </p:nvSpPr>
        <p:spPr>
          <a:xfrm>
            <a:off x="1085393" y="2118202"/>
            <a:ext cx="3483900" cy="198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26" name="Google Shape;126;p20"/>
          <p:cNvSpPr txBox="1">
            <a:spLocks noGrp="1"/>
          </p:cNvSpPr>
          <p:nvPr>
            <p:ph type="body" idx="3"/>
          </p:nvPr>
        </p:nvSpPr>
        <p:spPr>
          <a:xfrm>
            <a:off x="4809272" y="1517252"/>
            <a:ext cx="3483900" cy="60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700"/>
              <a:buNone/>
              <a:defRPr sz="1700" b="0" cap="none">
                <a:solidFill>
                  <a:schemeClr val="accent1"/>
                </a:solidFill>
              </a:defRPr>
            </a:lvl1pPr>
            <a:lvl2pPr marL="914400" lvl="1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500"/>
              <a:buNone/>
              <a:defRPr sz="1500" b="1"/>
            </a:lvl2pPr>
            <a:lvl3pPr marL="1371600" lvl="2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 b="1"/>
            </a:lvl3pPr>
            <a:lvl4pPr marL="1828800" lvl="3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4pPr>
            <a:lvl5pPr marL="2286000" lvl="4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5pPr>
            <a:lvl6pPr marL="2743200" lvl="5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6pPr>
            <a:lvl7pPr marL="3200400" lvl="6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7pPr>
            <a:lvl8pPr marL="3657600" lvl="7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8pPr>
            <a:lvl9pPr marL="4114800" lvl="8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127" name="Google Shape;127;p20"/>
          <p:cNvSpPr txBox="1">
            <a:spLocks noGrp="1"/>
          </p:cNvSpPr>
          <p:nvPr>
            <p:ph type="body" idx="4"/>
          </p:nvPr>
        </p:nvSpPr>
        <p:spPr>
          <a:xfrm>
            <a:off x="4809272" y="2116118"/>
            <a:ext cx="3483900" cy="197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28" name="Google Shape;128;p20"/>
          <p:cNvSpPr txBox="1">
            <a:spLocks noGrp="1"/>
          </p:cNvSpPr>
          <p:nvPr>
            <p:ph type="dt" idx="10"/>
          </p:nvPr>
        </p:nvSpPr>
        <p:spPr>
          <a:xfrm>
            <a:off x="5665604" y="247777"/>
            <a:ext cx="2625600" cy="2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29" name="Google Shape;129;p20"/>
          <p:cNvSpPr txBox="1">
            <a:spLocks noGrp="1"/>
          </p:cNvSpPr>
          <p:nvPr>
            <p:ph type="ftr" idx="11"/>
          </p:nvPr>
        </p:nvSpPr>
        <p:spPr>
          <a:xfrm>
            <a:off x="208078" y="4731791"/>
            <a:ext cx="4454100" cy="2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20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4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31" name="Google Shape;131;p20"/>
          <p:cNvCxnSpPr/>
          <p:nvPr/>
        </p:nvCxnSpPr>
        <p:spPr>
          <a:xfrm>
            <a:off x="1090422" y="1385316"/>
            <a:ext cx="7205700" cy="0"/>
          </a:xfrm>
          <a:prstGeom prst="straightConnector1">
            <a:avLst/>
          </a:prstGeom>
          <a:noFill/>
          <a:ln w="222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1"/>
          <p:cNvSpPr txBox="1">
            <a:spLocks noGrp="1"/>
          </p:cNvSpPr>
          <p:nvPr>
            <p:ph type="title"/>
          </p:nvPr>
        </p:nvSpPr>
        <p:spPr>
          <a:xfrm>
            <a:off x="249841" y="239783"/>
            <a:ext cx="6311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21"/>
          <p:cNvSpPr txBox="1">
            <a:spLocks noGrp="1"/>
          </p:cNvSpPr>
          <p:nvPr>
            <p:ph type="dt" idx="10"/>
          </p:nvPr>
        </p:nvSpPr>
        <p:spPr>
          <a:xfrm>
            <a:off x="5665604" y="247777"/>
            <a:ext cx="2625600" cy="2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35" name="Google Shape;135;p21"/>
          <p:cNvSpPr txBox="1">
            <a:spLocks noGrp="1"/>
          </p:cNvSpPr>
          <p:nvPr>
            <p:ph type="ftr" idx="11"/>
          </p:nvPr>
        </p:nvSpPr>
        <p:spPr>
          <a:xfrm>
            <a:off x="208078" y="4731791"/>
            <a:ext cx="4454100" cy="2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21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4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37" name="Google Shape;137;p21"/>
          <p:cNvCxnSpPr/>
          <p:nvPr/>
        </p:nvCxnSpPr>
        <p:spPr>
          <a:xfrm>
            <a:off x="1090422" y="1385316"/>
            <a:ext cx="7205700" cy="0"/>
          </a:xfrm>
          <a:prstGeom prst="straightConnector1">
            <a:avLst/>
          </a:prstGeom>
          <a:noFill/>
          <a:ln w="222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284712" y="234666"/>
            <a:ext cx="6311597" cy="393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body" idx="1"/>
          </p:nvPr>
        </p:nvSpPr>
        <p:spPr>
          <a:xfrm>
            <a:off x="284712" y="944107"/>
            <a:ext cx="8657408" cy="36605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264" cy="377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9" name="Google Shape;19;p3"/>
          <p:cNvCxnSpPr/>
          <p:nvPr/>
        </p:nvCxnSpPr>
        <p:spPr>
          <a:xfrm>
            <a:off x="249841" y="669906"/>
            <a:ext cx="6483468" cy="0"/>
          </a:xfrm>
          <a:prstGeom prst="straightConnector1">
            <a:avLst/>
          </a:prstGeom>
          <a:noFill/>
          <a:ln w="25400" cap="flat" cmpd="sng">
            <a:solidFill>
              <a:srgbClr val="E303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0" name="Google Shape;20;p3"/>
          <p:cNvSpPr txBox="1">
            <a:spLocks noGrp="1"/>
          </p:cNvSpPr>
          <p:nvPr>
            <p:ph type="ftr" idx="11"/>
          </p:nvPr>
        </p:nvSpPr>
        <p:spPr>
          <a:xfrm>
            <a:off x="117873" y="4690004"/>
            <a:ext cx="4454127" cy="377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rgbClr val="80808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2"/>
          <p:cNvSpPr txBox="1">
            <a:spLocks noGrp="1"/>
          </p:cNvSpPr>
          <p:nvPr>
            <p:ph type="dt" idx="10"/>
          </p:nvPr>
        </p:nvSpPr>
        <p:spPr>
          <a:xfrm>
            <a:off x="5665604" y="247777"/>
            <a:ext cx="2625600" cy="2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40" name="Google Shape;140;p22"/>
          <p:cNvSpPr txBox="1">
            <a:spLocks noGrp="1"/>
          </p:cNvSpPr>
          <p:nvPr>
            <p:ph type="ftr" idx="11"/>
          </p:nvPr>
        </p:nvSpPr>
        <p:spPr>
          <a:xfrm>
            <a:off x="208078" y="4731791"/>
            <a:ext cx="4454100" cy="2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22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4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3"/>
          <p:cNvSpPr txBox="1">
            <a:spLocks noGrp="1"/>
          </p:cNvSpPr>
          <p:nvPr>
            <p:ph type="title"/>
          </p:nvPr>
        </p:nvSpPr>
        <p:spPr>
          <a:xfrm>
            <a:off x="1083503" y="599230"/>
            <a:ext cx="2454900" cy="168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None/>
              <a:defRPr sz="18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23"/>
          <p:cNvSpPr txBox="1">
            <a:spLocks noGrp="1"/>
          </p:cNvSpPr>
          <p:nvPr>
            <p:ph type="body" idx="1"/>
          </p:nvPr>
        </p:nvSpPr>
        <p:spPr>
          <a:xfrm>
            <a:off x="3782786" y="599231"/>
            <a:ext cx="4509300" cy="34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31750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45" name="Google Shape;145;p23"/>
          <p:cNvSpPr txBox="1">
            <a:spLocks noGrp="1"/>
          </p:cNvSpPr>
          <p:nvPr>
            <p:ph type="body" idx="2"/>
          </p:nvPr>
        </p:nvSpPr>
        <p:spPr>
          <a:xfrm>
            <a:off x="1083503" y="2404118"/>
            <a:ext cx="2456400" cy="16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200"/>
              <a:buNone/>
              <a:defRPr sz="1200"/>
            </a:lvl1pPr>
            <a:lvl2pPr marL="914400" lvl="1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100"/>
              <a:buNone/>
              <a:defRPr sz="1100"/>
            </a:lvl2pPr>
            <a:lvl3pPr marL="1371600" lvl="2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3pPr>
            <a:lvl4pPr marL="1828800" lvl="3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4pPr>
            <a:lvl5pPr marL="2286000" lvl="4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5pPr>
            <a:lvl6pPr marL="2743200" lvl="5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6pPr>
            <a:lvl7pPr marL="3200400" lvl="6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7pPr>
            <a:lvl8pPr marL="3657600" lvl="7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8pPr>
            <a:lvl9pPr marL="4114800" lvl="8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46" name="Google Shape;146;p23"/>
          <p:cNvSpPr txBox="1">
            <a:spLocks noGrp="1"/>
          </p:cNvSpPr>
          <p:nvPr>
            <p:ph type="dt" idx="10"/>
          </p:nvPr>
        </p:nvSpPr>
        <p:spPr>
          <a:xfrm>
            <a:off x="5665604" y="247777"/>
            <a:ext cx="2625600" cy="2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47" name="Google Shape;147;p23"/>
          <p:cNvSpPr txBox="1">
            <a:spLocks noGrp="1"/>
          </p:cNvSpPr>
          <p:nvPr>
            <p:ph type="ftr" idx="11"/>
          </p:nvPr>
        </p:nvSpPr>
        <p:spPr>
          <a:xfrm>
            <a:off x="208078" y="4731791"/>
            <a:ext cx="4454100" cy="2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23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4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49" name="Google Shape;149;p23"/>
          <p:cNvCxnSpPr/>
          <p:nvPr/>
        </p:nvCxnSpPr>
        <p:spPr>
          <a:xfrm>
            <a:off x="1086210" y="2404118"/>
            <a:ext cx="2452200" cy="0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1" name="Google Shape;151;p24"/>
          <p:cNvGrpSpPr/>
          <p:nvPr/>
        </p:nvGrpSpPr>
        <p:grpSpPr>
          <a:xfrm>
            <a:off x="5608040" y="361628"/>
            <a:ext cx="3055950" cy="3861900"/>
            <a:chOff x="7477387" y="482170"/>
            <a:chExt cx="4074600" cy="5149200"/>
          </a:xfrm>
        </p:grpSpPr>
        <p:sp>
          <p:nvSpPr>
            <p:cNvPr id="152" name="Google Shape;152;p24"/>
            <p:cNvSpPr/>
            <p:nvPr/>
          </p:nvSpPr>
          <p:spPr>
            <a:xfrm>
              <a:off x="7477387" y="482170"/>
              <a:ext cx="4074600" cy="5149200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  <a:lin ang="5400012" scaled="0"/>
            </a:gradFill>
            <a:ln>
              <a:noFill/>
            </a:ln>
            <a:effectLst>
              <a:outerShdw blurRad="127000" dist="228600" dir="4740000" sx="98000" sy="98000" algn="tl" rotWithShape="0">
                <a:srgbClr val="000000">
                  <a:alpha val="32550"/>
                </a:srgbClr>
              </a:outerShdw>
            </a:effectLst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" name="Google Shape;153;p24"/>
            <p:cNvSpPr/>
            <p:nvPr/>
          </p:nvSpPr>
          <p:spPr>
            <a:xfrm>
              <a:off x="7790446" y="812506"/>
              <a:ext cx="3450300" cy="4466400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38" scaled="0"/>
            </a:gradFill>
            <a:ln w="50800" cap="flat" cmpd="sng">
              <a:solidFill>
                <a:srgbClr val="19191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4" name="Google Shape;154;p24"/>
          <p:cNvSpPr txBox="1">
            <a:spLocks noGrp="1"/>
          </p:cNvSpPr>
          <p:nvPr>
            <p:ph type="title"/>
          </p:nvPr>
        </p:nvSpPr>
        <p:spPr>
          <a:xfrm>
            <a:off x="1088405" y="847135"/>
            <a:ext cx="4149300" cy="13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elvetica Neue"/>
              <a:buNone/>
              <a:defRPr sz="24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24"/>
          <p:cNvSpPr>
            <a:spLocks noGrp="1"/>
          </p:cNvSpPr>
          <p:nvPr>
            <p:ph type="pic" idx="2"/>
          </p:nvPr>
        </p:nvSpPr>
        <p:spPr>
          <a:xfrm>
            <a:off x="6093292" y="841907"/>
            <a:ext cx="2093400" cy="28998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156" name="Google Shape;156;p24"/>
          <p:cNvSpPr txBox="1">
            <a:spLocks noGrp="1"/>
          </p:cNvSpPr>
          <p:nvPr>
            <p:ph type="body" idx="1"/>
          </p:nvPr>
        </p:nvSpPr>
        <p:spPr>
          <a:xfrm>
            <a:off x="1087747" y="2359494"/>
            <a:ext cx="4143300" cy="15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 sz="1400"/>
            </a:lvl1pPr>
            <a:lvl2pPr marL="914400" lvl="1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100"/>
              <a:buNone/>
              <a:defRPr sz="1100"/>
            </a:lvl2pPr>
            <a:lvl3pPr marL="1371600" lvl="2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3pPr>
            <a:lvl4pPr marL="1828800" lvl="3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4pPr>
            <a:lvl5pPr marL="2286000" lvl="4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5pPr>
            <a:lvl6pPr marL="2743200" lvl="5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6pPr>
            <a:lvl7pPr marL="3200400" lvl="6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7pPr>
            <a:lvl8pPr marL="3657600" lvl="7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8pPr>
            <a:lvl9pPr marL="4114800" lvl="8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57" name="Google Shape;157;p24"/>
          <p:cNvSpPr txBox="1">
            <a:spLocks noGrp="1"/>
          </p:cNvSpPr>
          <p:nvPr>
            <p:ph type="dt" idx="10"/>
          </p:nvPr>
        </p:nvSpPr>
        <p:spPr>
          <a:xfrm>
            <a:off x="1085536" y="4102392"/>
            <a:ext cx="4145400" cy="2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58" name="Google Shape;158;p24"/>
          <p:cNvSpPr txBox="1">
            <a:spLocks noGrp="1"/>
          </p:cNvSpPr>
          <p:nvPr>
            <p:ph type="ftr" idx="11"/>
          </p:nvPr>
        </p:nvSpPr>
        <p:spPr>
          <a:xfrm>
            <a:off x="1085536" y="238980"/>
            <a:ext cx="4155900" cy="24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24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4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60" name="Google Shape;160;p24"/>
          <p:cNvCxnSpPr/>
          <p:nvPr/>
        </p:nvCxnSpPr>
        <p:spPr>
          <a:xfrm>
            <a:off x="1085536" y="2357704"/>
            <a:ext cx="4145400" cy="0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5"/>
          <p:cNvSpPr txBox="1">
            <a:spLocks noGrp="1"/>
          </p:cNvSpPr>
          <p:nvPr>
            <p:ph type="title"/>
          </p:nvPr>
        </p:nvSpPr>
        <p:spPr>
          <a:xfrm>
            <a:off x="249841" y="239783"/>
            <a:ext cx="6311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25"/>
          <p:cNvSpPr txBox="1">
            <a:spLocks noGrp="1"/>
          </p:cNvSpPr>
          <p:nvPr>
            <p:ph type="body" idx="1"/>
          </p:nvPr>
        </p:nvSpPr>
        <p:spPr>
          <a:xfrm rot="5400000">
            <a:off x="2893002" y="-1538475"/>
            <a:ext cx="3030000" cy="82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64" name="Google Shape;164;p25"/>
          <p:cNvSpPr txBox="1">
            <a:spLocks noGrp="1"/>
          </p:cNvSpPr>
          <p:nvPr>
            <p:ph type="dt" idx="10"/>
          </p:nvPr>
        </p:nvSpPr>
        <p:spPr>
          <a:xfrm>
            <a:off x="5665604" y="247777"/>
            <a:ext cx="2625600" cy="2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65" name="Google Shape;165;p25"/>
          <p:cNvSpPr txBox="1">
            <a:spLocks noGrp="1"/>
          </p:cNvSpPr>
          <p:nvPr>
            <p:ph type="ftr" idx="11"/>
          </p:nvPr>
        </p:nvSpPr>
        <p:spPr>
          <a:xfrm>
            <a:off x="208078" y="4731791"/>
            <a:ext cx="4454100" cy="2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6" name="Google Shape;166;p25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4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67" name="Google Shape;167;p25"/>
          <p:cNvCxnSpPr/>
          <p:nvPr/>
        </p:nvCxnSpPr>
        <p:spPr>
          <a:xfrm>
            <a:off x="1090422" y="1385316"/>
            <a:ext cx="7205700" cy="0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6"/>
          <p:cNvSpPr txBox="1">
            <a:spLocks noGrp="1"/>
          </p:cNvSpPr>
          <p:nvPr>
            <p:ph type="title"/>
          </p:nvPr>
        </p:nvSpPr>
        <p:spPr>
          <a:xfrm rot="5400000">
            <a:off x="5937791" y="1740880"/>
            <a:ext cx="3495000" cy="121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elvetica Neue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70" name="Google Shape;170;p26"/>
          <p:cNvSpPr txBox="1">
            <a:spLocks noGrp="1"/>
          </p:cNvSpPr>
          <p:nvPr>
            <p:ph type="body" idx="1"/>
          </p:nvPr>
        </p:nvSpPr>
        <p:spPr>
          <a:xfrm rot="5400000">
            <a:off x="2271827" y="-589071"/>
            <a:ext cx="3495000" cy="58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71" name="Google Shape;171;p26"/>
          <p:cNvSpPr txBox="1">
            <a:spLocks noGrp="1"/>
          </p:cNvSpPr>
          <p:nvPr>
            <p:ph type="dt" idx="10"/>
          </p:nvPr>
        </p:nvSpPr>
        <p:spPr>
          <a:xfrm>
            <a:off x="5665604" y="247777"/>
            <a:ext cx="2625600" cy="2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72" name="Google Shape;172;p26"/>
          <p:cNvSpPr txBox="1">
            <a:spLocks noGrp="1"/>
          </p:cNvSpPr>
          <p:nvPr>
            <p:ph type="ftr" idx="11"/>
          </p:nvPr>
        </p:nvSpPr>
        <p:spPr>
          <a:xfrm>
            <a:off x="208078" y="4731791"/>
            <a:ext cx="4454100" cy="2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73" name="Google Shape;173;p26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4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74" name="Google Shape;174;p26"/>
          <p:cNvCxnSpPr/>
          <p:nvPr/>
        </p:nvCxnSpPr>
        <p:spPr>
          <a:xfrm>
            <a:off x="7079333" y="599230"/>
            <a:ext cx="0" cy="3495000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Google Shape;176;p27" descr="Pattern_5 for PPT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200" y="489168"/>
            <a:ext cx="9067799" cy="4654333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27"/>
          <p:cNvSpPr txBox="1">
            <a:spLocks noGrp="1"/>
          </p:cNvSpPr>
          <p:nvPr>
            <p:ph type="ctrTitle"/>
          </p:nvPr>
        </p:nvSpPr>
        <p:spPr>
          <a:xfrm>
            <a:off x="685800" y="1597819"/>
            <a:ext cx="7772400" cy="18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5B8"/>
              </a:buClr>
              <a:buSzPts val="2400"/>
              <a:buFont typeface="Arial"/>
              <a:buNone/>
              <a:defRPr b="1">
                <a:solidFill>
                  <a:srgbClr val="0055B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p28" descr="Pattern_5 for PPT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200" y="489168"/>
            <a:ext cx="9067799" cy="4654333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28"/>
          <p:cNvSpPr txBox="1">
            <a:spLocks noGrp="1"/>
          </p:cNvSpPr>
          <p:nvPr>
            <p:ph type="ctrTitle"/>
          </p:nvPr>
        </p:nvSpPr>
        <p:spPr>
          <a:xfrm>
            <a:off x="685800" y="1597819"/>
            <a:ext cx="7772400" cy="18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5B8"/>
              </a:buClr>
              <a:buSzPts val="2400"/>
              <a:buFont typeface="Arial"/>
              <a:buNone/>
              <a:defRPr b="1">
                <a:solidFill>
                  <a:srgbClr val="0055B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">
  <p:cSld name="Section 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22;p4"/>
          <p:cNvPicPr preferRelativeResize="0"/>
          <p:nvPr/>
        </p:nvPicPr>
        <p:blipFill rotWithShape="1">
          <a:blip r:embed="rId2">
            <a:alphaModFix amt="40000"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4"/>
          <p:cNvSpPr txBox="1">
            <a:spLocks noGrp="1"/>
          </p:cNvSpPr>
          <p:nvPr>
            <p:ph type="title"/>
          </p:nvPr>
        </p:nvSpPr>
        <p:spPr>
          <a:xfrm>
            <a:off x="1090679" y="1317097"/>
            <a:ext cx="6482366" cy="1415963"/>
          </a:xfrm>
          <a:prstGeom prst="rect">
            <a:avLst/>
          </a:prstGeom>
          <a:noFill/>
          <a:ln>
            <a:noFill/>
          </a:ln>
          <a:effectLst>
            <a:reflection stA="50000" endA="295" endPos="92000" dist="101600" dir="5400000" sy="-100000" algn="bl" rotWithShape="0"/>
          </a:effectLst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Helvetica Neue"/>
              <a:buNone/>
              <a:defRPr sz="2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cxnSp>
        <p:nvCxnSpPr>
          <p:cNvPr id="24" name="Google Shape;24;p4"/>
          <p:cNvCxnSpPr/>
          <p:nvPr/>
        </p:nvCxnSpPr>
        <p:spPr>
          <a:xfrm>
            <a:off x="1090679" y="2773582"/>
            <a:ext cx="4760887" cy="908"/>
          </a:xfrm>
          <a:prstGeom prst="straightConnector1">
            <a:avLst/>
          </a:prstGeom>
          <a:noFill/>
          <a:ln w="222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5" name="Google Shape;25;p4" descr="A close up of a 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08859" y="-405918"/>
            <a:ext cx="2842245" cy="16848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 txBox="1">
            <a:spLocks noGrp="1"/>
          </p:cNvSpPr>
          <p:nvPr>
            <p:ph type="title"/>
          </p:nvPr>
        </p:nvSpPr>
        <p:spPr>
          <a:xfrm>
            <a:off x="1086913" y="603667"/>
            <a:ext cx="7204226" cy="794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1"/>
          </p:nvPr>
        </p:nvSpPr>
        <p:spPr>
          <a:xfrm>
            <a:off x="1085498" y="1508159"/>
            <a:ext cx="3483864" cy="25864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2"/>
          </p:nvPr>
        </p:nvSpPr>
        <p:spPr>
          <a:xfrm>
            <a:off x="4810328" y="1513007"/>
            <a:ext cx="3483864" cy="2581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5665604" y="247777"/>
            <a:ext cx="2625536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208078" y="4731791"/>
            <a:ext cx="4454127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264" cy="377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33" name="Google Shape;33;p5"/>
          <p:cNvCxnSpPr/>
          <p:nvPr/>
        </p:nvCxnSpPr>
        <p:spPr>
          <a:xfrm>
            <a:off x="1090422" y="1385316"/>
            <a:ext cx="7205641" cy="0"/>
          </a:xfrm>
          <a:prstGeom prst="straightConnector1">
            <a:avLst/>
          </a:prstGeom>
          <a:noFill/>
          <a:ln w="222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"/>
          <p:cNvSpPr txBox="1">
            <a:spLocks noGrp="1"/>
          </p:cNvSpPr>
          <p:nvPr>
            <p:ph type="title"/>
          </p:nvPr>
        </p:nvSpPr>
        <p:spPr>
          <a:xfrm>
            <a:off x="1085393" y="603122"/>
            <a:ext cx="7205746" cy="792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1"/>
          </p:nvPr>
        </p:nvSpPr>
        <p:spPr>
          <a:xfrm>
            <a:off x="1085393" y="1514662"/>
            <a:ext cx="3483864" cy="601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700"/>
              <a:buNone/>
              <a:defRPr sz="1700" b="0" cap="none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500"/>
              <a:buNone/>
              <a:defRPr sz="1500" b="1"/>
            </a:lvl2pPr>
            <a:lvl3pPr marL="1371600" lvl="2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 b="1"/>
            </a:lvl3pPr>
            <a:lvl4pPr marL="1828800" lvl="3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4pPr>
            <a:lvl5pPr marL="2286000" lvl="4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5pPr>
            <a:lvl6pPr marL="2743200" lvl="5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6pPr>
            <a:lvl7pPr marL="3200400" lvl="6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7pPr>
            <a:lvl8pPr marL="3657600" lvl="7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8pPr>
            <a:lvl9pPr marL="4114800" lvl="8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body" idx="2"/>
          </p:nvPr>
        </p:nvSpPr>
        <p:spPr>
          <a:xfrm>
            <a:off x="1085393" y="2118202"/>
            <a:ext cx="3483864" cy="19833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3"/>
          </p:nvPr>
        </p:nvSpPr>
        <p:spPr>
          <a:xfrm>
            <a:off x="4809272" y="1517252"/>
            <a:ext cx="3483864" cy="6016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700"/>
              <a:buNone/>
              <a:defRPr sz="1700" b="0" cap="none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500"/>
              <a:buNone/>
              <a:defRPr sz="1500" b="1"/>
            </a:lvl2pPr>
            <a:lvl3pPr marL="1371600" lvl="2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 b="1"/>
            </a:lvl3pPr>
            <a:lvl4pPr marL="1828800" lvl="3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4pPr>
            <a:lvl5pPr marL="2286000" lvl="4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5pPr>
            <a:lvl6pPr marL="2743200" lvl="5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6pPr>
            <a:lvl7pPr marL="3200400" lvl="6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7pPr>
            <a:lvl8pPr marL="3657600" lvl="7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8pPr>
            <a:lvl9pPr marL="4114800" lvl="8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4"/>
          </p:nvPr>
        </p:nvSpPr>
        <p:spPr>
          <a:xfrm>
            <a:off x="4809272" y="2116118"/>
            <a:ext cx="3483864" cy="1978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dt" idx="10"/>
          </p:nvPr>
        </p:nvSpPr>
        <p:spPr>
          <a:xfrm>
            <a:off x="5665604" y="247777"/>
            <a:ext cx="2625536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ftr" idx="11"/>
          </p:nvPr>
        </p:nvSpPr>
        <p:spPr>
          <a:xfrm>
            <a:off x="208078" y="4731791"/>
            <a:ext cx="4454127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264" cy="377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43" name="Google Shape;43;p6"/>
          <p:cNvCxnSpPr/>
          <p:nvPr/>
        </p:nvCxnSpPr>
        <p:spPr>
          <a:xfrm>
            <a:off x="1090422" y="1385316"/>
            <a:ext cx="7205641" cy="0"/>
          </a:xfrm>
          <a:prstGeom prst="straightConnector1">
            <a:avLst/>
          </a:prstGeom>
          <a:noFill/>
          <a:ln w="222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 txBox="1">
            <a:spLocks noGrp="1"/>
          </p:cNvSpPr>
          <p:nvPr>
            <p:ph type="title"/>
          </p:nvPr>
        </p:nvSpPr>
        <p:spPr>
          <a:xfrm>
            <a:off x="249841" y="239783"/>
            <a:ext cx="6311597" cy="393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5665604" y="247777"/>
            <a:ext cx="2625536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208078" y="4731791"/>
            <a:ext cx="4454127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264" cy="377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49" name="Google Shape;49;p7"/>
          <p:cNvCxnSpPr/>
          <p:nvPr/>
        </p:nvCxnSpPr>
        <p:spPr>
          <a:xfrm>
            <a:off x="1090422" y="1385316"/>
            <a:ext cx="7205641" cy="0"/>
          </a:xfrm>
          <a:prstGeom prst="straightConnector1">
            <a:avLst/>
          </a:prstGeom>
          <a:noFill/>
          <a:ln w="222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5665604" y="247777"/>
            <a:ext cx="2625536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208078" y="4731791"/>
            <a:ext cx="4454127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264" cy="377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1083503" y="599230"/>
            <a:ext cx="2454824" cy="1685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None/>
              <a:defRPr sz="1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782786" y="599231"/>
            <a:ext cx="4509352" cy="3494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3175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1083503" y="2404118"/>
            <a:ext cx="2456260" cy="1686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200"/>
              <a:buNone/>
              <a:defRPr sz="1200"/>
            </a:lvl1pPr>
            <a:lvl2pPr marL="914400" lvl="1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100"/>
              <a:buNone/>
              <a:defRPr sz="1100"/>
            </a:lvl2pPr>
            <a:lvl3pPr marL="1371600" lvl="2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3pPr>
            <a:lvl4pPr marL="1828800" lvl="3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4pPr>
            <a:lvl5pPr marL="2286000" lvl="4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5pPr>
            <a:lvl6pPr marL="2743200" lvl="5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6pPr>
            <a:lvl7pPr marL="3200400" lvl="6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7pPr>
            <a:lvl8pPr marL="3657600" lvl="7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8pPr>
            <a:lvl9pPr marL="4114800" lvl="8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5665604" y="247777"/>
            <a:ext cx="2625536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208078" y="4731791"/>
            <a:ext cx="4454127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264" cy="377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61" name="Google Shape;61;p9"/>
          <p:cNvCxnSpPr/>
          <p:nvPr/>
        </p:nvCxnSpPr>
        <p:spPr>
          <a:xfrm>
            <a:off x="1086210" y="2404118"/>
            <a:ext cx="2452118" cy="0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oogle Shape;63;p10"/>
          <p:cNvGrpSpPr/>
          <p:nvPr/>
        </p:nvGrpSpPr>
        <p:grpSpPr>
          <a:xfrm>
            <a:off x="5608040" y="361628"/>
            <a:ext cx="3055900" cy="3861826"/>
            <a:chOff x="7477387" y="482170"/>
            <a:chExt cx="4074533" cy="5149101"/>
          </a:xfrm>
        </p:grpSpPr>
        <p:sp>
          <p:nvSpPr>
            <p:cNvPr id="64" name="Google Shape;64;p10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  <a:lin ang="5400000" scaled="0"/>
            </a:gradFill>
            <a:ln>
              <a:noFill/>
            </a:ln>
            <a:effectLst>
              <a:outerShdw blurRad="127000" dist="228600" dir="4740000" sx="98000" sy="98000" algn="tl" rotWithShape="0">
                <a:srgbClr val="000000">
                  <a:alpha val="32549"/>
                </a:srgbClr>
              </a:outerShdw>
            </a:effectLst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65;p10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ap="flat" cmpd="sng">
              <a:solidFill>
                <a:srgbClr val="19191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1088405" y="847135"/>
            <a:ext cx="4149246" cy="1372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elvetica Neue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6093292" y="841907"/>
            <a:ext cx="2093378" cy="2899745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1087747" y="2359494"/>
            <a:ext cx="4143303" cy="15028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 sz="1400"/>
            </a:lvl1pPr>
            <a:lvl2pPr marL="914400" lvl="1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100"/>
              <a:buNone/>
              <a:defRPr sz="1100"/>
            </a:lvl2pPr>
            <a:lvl3pPr marL="1371600" lvl="2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3pPr>
            <a:lvl4pPr marL="1828800" lvl="3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4pPr>
            <a:lvl5pPr marL="2286000" lvl="4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5pPr>
            <a:lvl6pPr marL="2743200" lvl="5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6pPr>
            <a:lvl7pPr marL="3200400" lvl="6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7pPr>
            <a:lvl8pPr marL="3657600" lvl="7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8pPr>
            <a:lvl9pPr marL="4114800" lvl="8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1085536" y="4102392"/>
            <a:ext cx="4145513" cy="240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1085536" y="238980"/>
            <a:ext cx="4155753" cy="240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264" cy="377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72" name="Google Shape;72;p10"/>
          <p:cNvCxnSpPr/>
          <p:nvPr/>
        </p:nvCxnSpPr>
        <p:spPr>
          <a:xfrm>
            <a:off x="1085536" y="2357704"/>
            <a:ext cx="4145513" cy="0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249841" y="239783"/>
            <a:ext cx="6311597" cy="393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elvetica Neue"/>
              <a:buNone/>
              <a:defRPr sz="24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284712" y="1069875"/>
            <a:ext cx="8246639" cy="3029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2385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D41B2B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238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238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828800" marR="0" lvl="3" indent="-3238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286000" marR="0" lvl="4" indent="-3238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743200" marR="0" lvl="5" indent="-2857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3200400" marR="0" lvl="6" indent="-2857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657600" marR="0" lvl="7" indent="-2857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4114800" marR="0" lvl="8" indent="-2857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264" cy="377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117873" y="4678910"/>
            <a:ext cx="4454127" cy="377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pic>
        <p:nvPicPr>
          <p:cNvPr id="10" name="Google Shape;10;p1" descr="A close up of a logo&#10;&#10;Description automatically generated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6708859" y="-405918"/>
            <a:ext cx="2842245" cy="1684865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5"/>
          <p:cNvSpPr txBox="1">
            <a:spLocks noGrp="1"/>
          </p:cNvSpPr>
          <p:nvPr>
            <p:ph type="title"/>
          </p:nvPr>
        </p:nvSpPr>
        <p:spPr>
          <a:xfrm>
            <a:off x="249841" y="239783"/>
            <a:ext cx="6311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elvetica Neue"/>
              <a:buNone/>
              <a:defRPr sz="24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5" name="Google Shape;95;p15"/>
          <p:cNvSpPr txBox="1">
            <a:spLocks noGrp="1"/>
          </p:cNvSpPr>
          <p:nvPr>
            <p:ph type="body" idx="1"/>
          </p:nvPr>
        </p:nvSpPr>
        <p:spPr>
          <a:xfrm>
            <a:off x="284712" y="1069875"/>
            <a:ext cx="8246700" cy="303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2385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D41B2B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238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238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828800" marR="0" lvl="3" indent="-3238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286000" marR="0" lvl="4" indent="-3238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743200" marR="0" lvl="5" indent="-2857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3200400" marR="0" lvl="6" indent="-2857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657600" marR="0" lvl="7" indent="-2857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4114800" marR="0" lvl="8" indent="-2857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96" name="Google Shape;96;p15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4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7" name="Google Shape;97;p15"/>
          <p:cNvSpPr txBox="1">
            <a:spLocks noGrp="1"/>
          </p:cNvSpPr>
          <p:nvPr>
            <p:ph type="ftr" idx="11"/>
          </p:nvPr>
        </p:nvSpPr>
        <p:spPr>
          <a:xfrm>
            <a:off x="117873" y="4678910"/>
            <a:ext cx="44541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pic>
        <p:nvPicPr>
          <p:cNvPr id="98" name="Google Shape;98;p15" descr="A close up of a logo&#10;&#10;Description automatically generated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6708859" y="-405918"/>
            <a:ext cx="2842246" cy="1684865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6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variety.com/2019/digital/news/oculus-quest-sales-data-1203239945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ensoriumxr.com/articles/metaverse-gear" TargetMode="External"/><Relationship Id="rId5" Type="http://schemas.openxmlformats.org/officeDocument/2006/relationships/hyperlink" Target="https://dev.to/codemaker2015/introduction-to-metaverse-1e6i" TargetMode="External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jp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1.png"/><Relationship Id="rId7" Type="http://schemas.openxmlformats.org/officeDocument/2006/relationships/image" Target="../media/image1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25.png"/><Relationship Id="rId5" Type="http://schemas.openxmlformats.org/officeDocument/2006/relationships/image" Target="../media/image16.png"/><Relationship Id="rId10" Type="http://schemas.openxmlformats.org/officeDocument/2006/relationships/image" Target="../media/image12.png"/><Relationship Id="rId4" Type="http://schemas.openxmlformats.org/officeDocument/2006/relationships/image" Target="../media/image22.png"/><Relationship Id="rId9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9"/>
          <p:cNvSpPr/>
          <p:nvPr/>
        </p:nvSpPr>
        <p:spPr>
          <a:xfrm>
            <a:off x="1288125" y="1920300"/>
            <a:ext cx="7855800" cy="13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" sz="2700" b="1" i="1" dirty="0">
                <a:solidFill>
                  <a:schemeClr val="lt1"/>
                </a:solidFill>
              </a:rPr>
              <a:t>SiMWiSense:</a:t>
            </a:r>
            <a:r>
              <a:rPr lang="en" sz="2700" b="1" dirty="0">
                <a:solidFill>
                  <a:schemeClr val="lt1"/>
                </a:solidFill>
              </a:rPr>
              <a:t> </a:t>
            </a:r>
            <a:r>
              <a:rPr lang="en" sz="2700" dirty="0">
                <a:solidFill>
                  <a:schemeClr val="lt1"/>
                </a:solidFill>
              </a:rPr>
              <a:t>Simultaneous Multi-Subject Activity Classification Through Wi-Fi Signals</a:t>
            </a:r>
            <a:endParaRPr sz="2700" i="0" u="none" strike="noStrike" cap="none" dirty="0">
              <a:solidFill>
                <a:schemeClr val="lt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endParaRPr sz="2700" b="1" dirty="0">
              <a:solidFill>
                <a:schemeClr val="lt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endParaRPr sz="2700" b="1" dirty="0">
              <a:solidFill>
                <a:schemeClr val="lt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" sz="1600" b="1" i="1" dirty="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K. </a:t>
            </a:r>
            <a:r>
              <a:rPr lang="en" sz="1600" b="1" i="1" u="none" strike="noStrike" cap="none" dirty="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Foysal Haque</a:t>
            </a:r>
            <a:r>
              <a:rPr lang="en" sz="1600" i="0" u="none" strike="noStrike" cap="none" dirty="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, Milin Z</a:t>
            </a:r>
            <a:r>
              <a:rPr lang="en" sz="1600" dirty="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hang, Francesco Restuccia</a:t>
            </a:r>
            <a:endParaRPr sz="1600" dirty="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" sz="1600" dirty="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Institute for the Wireless Internet of Things (WIoT)</a:t>
            </a:r>
            <a:endParaRPr sz="1600" dirty="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" sz="1600" dirty="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Northeastern University</a:t>
            </a:r>
            <a:endParaRPr sz="1600" dirty="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187" name="Google Shape;187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45900" y="3960325"/>
            <a:ext cx="2020125" cy="976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38"/>
          <p:cNvSpPr txBox="1">
            <a:spLocks noGrp="1"/>
          </p:cNvSpPr>
          <p:nvPr>
            <p:ph type="title"/>
          </p:nvPr>
        </p:nvSpPr>
        <p:spPr>
          <a:xfrm>
            <a:off x="156846" y="94201"/>
            <a:ext cx="7587600" cy="45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5715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D41B2B"/>
              </a:buClr>
              <a:buSzPts val="2235"/>
              <a:buFont typeface="Arial"/>
              <a:buNone/>
            </a:pPr>
            <a:r>
              <a:rPr lang="en" sz="2200">
                <a:latin typeface="Gill Sans"/>
                <a:ea typeface="Gill Sans"/>
                <a:cs typeface="Gill Sans"/>
                <a:sym typeface="Gill Sans"/>
              </a:rPr>
              <a:t>Experimental Proof of Our Intuition</a:t>
            </a:r>
            <a:endParaRPr sz="2500"/>
          </a:p>
        </p:txBody>
      </p:sp>
      <p:sp>
        <p:nvSpPr>
          <p:cNvPr id="341" name="Google Shape;341;p38"/>
          <p:cNvSpPr txBox="1">
            <a:spLocks noGrp="1"/>
          </p:cNvSpPr>
          <p:nvPr>
            <p:ph type="sldNum" idx="12"/>
          </p:nvPr>
        </p:nvSpPr>
        <p:spPr>
          <a:xfrm>
            <a:off x="8435156" y="4749289"/>
            <a:ext cx="6084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pic>
        <p:nvPicPr>
          <p:cNvPr id="342" name="Google Shape;342;p38" descr="A picture containing char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02900" y="2746752"/>
            <a:ext cx="3333550" cy="2298286"/>
          </a:xfrm>
          <a:prstGeom prst="rect">
            <a:avLst/>
          </a:prstGeom>
          <a:noFill/>
          <a:ln>
            <a:noFill/>
          </a:ln>
        </p:spPr>
      </p:pic>
      <p:sp>
        <p:nvSpPr>
          <p:cNvPr id="343" name="Google Shape;343;p38"/>
          <p:cNvSpPr txBox="1"/>
          <p:nvPr/>
        </p:nvSpPr>
        <p:spPr>
          <a:xfrm>
            <a:off x="1532375" y="2167514"/>
            <a:ext cx="21729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600" b="1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Proximity test setup 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4" name="Google Shape;344;p38"/>
          <p:cNvSpPr txBox="1"/>
          <p:nvPr/>
        </p:nvSpPr>
        <p:spPr>
          <a:xfrm>
            <a:off x="5572944" y="2182964"/>
            <a:ext cx="31869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600" b="1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Accuracy vs sensing proximity 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5" name="Google Shape;345;p38"/>
          <p:cNvSpPr txBox="1"/>
          <p:nvPr/>
        </p:nvSpPr>
        <p:spPr>
          <a:xfrm>
            <a:off x="261950" y="594876"/>
            <a:ext cx="8382000" cy="15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fontScale="92500"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D41B2B"/>
              </a:buClr>
              <a:buSzPct val="139705"/>
              <a:buFont typeface="Arial"/>
              <a:buNone/>
            </a:pPr>
            <a:endParaRPr sz="1600" b="0" i="0" u="none" strike="noStrike" cap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342900" marR="0" lvl="0" indent="-267937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D41B2B"/>
              </a:buClr>
              <a:buSzPct val="100000"/>
              <a:buFont typeface="Arial"/>
              <a:buChar char="●"/>
            </a:pPr>
            <a:r>
              <a:rPr lang="en" sz="175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Sensing proximity test is performed with </a:t>
            </a:r>
            <a:r>
              <a:rPr lang="en" sz="1750" b="0" i="0" u="none" strike="noStrike" cap="none">
                <a:solidFill>
                  <a:srgbClr val="00B0F0"/>
                </a:solidFill>
                <a:latin typeface="Gill Sans"/>
                <a:ea typeface="Gill Sans"/>
                <a:cs typeface="Gill Sans"/>
                <a:sym typeface="Gill Sans"/>
              </a:rPr>
              <a:t>3 different subjects at 3 different environments</a:t>
            </a:r>
            <a:endParaRPr sz="1750" b="0" i="0" u="none" strike="noStrike" cap="none">
              <a:solidFill>
                <a:srgbClr val="00B0F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D41B2B"/>
              </a:buClr>
              <a:buSzPct val="127731"/>
              <a:buFont typeface="Arial"/>
              <a:buNone/>
            </a:pPr>
            <a:endParaRPr sz="1750" b="0" i="0" u="none" strike="noStrike" cap="none">
              <a:solidFill>
                <a:srgbClr val="00B0F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342900" marR="0" lvl="0" indent="-267937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D41B2B"/>
              </a:buClr>
              <a:buSzPct val="100000"/>
              <a:buFont typeface="Arial"/>
              <a:buChar char="●"/>
            </a:pPr>
            <a:r>
              <a:rPr lang="en" sz="175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With Monitor 1, </a:t>
            </a:r>
            <a:r>
              <a:rPr lang="en" sz="1750" b="0" i="0" u="none" strike="noStrike" cap="none">
                <a:solidFill>
                  <a:srgbClr val="00B0F0"/>
                </a:solidFill>
                <a:latin typeface="Gill Sans"/>
                <a:ea typeface="Gill Sans"/>
                <a:cs typeface="Gill Sans"/>
                <a:sym typeface="Gill Sans"/>
              </a:rPr>
              <a:t>subject 1 achieves 95%, </a:t>
            </a:r>
            <a:r>
              <a:rPr lang="en" sz="175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whereas the accuracy of Subject 2 and Subject 3 decreases by 30% on an average. </a:t>
            </a:r>
            <a:endParaRPr sz="175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715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D41B2B"/>
              </a:buClr>
              <a:buSzPct val="149019"/>
              <a:buFont typeface="Arial"/>
              <a:buNone/>
            </a:pPr>
            <a:endParaRPr sz="1500" b="0" i="0" u="none" strike="noStrike" cap="none">
              <a:solidFill>
                <a:srgbClr val="00B0F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grpSp>
        <p:nvGrpSpPr>
          <p:cNvPr id="346" name="Google Shape;346;p38"/>
          <p:cNvGrpSpPr/>
          <p:nvPr/>
        </p:nvGrpSpPr>
        <p:grpSpPr>
          <a:xfrm>
            <a:off x="261950" y="2547673"/>
            <a:ext cx="4648600" cy="2525021"/>
            <a:chOff x="71527" y="2571738"/>
            <a:chExt cx="4500968" cy="2218239"/>
          </a:xfrm>
        </p:grpSpPr>
        <p:sp>
          <p:nvSpPr>
            <p:cNvPr id="347" name="Google Shape;347;p38"/>
            <p:cNvSpPr txBox="1"/>
            <p:nvPr/>
          </p:nvSpPr>
          <p:spPr>
            <a:xfrm>
              <a:off x="2673301" y="2812285"/>
              <a:ext cx="630900" cy="31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1100" b="0" i="0" u="none" strike="noStrike" cap="none">
                  <a:solidFill>
                    <a:srgbClr val="000000"/>
                  </a:solidFill>
                  <a:latin typeface="Gill Sans"/>
                  <a:ea typeface="Gill Sans"/>
                  <a:cs typeface="Gill Sans"/>
                  <a:sym typeface="Gill Sans"/>
                </a:rPr>
                <a:t>Activity </a:t>
              </a:r>
              <a:endParaRPr sz="1100" b="0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348" name="Google Shape;348;p38"/>
            <p:cNvSpPr txBox="1"/>
            <p:nvPr/>
          </p:nvSpPr>
          <p:spPr>
            <a:xfrm>
              <a:off x="2693177" y="4086613"/>
              <a:ext cx="674400" cy="48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" sz="1200" b="0" i="0" u="none" strike="noStrike" cap="none">
                  <a:solidFill>
                    <a:srgbClr val="000000"/>
                  </a:solidFill>
                  <a:latin typeface="Gill Sans"/>
                  <a:ea typeface="Gill Sans"/>
                  <a:cs typeface="Gill Sans"/>
                  <a:sym typeface="Gill Sans"/>
                </a:rPr>
                <a:t>Activity</a:t>
              </a:r>
              <a:endParaRPr sz="1200" b="0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" sz="1200" b="0" i="0" u="none" strike="noStrike" cap="none">
                  <a:solidFill>
                    <a:srgbClr val="000000"/>
                  </a:solidFill>
                  <a:latin typeface="Gill Sans"/>
                  <a:ea typeface="Gill Sans"/>
                  <a:cs typeface="Gill Sans"/>
                  <a:sym typeface="Gill Sans"/>
                </a:rPr>
                <a:t> Noise </a:t>
              </a:r>
              <a:endParaRPr sz="1200" b="0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pic>
          <p:nvPicPr>
            <p:cNvPr id="349" name="Google Shape;349;p38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358512" y="2839069"/>
              <a:ext cx="515969" cy="1633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50" name="Google Shape;350;p38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 rot="2176714">
              <a:off x="1327874" y="3066868"/>
              <a:ext cx="430276" cy="1549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51" name="Google Shape;351;p38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964593" y="2671280"/>
              <a:ext cx="393918" cy="414749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352" name="Google Shape;352;p38"/>
            <p:cNvGrpSpPr/>
            <p:nvPr/>
          </p:nvGrpSpPr>
          <p:grpSpPr>
            <a:xfrm>
              <a:off x="1900205" y="3933656"/>
              <a:ext cx="826892" cy="705100"/>
              <a:chOff x="4568850" y="1644051"/>
              <a:chExt cx="2066714" cy="1976099"/>
            </a:xfrm>
          </p:grpSpPr>
          <p:sp>
            <p:nvSpPr>
              <p:cNvPr id="353" name="Google Shape;353;p38"/>
              <p:cNvSpPr/>
              <p:nvPr/>
            </p:nvSpPr>
            <p:spPr>
              <a:xfrm>
                <a:off x="4568850" y="1954250"/>
                <a:ext cx="2007300" cy="1665900"/>
              </a:xfrm>
              <a:prstGeom prst="rect">
                <a:avLst/>
              </a:prstGeom>
              <a:solidFill>
                <a:srgbClr val="F6B4B4">
                  <a:alpha val="85490"/>
                </a:srgbClr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4" name="Google Shape;354;p38"/>
              <p:cNvSpPr txBox="1"/>
              <p:nvPr/>
            </p:nvSpPr>
            <p:spPr>
              <a:xfrm>
                <a:off x="4628264" y="1644051"/>
                <a:ext cx="2007300" cy="909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lang="en" sz="1200" b="0" i="0" u="none" strike="noStrike" cap="none">
                    <a:solidFill>
                      <a:srgbClr val="000000"/>
                    </a:solidFill>
                    <a:latin typeface="Gill Sans"/>
                    <a:ea typeface="Gill Sans"/>
                    <a:cs typeface="Gill Sans"/>
                    <a:sym typeface="Gill Sans"/>
                  </a:rPr>
                  <a:t>Subject 3</a:t>
                </a:r>
                <a:endParaRPr sz="1200" b="0" i="0" u="none" strike="noStrike" cap="none">
                  <a:solidFill>
                    <a:srgbClr val="000000"/>
                  </a:solidFill>
                  <a:latin typeface="Gill Sans"/>
                  <a:ea typeface="Gill Sans"/>
                  <a:cs typeface="Gill Sans"/>
                  <a:sym typeface="Gill Sans"/>
                </a:endParaRPr>
              </a:p>
            </p:txBody>
          </p:sp>
          <p:pic>
            <p:nvPicPr>
              <p:cNvPr id="355" name="Google Shape;355;p38"/>
              <p:cNvPicPr preferRelativeResize="0"/>
              <p:nvPr/>
            </p:nvPicPr>
            <p:blipFill rotWithShape="1">
              <a:blip r:embed="rId7">
                <a:alphaModFix/>
              </a:blip>
              <a:srcRect l="8782" t="51657" r="68965" b="14146"/>
              <a:stretch/>
            </p:blipFill>
            <p:spPr>
              <a:xfrm>
                <a:off x="5184575" y="2390999"/>
                <a:ext cx="775851" cy="1192266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356" name="Google Shape;356;p38"/>
            <p:cNvGrpSpPr/>
            <p:nvPr/>
          </p:nvGrpSpPr>
          <p:grpSpPr>
            <a:xfrm>
              <a:off x="1900265" y="3250371"/>
              <a:ext cx="816798" cy="711946"/>
              <a:chOff x="2316775" y="1645264"/>
              <a:chExt cx="2041484" cy="1974886"/>
            </a:xfrm>
          </p:grpSpPr>
          <p:sp>
            <p:nvSpPr>
              <p:cNvPr id="357" name="Google Shape;357;p38"/>
              <p:cNvSpPr/>
              <p:nvPr/>
            </p:nvSpPr>
            <p:spPr>
              <a:xfrm>
                <a:off x="2316775" y="1954250"/>
                <a:ext cx="2007300" cy="1665900"/>
              </a:xfrm>
              <a:prstGeom prst="rect">
                <a:avLst/>
              </a:prstGeom>
              <a:solidFill>
                <a:srgbClr val="F6B4B4">
                  <a:alpha val="85490"/>
                </a:srgbClr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8" name="Google Shape;358;p38"/>
              <p:cNvSpPr txBox="1"/>
              <p:nvPr/>
            </p:nvSpPr>
            <p:spPr>
              <a:xfrm>
                <a:off x="2350959" y="1645264"/>
                <a:ext cx="2007300" cy="900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lang="en" sz="1200" b="0" i="0" u="none" strike="noStrike" cap="none">
                    <a:solidFill>
                      <a:srgbClr val="000000"/>
                    </a:solidFill>
                    <a:latin typeface="Gill Sans"/>
                    <a:ea typeface="Gill Sans"/>
                    <a:cs typeface="Gill Sans"/>
                    <a:sym typeface="Gill Sans"/>
                  </a:rPr>
                  <a:t>Subject 2</a:t>
                </a:r>
                <a:endParaRPr sz="1200" b="0" i="0" u="none" strike="noStrike" cap="none">
                  <a:solidFill>
                    <a:srgbClr val="000000"/>
                  </a:solidFill>
                  <a:latin typeface="Gill Sans"/>
                  <a:ea typeface="Gill Sans"/>
                  <a:cs typeface="Gill Sans"/>
                  <a:sym typeface="Gill Sans"/>
                </a:endParaRPr>
              </a:p>
            </p:txBody>
          </p:sp>
          <p:pic>
            <p:nvPicPr>
              <p:cNvPr id="359" name="Google Shape;359;p38"/>
              <p:cNvPicPr preferRelativeResize="0"/>
              <p:nvPr/>
            </p:nvPicPr>
            <p:blipFill rotWithShape="1">
              <a:blip r:embed="rId8">
                <a:alphaModFix/>
              </a:blip>
              <a:srcRect/>
              <a:stretch/>
            </p:blipFill>
            <p:spPr>
              <a:xfrm>
                <a:off x="2656650" y="2351825"/>
                <a:ext cx="1190594" cy="119225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360" name="Google Shape;360;p38"/>
            <p:cNvSpPr txBox="1"/>
            <p:nvPr/>
          </p:nvSpPr>
          <p:spPr>
            <a:xfrm>
              <a:off x="156850" y="2680975"/>
              <a:ext cx="867300" cy="513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lang="en" sz="1300" b="0" i="0" u="none" strike="noStrike" cap="none">
                  <a:solidFill>
                    <a:srgbClr val="000000"/>
                  </a:solidFill>
                  <a:latin typeface="Gill Sans"/>
                  <a:ea typeface="Gill Sans"/>
                  <a:cs typeface="Gill Sans"/>
                  <a:sym typeface="Gill Sans"/>
                </a:rPr>
                <a:t>CSI Monitor 1</a:t>
              </a:r>
              <a:endParaRPr sz="1300" b="0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361" name="Google Shape;361;p38"/>
            <p:cNvSpPr txBox="1"/>
            <p:nvPr/>
          </p:nvSpPr>
          <p:spPr>
            <a:xfrm>
              <a:off x="169552" y="3404750"/>
              <a:ext cx="867300" cy="513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lang="en" sz="1300" b="0" i="0" u="none" strike="noStrike" cap="none">
                  <a:solidFill>
                    <a:srgbClr val="000000"/>
                  </a:solidFill>
                  <a:latin typeface="Gill Sans"/>
                  <a:ea typeface="Gill Sans"/>
                  <a:cs typeface="Gill Sans"/>
                  <a:sym typeface="Gill Sans"/>
                </a:rPr>
                <a:t>CSI Monitor 2</a:t>
              </a:r>
              <a:endParaRPr sz="1300" b="0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362" name="Google Shape;362;p38"/>
            <p:cNvSpPr txBox="1"/>
            <p:nvPr/>
          </p:nvSpPr>
          <p:spPr>
            <a:xfrm>
              <a:off x="71527" y="4158150"/>
              <a:ext cx="956700" cy="513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lang="en" sz="1300" b="0" i="0" u="none" strike="noStrike" cap="none">
                  <a:solidFill>
                    <a:srgbClr val="000000"/>
                  </a:solidFill>
                  <a:latin typeface="Gill Sans"/>
                  <a:ea typeface="Gill Sans"/>
                  <a:cs typeface="Gill Sans"/>
                  <a:sym typeface="Gill Sans"/>
                </a:rPr>
                <a:t>CSI Monitor 3</a:t>
              </a:r>
              <a:endParaRPr sz="1300" b="0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grpSp>
          <p:nvGrpSpPr>
            <p:cNvPr id="363" name="Google Shape;363;p38"/>
            <p:cNvGrpSpPr/>
            <p:nvPr/>
          </p:nvGrpSpPr>
          <p:grpSpPr>
            <a:xfrm>
              <a:off x="1900257" y="2571738"/>
              <a:ext cx="809989" cy="703552"/>
              <a:chOff x="64688" y="1647206"/>
              <a:chExt cx="2024465" cy="1972944"/>
            </a:xfrm>
          </p:grpSpPr>
          <p:sp>
            <p:nvSpPr>
              <p:cNvPr id="364" name="Google Shape;364;p38"/>
              <p:cNvSpPr/>
              <p:nvPr/>
            </p:nvSpPr>
            <p:spPr>
              <a:xfrm>
                <a:off x="64688" y="1954250"/>
                <a:ext cx="2007300" cy="1665900"/>
              </a:xfrm>
              <a:prstGeom prst="rect">
                <a:avLst/>
              </a:prstGeom>
              <a:solidFill>
                <a:srgbClr val="D9EAD3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5" name="Google Shape;365;p38"/>
              <p:cNvSpPr txBox="1"/>
              <p:nvPr/>
            </p:nvSpPr>
            <p:spPr>
              <a:xfrm>
                <a:off x="81853" y="1647206"/>
                <a:ext cx="2007300" cy="909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lang="en" sz="1200" b="0" i="0" u="none" strike="noStrike" cap="none">
                    <a:solidFill>
                      <a:srgbClr val="000000"/>
                    </a:solidFill>
                    <a:latin typeface="Gill Sans"/>
                    <a:ea typeface="Gill Sans"/>
                    <a:cs typeface="Gill Sans"/>
                    <a:sym typeface="Gill Sans"/>
                  </a:rPr>
                  <a:t>Subject 1</a:t>
                </a:r>
                <a:endParaRPr sz="1200" b="0" i="0" u="none" strike="noStrike" cap="none">
                  <a:solidFill>
                    <a:srgbClr val="000000"/>
                  </a:solidFill>
                  <a:latin typeface="Gill Sans"/>
                  <a:ea typeface="Gill Sans"/>
                  <a:cs typeface="Gill Sans"/>
                  <a:sym typeface="Gill Sans"/>
                </a:endParaRPr>
              </a:p>
            </p:txBody>
          </p:sp>
          <p:pic>
            <p:nvPicPr>
              <p:cNvPr id="366" name="Google Shape;366;p38"/>
              <p:cNvPicPr preferRelativeResize="0"/>
              <p:nvPr/>
            </p:nvPicPr>
            <p:blipFill rotWithShape="1">
              <a:blip r:embed="rId7">
                <a:alphaModFix/>
              </a:blip>
              <a:srcRect l="5060" t="15510" r="63068" b="51944"/>
              <a:stretch/>
            </p:blipFill>
            <p:spPr>
              <a:xfrm>
                <a:off x="482475" y="2446276"/>
                <a:ext cx="1043925" cy="1066074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367" name="Google Shape;367;p38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 rot="-16">
              <a:off x="1397971" y="3578739"/>
              <a:ext cx="476509" cy="1473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68" name="Google Shape;368;p38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rot="-1821509">
              <a:off x="1365319" y="3415821"/>
              <a:ext cx="329972" cy="1394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69" name="Google Shape;369;p38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 rot="2139844">
              <a:off x="1379737" y="3781721"/>
              <a:ext cx="326544" cy="1546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70" name="Google Shape;370;p38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 rot="-17">
              <a:off x="1390499" y="4372094"/>
              <a:ext cx="451993" cy="1473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71" name="Google Shape;371;p38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rot="-1821509">
              <a:off x="1390915" y="4134664"/>
              <a:ext cx="329972" cy="1394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72" name="Google Shape;372;p38"/>
            <p:cNvSpPr txBox="1"/>
            <p:nvPr/>
          </p:nvSpPr>
          <p:spPr>
            <a:xfrm>
              <a:off x="2610003" y="3400406"/>
              <a:ext cx="757500" cy="48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" sz="1200" b="0" i="0" u="none" strike="noStrike" cap="none">
                  <a:solidFill>
                    <a:srgbClr val="000000"/>
                  </a:solidFill>
                  <a:latin typeface="Gill Sans"/>
                  <a:ea typeface="Gill Sans"/>
                  <a:cs typeface="Gill Sans"/>
                  <a:sym typeface="Gill Sans"/>
                </a:rPr>
                <a:t>Activity</a:t>
              </a:r>
              <a:endParaRPr sz="1200" b="0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" sz="1200" b="0" i="0" u="none" strike="noStrike" cap="none">
                  <a:solidFill>
                    <a:srgbClr val="000000"/>
                  </a:solidFill>
                  <a:latin typeface="Gill Sans"/>
                  <a:ea typeface="Gill Sans"/>
                  <a:cs typeface="Gill Sans"/>
                  <a:sym typeface="Gill Sans"/>
                </a:rPr>
                <a:t> Noise</a:t>
              </a:r>
              <a:r>
                <a:rPr lang="en" sz="1000" b="0" i="0" u="none" strike="noStrike" cap="none">
                  <a:solidFill>
                    <a:srgbClr val="000000"/>
                  </a:solidFill>
                  <a:latin typeface="Palatino"/>
                  <a:ea typeface="Palatino"/>
                  <a:cs typeface="Palatino"/>
                  <a:sym typeface="Palatino"/>
                </a:rPr>
                <a:t> </a:t>
              </a:r>
              <a:endParaRPr sz="1000" b="0" i="0" u="none" strike="noStrike" cap="none">
                <a:solidFill>
                  <a:srgbClr val="000000"/>
                </a:solidFill>
                <a:latin typeface="Palatino"/>
                <a:ea typeface="Palatino"/>
                <a:cs typeface="Palatino"/>
                <a:sym typeface="Palatino"/>
              </a:endParaRPr>
            </a:p>
          </p:txBody>
        </p:sp>
        <p:grpSp>
          <p:nvGrpSpPr>
            <p:cNvPr id="373" name="Google Shape;373;p38"/>
            <p:cNvGrpSpPr/>
            <p:nvPr/>
          </p:nvGrpSpPr>
          <p:grpSpPr>
            <a:xfrm>
              <a:off x="3534707" y="2734539"/>
              <a:ext cx="757456" cy="789105"/>
              <a:chOff x="3613665" y="-52537"/>
              <a:chExt cx="1721100" cy="1477171"/>
            </a:xfrm>
          </p:grpSpPr>
          <p:sp>
            <p:nvSpPr>
              <p:cNvPr id="374" name="Google Shape;374;p38"/>
              <p:cNvSpPr/>
              <p:nvPr/>
            </p:nvSpPr>
            <p:spPr>
              <a:xfrm>
                <a:off x="3613665" y="-52537"/>
                <a:ext cx="1721100" cy="571200"/>
              </a:xfrm>
              <a:prstGeom prst="roundRect">
                <a:avLst>
                  <a:gd name="adj" fmla="val 16667"/>
                </a:avLst>
              </a:prstGeom>
              <a:solidFill>
                <a:srgbClr val="EAD1DC"/>
              </a:solidFill>
              <a:ln w="9525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lang="en" sz="1200" b="0" i="0" u="none" strike="noStrike" cap="none">
                    <a:solidFill>
                      <a:srgbClr val="000000"/>
                    </a:solidFill>
                    <a:latin typeface="Gill Sans"/>
                    <a:ea typeface="Gill Sans"/>
                    <a:cs typeface="Gill Sans"/>
                    <a:sym typeface="Gill Sans"/>
                  </a:rPr>
                  <a:t>Access</a:t>
                </a:r>
                <a:endParaRPr sz="1200" b="0" i="0" u="none" strike="noStrike" cap="none">
                  <a:solidFill>
                    <a:srgbClr val="000000"/>
                  </a:solidFill>
                  <a:latin typeface="Gill Sans"/>
                  <a:ea typeface="Gill Sans"/>
                  <a:cs typeface="Gill Sans"/>
                  <a:sym typeface="Gill Sans"/>
                </a:endParaRPr>
              </a:p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lang="en" sz="1200" b="0" i="0" u="none" strike="noStrike" cap="none">
                    <a:solidFill>
                      <a:srgbClr val="000000"/>
                    </a:solidFill>
                    <a:latin typeface="Gill Sans"/>
                    <a:ea typeface="Gill Sans"/>
                    <a:cs typeface="Gill Sans"/>
                    <a:sym typeface="Gill Sans"/>
                  </a:rPr>
                  <a:t> Point</a:t>
                </a:r>
                <a:endParaRPr sz="1200" b="0" i="0" u="none" strike="noStrike" cap="none">
                  <a:solidFill>
                    <a:srgbClr val="000000"/>
                  </a:solidFill>
                  <a:latin typeface="Gill Sans"/>
                  <a:ea typeface="Gill Sans"/>
                  <a:cs typeface="Gill Sans"/>
                  <a:sym typeface="Gill Sans"/>
                </a:endParaRPr>
              </a:p>
            </p:txBody>
          </p:sp>
          <p:pic>
            <p:nvPicPr>
              <p:cNvPr id="375" name="Google Shape;375;p38"/>
              <p:cNvPicPr preferRelativeResize="0"/>
              <p:nvPr/>
            </p:nvPicPr>
            <p:blipFill rotWithShape="1">
              <a:blip r:embed="rId9">
                <a:alphaModFix/>
              </a:blip>
              <a:srcRect/>
              <a:stretch/>
            </p:blipFill>
            <p:spPr>
              <a:xfrm>
                <a:off x="3772258" y="572114"/>
                <a:ext cx="1403921" cy="85252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376" name="Google Shape;376;p38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rot="-26">
              <a:off x="3675050" y="3602283"/>
              <a:ext cx="476509" cy="18787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77" name="Google Shape;377;p38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 rot="-5">
              <a:off x="3692139" y="4160273"/>
              <a:ext cx="470688" cy="20367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78" name="Google Shape;378;p38"/>
            <p:cNvSpPr txBox="1"/>
            <p:nvPr/>
          </p:nvSpPr>
          <p:spPr>
            <a:xfrm>
              <a:off x="3292583" y="3694007"/>
              <a:ext cx="1269900" cy="45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" sz="1000" b="0" i="0" u="none" strike="noStrike" cap="none">
                  <a:solidFill>
                    <a:srgbClr val="000000"/>
                  </a:solidFill>
                  <a:latin typeface="Gill Sans"/>
                  <a:ea typeface="Gill Sans"/>
                  <a:cs typeface="Gill Sans"/>
                  <a:sym typeface="Gill Sans"/>
                </a:rPr>
                <a:t>S</a:t>
              </a:r>
              <a:r>
                <a:rPr lang="en" sz="1100" b="0" i="0" u="none" strike="noStrike" cap="none">
                  <a:solidFill>
                    <a:srgbClr val="000000"/>
                  </a:solidFill>
                  <a:latin typeface="Gill Sans"/>
                  <a:ea typeface="Gill Sans"/>
                  <a:cs typeface="Gill Sans"/>
                  <a:sym typeface="Gill Sans"/>
                </a:rPr>
                <a:t>ignal Perturbed by Activity</a:t>
              </a:r>
              <a:endParaRPr sz="1100" b="0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379" name="Google Shape;379;p38"/>
            <p:cNvSpPr txBox="1"/>
            <p:nvPr/>
          </p:nvSpPr>
          <p:spPr>
            <a:xfrm>
              <a:off x="3302595" y="4303077"/>
              <a:ext cx="1269900" cy="48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" sz="1200" b="0" i="0" u="none" strike="noStrike" cap="none">
                  <a:solidFill>
                    <a:srgbClr val="000000"/>
                  </a:solidFill>
                  <a:latin typeface="Gill Sans"/>
                  <a:ea typeface="Gill Sans"/>
                  <a:cs typeface="Gill Sans"/>
                  <a:sym typeface="Gill Sans"/>
                </a:rPr>
                <a:t>Signal Perturbed by Noise</a:t>
              </a:r>
              <a:endParaRPr sz="1200" b="0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pic>
          <p:nvPicPr>
            <p:cNvPr id="380" name="Google Shape;380;p38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964593" y="3381645"/>
              <a:ext cx="393918" cy="4147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1" name="Google Shape;381;p38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964593" y="4142487"/>
              <a:ext cx="393918" cy="41474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39"/>
          <p:cNvSpPr txBox="1">
            <a:spLocks noGrp="1"/>
          </p:cNvSpPr>
          <p:nvPr>
            <p:ph type="title"/>
          </p:nvPr>
        </p:nvSpPr>
        <p:spPr>
          <a:xfrm>
            <a:off x="156846" y="94201"/>
            <a:ext cx="7587600" cy="45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elvetica Neue"/>
              <a:buNone/>
            </a:pPr>
            <a:r>
              <a:rPr lang="en" sz="2200"/>
              <a:t>SiMWiSense Overview</a:t>
            </a:r>
            <a:endParaRPr sz="2200"/>
          </a:p>
        </p:txBody>
      </p:sp>
      <p:sp>
        <p:nvSpPr>
          <p:cNvPr id="387" name="Google Shape;387;p39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4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  <p:pic>
        <p:nvPicPr>
          <p:cNvPr id="388" name="Google Shape;388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6849" y="1369775"/>
            <a:ext cx="5072425" cy="3020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9" name="Google Shape;389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88290" y="1713526"/>
            <a:ext cx="3664949" cy="2094657"/>
          </a:xfrm>
          <a:prstGeom prst="rect">
            <a:avLst/>
          </a:prstGeom>
          <a:noFill/>
          <a:ln>
            <a:noFill/>
          </a:ln>
        </p:spPr>
      </p:pic>
      <p:sp>
        <p:nvSpPr>
          <p:cNvPr id="390" name="Google Shape;390;p39"/>
          <p:cNvSpPr txBox="1"/>
          <p:nvPr/>
        </p:nvSpPr>
        <p:spPr>
          <a:xfrm>
            <a:off x="5902425" y="1006775"/>
            <a:ext cx="26367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latin typeface="Gill Sans"/>
                <a:ea typeface="Gill Sans"/>
                <a:cs typeface="Gill Sans"/>
                <a:sym typeface="Gill Sans"/>
              </a:rPr>
              <a:t>CSI Preprocessing Block</a:t>
            </a:r>
            <a:endParaRPr sz="1600" b="1">
              <a:latin typeface="Gill Sans"/>
              <a:ea typeface="Gill Sans"/>
              <a:cs typeface="Gill Sans"/>
              <a:sym typeface="Gill Sans"/>
            </a:endParaRPr>
          </a:p>
        </p:txBody>
      </p:sp>
      <p:cxnSp>
        <p:nvCxnSpPr>
          <p:cNvPr id="391" name="Google Shape;391;p39"/>
          <p:cNvCxnSpPr/>
          <p:nvPr/>
        </p:nvCxnSpPr>
        <p:spPr>
          <a:xfrm>
            <a:off x="5198300" y="1301275"/>
            <a:ext cx="27300" cy="280800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40"/>
          <p:cNvSpPr txBox="1">
            <a:spLocks noGrp="1"/>
          </p:cNvSpPr>
          <p:nvPr>
            <p:ph type="title"/>
          </p:nvPr>
        </p:nvSpPr>
        <p:spPr>
          <a:xfrm>
            <a:off x="275651" y="128450"/>
            <a:ext cx="4587900" cy="45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elvetica Neue"/>
              <a:buNone/>
            </a:pPr>
            <a:r>
              <a:rPr lang="en" sz="2200">
                <a:latin typeface="Gill Sans"/>
                <a:ea typeface="Gill Sans"/>
                <a:cs typeface="Gill Sans"/>
                <a:sym typeface="Gill Sans"/>
              </a:rPr>
              <a:t>SiMWiSense Learning Block</a:t>
            </a:r>
            <a:endParaRPr/>
          </a:p>
        </p:txBody>
      </p:sp>
      <p:sp>
        <p:nvSpPr>
          <p:cNvPr id="397" name="Google Shape;397;p40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4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  <p:pic>
        <p:nvPicPr>
          <p:cNvPr id="398" name="Google Shape;398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03325" y="2699826"/>
            <a:ext cx="5126660" cy="2166048"/>
          </a:xfrm>
          <a:prstGeom prst="rect">
            <a:avLst/>
          </a:prstGeom>
          <a:noFill/>
          <a:ln>
            <a:noFill/>
          </a:ln>
        </p:spPr>
      </p:pic>
      <p:sp>
        <p:nvSpPr>
          <p:cNvPr id="399" name="Google Shape;399;p40"/>
          <p:cNvSpPr txBox="1"/>
          <p:nvPr/>
        </p:nvSpPr>
        <p:spPr>
          <a:xfrm>
            <a:off x="275650" y="856988"/>
            <a:ext cx="8382000" cy="15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D41B2B"/>
              </a:buClr>
              <a:buSzPts val="2235"/>
              <a:buFont typeface="Arial"/>
              <a:buNone/>
            </a:pPr>
            <a:endParaRPr sz="1600" b="0" i="0" u="none" strike="noStrike" cap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45720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5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715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D41B2B"/>
              </a:buClr>
              <a:buSzPts val="2235"/>
              <a:buFont typeface="Arial"/>
              <a:buNone/>
            </a:pPr>
            <a:endParaRPr sz="1500" b="0" i="0" u="none" strike="noStrike" cap="none">
              <a:solidFill>
                <a:srgbClr val="00B0F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400" name="Google Shape;400;p40"/>
          <p:cNvSpPr txBox="1"/>
          <p:nvPr/>
        </p:nvSpPr>
        <p:spPr>
          <a:xfrm>
            <a:off x="414350" y="719225"/>
            <a:ext cx="8382000" cy="198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D41B2B"/>
              </a:buClr>
              <a:buSzPts val="2235"/>
              <a:buFont typeface="Arial"/>
              <a:buNone/>
            </a:pPr>
            <a:endParaRPr sz="1600" b="0" i="0" u="none" strike="noStrike" cap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342900" marR="0" lvl="0" indent="-276272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D41B2B"/>
              </a:buClr>
              <a:buSzPts val="1750"/>
              <a:buFont typeface="Arial"/>
              <a:buChar char="●"/>
            </a:pPr>
            <a:r>
              <a:rPr lang="en" sz="1750" b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Coarse Detection:</a:t>
            </a:r>
            <a:r>
              <a:rPr lang="en" sz="175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a deep learning (DL) model is used to discriminate</a:t>
            </a:r>
            <a:r>
              <a:rPr lang="en" sz="1750" b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en" sz="1750" b="1">
                <a:solidFill>
                  <a:srgbClr val="00B0F0"/>
                </a:solidFill>
                <a:latin typeface="Gill Sans"/>
                <a:ea typeface="Gill Sans"/>
                <a:cs typeface="Gill Sans"/>
                <a:sym typeface="Gill Sans"/>
              </a:rPr>
              <a:t>subjects</a:t>
            </a:r>
            <a:r>
              <a:rPr lang="en" sz="1750" b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en" sz="1750" b="1">
                <a:solidFill>
                  <a:srgbClr val="00B0F0"/>
                </a:solidFill>
                <a:latin typeface="Gill Sans"/>
                <a:ea typeface="Gill Sans"/>
                <a:cs typeface="Gill Sans"/>
                <a:sym typeface="Gill Sans"/>
              </a:rPr>
              <a:t>n</a:t>
            </a:r>
            <a:r>
              <a:rPr lang="en" sz="175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 </a:t>
            </a:r>
            <a:endParaRPr sz="175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342900" marR="0" lvl="0" indent="-276272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D41B2B"/>
              </a:buClr>
              <a:buSzPts val="1750"/>
              <a:buFont typeface="Arial"/>
              <a:buChar char="●"/>
            </a:pPr>
            <a:r>
              <a:rPr lang="en" sz="1750" b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Fine-grained Detection:</a:t>
            </a:r>
            <a:r>
              <a:rPr lang="en" sz="175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another DL model is used to determine the </a:t>
            </a:r>
            <a:r>
              <a:rPr lang="en" sz="1750" b="1">
                <a:solidFill>
                  <a:srgbClr val="00B0F0"/>
                </a:solidFill>
                <a:latin typeface="Gill Sans"/>
                <a:ea typeface="Gill Sans"/>
                <a:cs typeface="Gill Sans"/>
                <a:sym typeface="Gill Sans"/>
              </a:rPr>
              <a:t>activities m</a:t>
            </a:r>
            <a:r>
              <a:rPr lang="en" sz="175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.</a:t>
            </a:r>
            <a:endParaRPr sz="175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342900" marR="0" lvl="0" indent="-276272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50"/>
              <a:buFont typeface="Gill Sans"/>
              <a:buChar char="●"/>
            </a:pPr>
            <a:r>
              <a:rPr lang="en" sz="175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Thus Complexity becomes </a:t>
            </a:r>
            <a:r>
              <a:rPr lang="en" sz="1750" b="1">
                <a:solidFill>
                  <a:srgbClr val="00B0F0"/>
                </a:solidFill>
                <a:latin typeface="Gill Sans"/>
                <a:ea typeface="Gill Sans"/>
                <a:cs typeface="Gill Sans"/>
                <a:sym typeface="Gill Sans"/>
              </a:rPr>
              <a:t>n + m</a:t>
            </a:r>
            <a:r>
              <a:rPr lang="en" sz="175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instead of </a:t>
            </a:r>
            <a:r>
              <a:rPr lang="en" sz="1750">
                <a:solidFill>
                  <a:srgbClr val="00B0F0"/>
                </a:solidFill>
                <a:latin typeface="Gill Sans"/>
                <a:ea typeface="Gill Sans"/>
                <a:cs typeface="Gill Sans"/>
                <a:sym typeface="Gill Sans"/>
              </a:rPr>
              <a:t>m</a:t>
            </a:r>
            <a:r>
              <a:rPr lang="en" sz="2074" baseline="30000">
                <a:solidFill>
                  <a:srgbClr val="00B0F0"/>
                </a:solidFill>
                <a:latin typeface="Gill Sans"/>
                <a:ea typeface="Gill Sans"/>
                <a:cs typeface="Gill Sans"/>
                <a:sym typeface="Gill Sans"/>
              </a:rPr>
              <a:t>n</a:t>
            </a:r>
            <a:endParaRPr sz="2074" baseline="30000">
              <a:solidFill>
                <a:srgbClr val="00B0F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5715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D41B2B"/>
              </a:buClr>
              <a:buSzPts val="2235"/>
              <a:buFont typeface="Arial"/>
              <a:buNone/>
            </a:pPr>
            <a:endParaRPr sz="1500" b="0" i="0" u="none" strike="noStrike" cap="none">
              <a:solidFill>
                <a:srgbClr val="00B0F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41"/>
          <p:cNvSpPr txBox="1">
            <a:spLocks noGrp="1"/>
          </p:cNvSpPr>
          <p:nvPr>
            <p:ph type="title"/>
          </p:nvPr>
        </p:nvSpPr>
        <p:spPr>
          <a:xfrm>
            <a:off x="156846" y="94201"/>
            <a:ext cx="7587600" cy="45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elvetica Neue"/>
              <a:buNone/>
            </a:pPr>
            <a:r>
              <a:rPr lang="en" sz="2200">
                <a:latin typeface="Gill Sans"/>
                <a:ea typeface="Gill Sans"/>
                <a:cs typeface="Gill Sans"/>
                <a:sym typeface="Gill Sans"/>
              </a:rPr>
              <a:t>Feature Reusable Embedding Learning (FREL)</a:t>
            </a:r>
            <a:endParaRPr/>
          </a:p>
        </p:txBody>
      </p:sp>
      <p:sp>
        <p:nvSpPr>
          <p:cNvPr id="406" name="Google Shape;406;p41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4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  <p:sp>
        <p:nvSpPr>
          <p:cNvPr id="407" name="Google Shape;407;p41"/>
          <p:cNvSpPr txBox="1"/>
          <p:nvPr/>
        </p:nvSpPr>
        <p:spPr>
          <a:xfrm>
            <a:off x="70450" y="3003500"/>
            <a:ext cx="5418300" cy="205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0" u="none" strike="noStrike" cap="none" dirty="0">
              <a:solidFill>
                <a:srgbClr val="00B0F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342900" marR="0" lvl="0" indent="-2667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D41B2B"/>
              </a:buClr>
              <a:buSzPts val="1600"/>
              <a:buFont typeface="Gill Sans"/>
              <a:buChar char="●"/>
            </a:pPr>
            <a:r>
              <a:rPr lang="en" sz="16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The embedding network and classifier are jointly trained with a mini-dataset like </a:t>
            </a:r>
            <a:r>
              <a:rPr lang="en" sz="1600" b="1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Embedding Learning</a:t>
            </a:r>
            <a:r>
              <a:rPr lang="en" sz="16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. </a:t>
            </a:r>
            <a:endParaRPr sz="1600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45720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342900" marR="0" lvl="0" indent="-2667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D41B2B"/>
              </a:buClr>
              <a:buSzPts val="1600"/>
              <a:buFont typeface="Gill Sans"/>
              <a:buChar char="●"/>
            </a:pPr>
            <a:r>
              <a:rPr lang="en" sz="16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Then, like </a:t>
            </a:r>
            <a:r>
              <a:rPr lang="en" sz="1600" b="1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Meta Learning</a:t>
            </a:r>
            <a:r>
              <a:rPr lang="en" sz="16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, we further optimize the classifier with a few samples.</a:t>
            </a:r>
            <a:endParaRPr sz="1600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408" name="Google Shape;408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14625" y="1072269"/>
            <a:ext cx="3490580" cy="2612822"/>
          </a:xfrm>
          <a:prstGeom prst="rect">
            <a:avLst/>
          </a:prstGeom>
          <a:noFill/>
          <a:ln>
            <a:noFill/>
          </a:ln>
        </p:spPr>
      </p:pic>
      <p:sp>
        <p:nvSpPr>
          <p:cNvPr id="409" name="Google Shape;409;p41"/>
          <p:cNvSpPr txBox="1"/>
          <p:nvPr/>
        </p:nvSpPr>
        <p:spPr>
          <a:xfrm>
            <a:off x="6611376" y="3938550"/>
            <a:ext cx="1924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Gill Sans"/>
                <a:ea typeface="Gill Sans"/>
                <a:cs typeface="Gill Sans"/>
                <a:sym typeface="Gill Sans"/>
              </a:rPr>
              <a:t>Embedding Network</a:t>
            </a:r>
            <a:endParaRPr b="1"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410" name="Google Shape;410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6850" y="1160463"/>
            <a:ext cx="5792998" cy="1161075"/>
          </a:xfrm>
          <a:prstGeom prst="rect">
            <a:avLst/>
          </a:prstGeom>
          <a:noFill/>
          <a:ln>
            <a:noFill/>
          </a:ln>
        </p:spPr>
      </p:pic>
      <p:sp>
        <p:nvSpPr>
          <p:cNvPr id="411" name="Google Shape;411;p41"/>
          <p:cNvSpPr txBox="1"/>
          <p:nvPr/>
        </p:nvSpPr>
        <p:spPr>
          <a:xfrm>
            <a:off x="988150" y="2473200"/>
            <a:ext cx="4130400" cy="37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elvetica Neue"/>
              <a:buNone/>
            </a:pPr>
            <a:r>
              <a:rPr lang="en" b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Feature Reusable Embedding Learning (FREL)</a:t>
            </a:r>
            <a:endParaRPr sz="600" b="1"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42"/>
          <p:cNvSpPr txBox="1">
            <a:spLocks noGrp="1"/>
          </p:cNvSpPr>
          <p:nvPr>
            <p:ph type="title"/>
          </p:nvPr>
        </p:nvSpPr>
        <p:spPr>
          <a:xfrm>
            <a:off x="156846" y="94201"/>
            <a:ext cx="7587600" cy="45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elvetica Neue"/>
              <a:buNone/>
            </a:pPr>
            <a:r>
              <a:rPr lang="en" sz="2200"/>
              <a:t>Experimental Testbeds</a:t>
            </a:r>
            <a:endParaRPr sz="2200"/>
          </a:p>
        </p:txBody>
      </p:sp>
      <p:pic>
        <p:nvPicPr>
          <p:cNvPr id="417" name="Google Shape;417;p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28525" y="751950"/>
            <a:ext cx="6021700" cy="4299023"/>
          </a:xfrm>
          <a:prstGeom prst="rect">
            <a:avLst/>
          </a:prstGeom>
          <a:noFill/>
          <a:ln>
            <a:noFill/>
          </a:ln>
        </p:spPr>
      </p:pic>
      <p:sp>
        <p:nvSpPr>
          <p:cNvPr id="418" name="Google Shape;418;p42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4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43"/>
          <p:cNvSpPr txBox="1">
            <a:spLocks noGrp="1"/>
          </p:cNvSpPr>
          <p:nvPr>
            <p:ph type="title"/>
          </p:nvPr>
        </p:nvSpPr>
        <p:spPr>
          <a:xfrm>
            <a:off x="156846" y="94201"/>
            <a:ext cx="7587600" cy="45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5715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D41B2B"/>
              </a:buClr>
              <a:buSzPts val="2054"/>
              <a:buFont typeface="Arial"/>
              <a:buNone/>
            </a:pPr>
            <a:r>
              <a:rPr lang="en" sz="2200">
                <a:latin typeface="Gill Sans"/>
                <a:ea typeface="Gill Sans"/>
                <a:cs typeface="Gill Sans"/>
                <a:sym typeface="Gill Sans"/>
              </a:rPr>
              <a:t>Data Collection Campaign</a:t>
            </a:r>
            <a:endParaRPr sz="2700"/>
          </a:p>
        </p:txBody>
      </p:sp>
      <p:sp>
        <p:nvSpPr>
          <p:cNvPr id="424" name="Google Shape;424;p43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4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  <p:sp>
        <p:nvSpPr>
          <p:cNvPr id="425" name="Google Shape;425;p43"/>
          <p:cNvSpPr txBox="1"/>
          <p:nvPr/>
        </p:nvSpPr>
        <p:spPr>
          <a:xfrm>
            <a:off x="100444" y="475581"/>
            <a:ext cx="3877196" cy="4400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D41B2B"/>
              </a:buClr>
              <a:buSzPts val="2054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342900" marR="0" lvl="0" indent="-295576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D41B2B"/>
              </a:buClr>
              <a:buSzPts val="2054"/>
              <a:buFont typeface="Arial"/>
              <a:buChar char="●"/>
            </a:pPr>
            <a:r>
              <a:rPr lang="en" sz="15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Three CSI extractors are setup at a </a:t>
            </a:r>
            <a:r>
              <a:rPr lang="en" sz="1500" dirty="0">
                <a:solidFill>
                  <a:srgbClr val="00B0F0"/>
                </a:solidFill>
                <a:latin typeface="Gill Sans"/>
                <a:ea typeface="Gill Sans"/>
                <a:cs typeface="Gill Sans"/>
                <a:sym typeface="Gill Sans"/>
              </a:rPr>
              <a:t>distance of 1.5-3.0 m</a:t>
            </a:r>
            <a:endParaRPr sz="1500" b="0" i="0" u="none" strike="noStrike" cap="none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342900" marR="0" lvl="0" indent="-295576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D41B2B"/>
              </a:buClr>
              <a:buSzPts val="2054"/>
              <a:buFont typeface="Arial"/>
              <a:buChar char="●"/>
            </a:pPr>
            <a:r>
              <a:rPr lang="en" sz="1500" b="0" i="0" u="none" strike="noStrike" cap="none" dirty="0">
                <a:solidFill>
                  <a:srgbClr val="00B0F0"/>
                </a:solidFill>
                <a:latin typeface="Gill Sans"/>
                <a:ea typeface="Gill Sans"/>
                <a:cs typeface="Gill Sans"/>
                <a:sym typeface="Gill Sans"/>
              </a:rPr>
              <a:t>Video Streams</a:t>
            </a:r>
            <a:r>
              <a:rPr lang="en" sz="1500" b="0" i="0" u="none" strike="noStrike" cap="none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has been recorded as ground truth</a:t>
            </a:r>
          </a:p>
          <a:p>
            <a:pPr marL="342900" indent="-295576">
              <a:lnSpc>
                <a:spcPct val="120000"/>
              </a:lnSpc>
              <a:buClr>
                <a:srgbClr val="D41B2B"/>
              </a:buClr>
              <a:buSzPts val="2054"/>
              <a:buFont typeface="Arial"/>
              <a:buChar char="●"/>
            </a:pPr>
            <a:r>
              <a:rPr lang="en-US" sz="1500" b="0" i="0" u="none" strike="noStrike" cap="none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Data collection campaign is done with </a:t>
            </a:r>
            <a:r>
              <a:rPr lang="en-US" sz="1500" b="0" i="0" u="none" strike="noStrike" cap="none" dirty="0">
                <a:solidFill>
                  <a:srgbClr val="00B0F0"/>
                </a:solidFill>
                <a:latin typeface="Gill Sans"/>
                <a:ea typeface="Gill Sans"/>
                <a:cs typeface="Gill Sans"/>
                <a:sym typeface="Gill Sans"/>
              </a:rPr>
              <a:t>3 different persons, 20 activities each in 3 different environment. </a:t>
            </a:r>
          </a:p>
          <a:p>
            <a:pPr marL="47324" marR="0" lvl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D41B2B"/>
              </a:buClr>
              <a:buSzPts val="2054"/>
            </a:pPr>
            <a:r>
              <a:rPr lang="en" sz="1500" b="0" i="0" u="none" strike="noStrike" cap="none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26" name="Google Shape;426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88130" y="850963"/>
            <a:ext cx="4955426" cy="382983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EA119447-96C0-5990-8353-D127F47316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4264089"/>
              </p:ext>
            </p:extLst>
          </p:nvPr>
        </p:nvGraphicFramePr>
        <p:xfrm>
          <a:off x="73451" y="3070860"/>
          <a:ext cx="3877195" cy="18745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5439">
                  <a:extLst>
                    <a:ext uri="{9D8B030D-6E8A-4147-A177-3AD203B41FA5}">
                      <a16:colId xmlns:a16="http://schemas.microsoft.com/office/drawing/2014/main" val="2503900122"/>
                    </a:ext>
                  </a:extLst>
                </a:gridCol>
                <a:gridCol w="775439">
                  <a:extLst>
                    <a:ext uri="{9D8B030D-6E8A-4147-A177-3AD203B41FA5}">
                      <a16:colId xmlns:a16="http://schemas.microsoft.com/office/drawing/2014/main" val="3847491635"/>
                    </a:ext>
                  </a:extLst>
                </a:gridCol>
                <a:gridCol w="775439">
                  <a:extLst>
                    <a:ext uri="{9D8B030D-6E8A-4147-A177-3AD203B41FA5}">
                      <a16:colId xmlns:a16="http://schemas.microsoft.com/office/drawing/2014/main" val="339229920"/>
                    </a:ext>
                  </a:extLst>
                </a:gridCol>
                <a:gridCol w="775439">
                  <a:extLst>
                    <a:ext uri="{9D8B030D-6E8A-4147-A177-3AD203B41FA5}">
                      <a16:colId xmlns:a16="http://schemas.microsoft.com/office/drawing/2014/main" val="3277708328"/>
                    </a:ext>
                  </a:extLst>
                </a:gridCol>
                <a:gridCol w="775439">
                  <a:extLst>
                    <a:ext uri="{9D8B030D-6E8A-4147-A177-3AD203B41FA5}">
                      <a16:colId xmlns:a16="http://schemas.microsoft.com/office/drawing/2014/main" val="4187012730"/>
                    </a:ext>
                  </a:extLst>
                </a:gridCol>
              </a:tblGrid>
              <a:tr h="398120">
                <a:tc>
                  <a:txBody>
                    <a:bodyPr/>
                    <a:lstStyle/>
                    <a:p>
                      <a:r>
                        <a:rPr lang="en-US" sz="1200" b="0" dirty="0">
                          <a:ln w="3175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Gill Sans" panose="020B0604020202020204" charset="0"/>
                        </a:rPr>
                        <a:t>push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ln w="3175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Gill Sans" panose="020B0604020202020204" charset="0"/>
                        </a:rPr>
                        <a:t>rotate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ln w="3175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Gill Sans" panose="020B0604020202020204" charset="0"/>
                        </a:rPr>
                        <a:t>Hands up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ln w="3175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Gill Sans" panose="020B0604020202020204" charset="0"/>
                        </a:rPr>
                        <a:t>waive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ln w="3175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Gill Sans" panose="020B0604020202020204" charset="0"/>
                        </a:rPr>
                        <a:t>brush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6783044"/>
                  </a:ext>
                </a:extLst>
              </a:tr>
              <a:tr h="398120">
                <a:tc>
                  <a:txBody>
                    <a:bodyPr/>
                    <a:lstStyle/>
                    <a:p>
                      <a:r>
                        <a:rPr lang="en-US" sz="1200" b="0" dirty="0">
                          <a:ln w="3175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Gill Sans" panose="020B0604020202020204" charset="0"/>
                        </a:rPr>
                        <a:t>clap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ln w="3175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Gill Sans" panose="020B0604020202020204" charset="0"/>
                        </a:rPr>
                        <a:t>Sit 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ln w="3175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Gill Sans" panose="020B0604020202020204" charset="0"/>
                        </a:rPr>
                        <a:t>Eat 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ln w="3175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Gill Sans" panose="020B0604020202020204" charset="0"/>
                        </a:rPr>
                        <a:t>Wash hands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ln w="3175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Gill Sans" panose="020B0604020202020204" charset="0"/>
                        </a:rPr>
                        <a:t>Bend forward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7203031"/>
                  </a:ext>
                </a:extLst>
              </a:tr>
              <a:tr h="398120">
                <a:tc>
                  <a:txBody>
                    <a:bodyPr/>
                    <a:lstStyle/>
                    <a:p>
                      <a:r>
                        <a:rPr lang="en-US" sz="1200" b="0" dirty="0">
                          <a:ln w="3175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Gill Sans" panose="020B0604020202020204" charset="0"/>
                        </a:rPr>
                        <a:t>drink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ln w="3175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Gill Sans" panose="020B0604020202020204" charset="0"/>
                        </a:rPr>
                        <a:t>call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ln w="3175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Gill Sans" panose="020B0604020202020204" charset="0"/>
                        </a:rPr>
                        <a:t>kick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200" b="0" dirty="0" err="1">
                          <a:ln w="3175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Gill Sans" panose="020B0604020202020204" charset="0"/>
                        </a:rPr>
                        <a:t>writting</a:t>
                      </a:r>
                      <a:endParaRPr lang="en-US" sz="1200" b="0" dirty="0">
                        <a:ln w="3175"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Gill Sans" panose="020B0604020202020204" charset="0"/>
                      </a:endParaRPr>
                    </a:p>
                    <a:p>
                      <a:endParaRPr lang="en-US" sz="1200" b="0" dirty="0">
                        <a:ln w="3175"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Gill Sans" panose="020B060402020202020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ln w="3175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Gill Sans" panose="020B0604020202020204" charset="0"/>
                        </a:rPr>
                        <a:t>read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8655306"/>
                  </a:ext>
                </a:extLst>
              </a:tr>
              <a:tr h="562051">
                <a:tc>
                  <a:txBody>
                    <a:bodyPr/>
                    <a:lstStyle/>
                    <a:p>
                      <a:r>
                        <a:rPr lang="en-US" sz="1200" b="0" dirty="0">
                          <a:ln w="3175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Gill Sans" panose="020B0604020202020204" charset="0"/>
                        </a:rPr>
                        <a:t>Waive-sitting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ln w="3175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Gill Sans" panose="020B0604020202020204" charset="0"/>
                        </a:rPr>
                        <a:t>Side bend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ln w="3175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Gill Sans" panose="020B0604020202020204" charset="0"/>
                        </a:rPr>
                        <a:t>Check wrist 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ln w="3175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Gill Sans" panose="020B0604020202020204" charset="0"/>
                        </a:rPr>
                        <a:t>standing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ln w="3175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Gill Sans" panose="020B0604020202020204" charset="0"/>
                        </a:rPr>
                        <a:t>Browsing phone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856967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44"/>
          <p:cNvSpPr txBox="1">
            <a:spLocks noGrp="1"/>
          </p:cNvSpPr>
          <p:nvPr>
            <p:ph type="title"/>
          </p:nvPr>
        </p:nvSpPr>
        <p:spPr>
          <a:xfrm>
            <a:off x="156846" y="94201"/>
            <a:ext cx="7587600" cy="45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 fontScale="90000"/>
          </a:bodyPr>
          <a:lstStyle/>
          <a:p>
            <a:pPr marL="57150" lvl="0" indent="0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D41B2B"/>
              </a:buClr>
              <a:buSzPct val="215909"/>
              <a:buFont typeface="Arial"/>
              <a:buNone/>
            </a:pPr>
            <a:r>
              <a:rPr lang="en" sz="2200">
                <a:latin typeface="Gill Sans"/>
                <a:ea typeface="Gill Sans"/>
                <a:cs typeface="Gill Sans"/>
                <a:sym typeface="Gill Sans"/>
              </a:rPr>
              <a:t>Performance with Baseline CNN</a:t>
            </a:r>
            <a:endParaRPr sz="3000"/>
          </a:p>
        </p:txBody>
      </p:sp>
      <p:sp>
        <p:nvSpPr>
          <p:cNvPr id="432" name="Google Shape;432;p44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4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  <p:pic>
        <p:nvPicPr>
          <p:cNvPr id="433" name="Google Shape;433;p44" descr="Chart, bar chart, histogram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69431" y="2790732"/>
            <a:ext cx="4088700" cy="2006425"/>
          </a:xfrm>
          <a:prstGeom prst="rect">
            <a:avLst/>
          </a:prstGeom>
          <a:noFill/>
          <a:ln>
            <a:noFill/>
          </a:ln>
        </p:spPr>
      </p:pic>
      <p:sp>
        <p:nvSpPr>
          <p:cNvPr id="434" name="Google Shape;434;p44"/>
          <p:cNvSpPr txBox="1"/>
          <p:nvPr/>
        </p:nvSpPr>
        <p:spPr>
          <a:xfrm>
            <a:off x="5391223" y="2295974"/>
            <a:ext cx="3197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b="1">
                <a:latin typeface="Gill Sans"/>
                <a:ea typeface="Gill Sans"/>
                <a:cs typeface="Gill Sans"/>
                <a:sym typeface="Gill Sans"/>
              </a:rPr>
              <a:t>Activity Classification</a:t>
            </a:r>
            <a:r>
              <a:rPr lang="en" sz="1400" b="1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en" b="1">
                <a:latin typeface="Gill Sans"/>
                <a:ea typeface="Gill Sans"/>
                <a:cs typeface="Gill Sans"/>
                <a:sym typeface="Gill Sans"/>
              </a:rPr>
              <a:t>Performance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5" name="Google Shape;435;p44"/>
          <p:cNvSpPr txBox="1"/>
          <p:nvPr/>
        </p:nvSpPr>
        <p:spPr>
          <a:xfrm>
            <a:off x="381000" y="770325"/>
            <a:ext cx="8382000" cy="15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57200" marR="0" lvl="0" indent="-3365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Gill Sans"/>
              <a:buChar char="●"/>
            </a:pPr>
            <a:r>
              <a:rPr lang="en" sz="15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Average subject identification accuracy of M1, M2 and M3 is 96.49%.</a:t>
            </a:r>
            <a:endParaRPr sz="1500" b="0" i="0" u="none" strike="noStrike" cap="none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457200" marR="0" lvl="0" indent="-3365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Gill Sans"/>
              <a:buChar char="●"/>
            </a:pPr>
            <a:r>
              <a:rPr lang="en" sz="15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With baseline CNN, Activity classification can achieve up to an accuracy of 97%.</a:t>
            </a:r>
            <a:endParaRPr sz="1500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457200" marR="0" lvl="0" indent="-3365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Gill Sans"/>
              <a:buChar char="●"/>
            </a:pPr>
            <a:r>
              <a:rPr lang="en" sz="15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However, CNN cannot generalize to new environments or subjects</a:t>
            </a:r>
            <a:endParaRPr sz="1500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436" name="Google Shape;436;p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5684" y="2773903"/>
            <a:ext cx="4088699" cy="2006426"/>
          </a:xfrm>
          <a:prstGeom prst="rect">
            <a:avLst/>
          </a:prstGeom>
          <a:noFill/>
          <a:ln>
            <a:noFill/>
          </a:ln>
        </p:spPr>
      </p:pic>
      <p:sp>
        <p:nvSpPr>
          <p:cNvPr id="437" name="Google Shape;437;p44"/>
          <p:cNvSpPr txBox="1"/>
          <p:nvPr/>
        </p:nvSpPr>
        <p:spPr>
          <a:xfrm>
            <a:off x="928545" y="2295974"/>
            <a:ext cx="3197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b="1">
                <a:latin typeface="Gill Sans"/>
                <a:ea typeface="Gill Sans"/>
                <a:cs typeface="Gill Sans"/>
                <a:sym typeface="Gill Sans"/>
              </a:rPr>
              <a:t>Subject Classification</a:t>
            </a:r>
            <a:r>
              <a:rPr lang="en" sz="1400" b="1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en" b="1">
                <a:latin typeface="Gill Sans"/>
                <a:ea typeface="Gill Sans"/>
                <a:cs typeface="Gill Sans"/>
                <a:sym typeface="Gill Sans"/>
              </a:rPr>
              <a:t>Performance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45"/>
          <p:cNvSpPr txBox="1">
            <a:spLocks noGrp="1"/>
          </p:cNvSpPr>
          <p:nvPr>
            <p:ph type="body" idx="1"/>
          </p:nvPr>
        </p:nvSpPr>
        <p:spPr>
          <a:xfrm>
            <a:off x="50" y="607144"/>
            <a:ext cx="9144000" cy="117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fontScale="70000" lnSpcReduction="20000"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57885"/>
              <a:buNone/>
            </a:pPr>
            <a:endParaRPr sz="2418" b="1" dirty="0"/>
          </a:p>
          <a:p>
            <a:pPr marL="177800" lvl="0" indent="-15132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/>
              <a:buChar char="●"/>
            </a:pPr>
            <a:r>
              <a:rPr lang="en" sz="2118" dirty="0"/>
              <a:t>In unseen environments, CNN only </a:t>
            </a:r>
            <a:r>
              <a:rPr lang="en" sz="2118" dirty="0">
                <a:solidFill>
                  <a:srgbClr val="00B0F0"/>
                </a:solidFill>
              </a:rPr>
              <a:t>limits to 6.19%</a:t>
            </a:r>
            <a:r>
              <a:rPr lang="en" sz="2118" dirty="0"/>
              <a:t> compared to the average performance of </a:t>
            </a:r>
            <a:r>
              <a:rPr lang="en" sz="2118" dirty="0">
                <a:solidFill>
                  <a:srgbClr val="00B0F0"/>
                </a:solidFill>
              </a:rPr>
              <a:t>93.53% for FREL</a:t>
            </a:r>
            <a:br>
              <a:rPr lang="en" sz="2118" dirty="0"/>
            </a:br>
            <a:endParaRPr sz="2118" dirty="0"/>
          </a:p>
          <a:p>
            <a:pPr marL="177800" lvl="0" indent="-15767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2118" dirty="0"/>
              <a:t> </a:t>
            </a:r>
            <a:r>
              <a:rPr lang="en" sz="2118" b="1" dirty="0"/>
              <a:t>FREL</a:t>
            </a:r>
            <a:r>
              <a:rPr lang="en" sz="2118" dirty="0"/>
              <a:t> demonstrates an accuracy </a:t>
            </a:r>
            <a:r>
              <a:rPr lang="en" sz="2118" dirty="0">
                <a:solidFill>
                  <a:srgbClr val="00B0F0"/>
                </a:solidFill>
              </a:rPr>
              <a:t>boost of 17.7%</a:t>
            </a:r>
            <a:r>
              <a:rPr lang="en" sz="2118" dirty="0"/>
              <a:t> on an average in comparison to </a:t>
            </a:r>
            <a:r>
              <a:rPr lang="en" sz="2118" dirty="0">
                <a:solidFill>
                  <a:srgbClr val="00B0F0"/>
                </a:solidFill>
              </a:rPr>
              <a:t>SOTA embedding model (FSEL)</a:t>
            </a:r>
            <a:endParaRPr sz="2118" dirty="0">
              <a:solidFill>
                <a:srgbClr val="00B0F0"/>
              </a:solidFill>
            </a:endParaRPr>
          </a:p>
          <a:p>
            <a:pPr marL="45720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dirty="0"/>
          </a:p>
        </p:txBody>
      </p:sp>
      <p:sp>
        <p:nvSpPr>
          <p:cNvPr id="443" name="Google Shape;443;p45"/>
          <p:cNvSpPr txBox="1">
            <a:spLocks noGrp="1"/>
          </p:cNvSpPr>
          <p:nvPr>
            <p:ph type="title"/>
          </p:nvPr>
        </p:nvSpPr>
        <p:spPr>
          <a:xfrm>
            <a:off x="156846" y="94201"/>
            <a:ext cx="7587600" cy="45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" sz="2200">
                <a:latin typeface="Gill Sans"/>
                <a:ea typeface="Gill Sans"/>
                <a:cs typeface="Gill Sans"/>
                <a:sym typeface="Gill Sans"/>
              </a:rPr>
              <a:t>Performance of FREL as Subject Identifier</a:t>
            </a:r>
            <a:endParaRPr sz="2700"/>
          </a:p>
        </p:txBody>
      </p:sp>
      <p:sp>
        <p:nvSpPr>
          <p:cNvPr id="444" name="Google Shape;444;p45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4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17</a:t>
            </a:fld>
            <a:endParaRPr/>
          </a:p>
        </p:txBody>
      </p:sp>
      <p:pic>
        <p:nvPicPr>
          <p:cNvPr id="445" name="Google Shape;445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8242" y="1879425"/>
            <a:ext cx="3621110" cy="317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6" name="Google Shape;446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34199" y="1917700"/>
            <a:ext cx="3571461" cy="3179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46"/>
          <p:cNvSpPr txBox="1">
            <a:spLocks noGrp="1"/>
          </p:cNvSpPr>
          <p:nvPr>
            <p:ph type="body" idx="1"/>
          </p:nvPr>
        </p:nvSpPr>
        <p:spPr>
          <a:xfrm>
            <a:off x="50" y="607144"/>
            <a:ext cx="9144000" cy="117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fontScale="32500" lnSpcReduction="20000"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57885"/>
              <a:buNone/>
            </a:pPr>
            <a:endParaRPr sz="4300" b="1" dirty="0"/>
          </a:p>
          <a:p>
            <a:pPr marL="177800" lvl="0" indent="-15132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/>
              <a:buChar char="●"/>
            </a:pPr>
            <a:r>
              <a:rPr lang="en" sz="4300" dirty="0"/>
              <a:t>In generalizing new environments, </a:t>
            </a:r>
            <a:r>
              <a:rPr lang="en" sz="4300" b="1" dirty="0">
                <a:solidFill>
                  <a:srgbClr val="00B0F0"/>
                </a:solidFill>
              </a:rPr>
              <a:t>FREL surpass CNN by 86.6% </a:t>
            </a:r>
            <a:r>
              <a:rPr lang="en" sz="4300" dirty="0"/>
              <a:t>on an average.</a:t>
            </a:r>
            <a:br>
              <a:rPr lang="en" sz="4300" dirty="0"/>
            </a:br>
            <a:endParaRPr sz="4300" dirty="0"/>
          </a:p>
          <a:p>
            <a:pPr marL="177800" lvl="0" indent="-15767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4300" b="1" dirty="0">
                <a:solidFill>
                  <a:srgbClr val="00B0F0"/>
                </a:solidFill>
              </a:rPr>
              <a:t>With 15s of new data FREL</a:t>
            </a:r>
            <a:r>
              <a:rPr lang="en" sz="4300" dirty="0"/>
              <a:t> </a:t>
            </a:r>
            <a:r>
              <a:rPr lang="en" sz="4300" b="1" dirty="0">
                <a:solidFill>
                  <a:srgbClr val="00B0F0"/>
                </a:solidFill>
              </a:rPr>
              <a:t>boosts</a:t>
            </a:r>
            <a:r>
              <a:rPr lang="en" sz="4300" dirty="0"/>
              <a:t> the performance of SOTA model (FSEL) by </a:t>
            </a:r>
            <a:r>
              <a:rPr lang="en" sz="4300" b="1" dirty="0">
                <a:solidFill>
                  <a:srgbClr val="00B0F0"/>
                </a:solidFill>
              </a:rPr>
              <a:t>17.5% on an average</a:t>
            </a:r>
            <a:r>
              <a:rPr lang="en" sz="4000" dirty="0">
                <a:solidFill>
                  <a:srgbClr val="00B0F0"/>
                </a:solidFill>
              </a:rPr>
              <a:t>.</a:t>
            </a:r>
            <a:endParaRPr sz="4000" dirty="0">
              <a:solidFill>
                <a:srgbClr val="00B0F0"/>
              </a:solidFill>
            </a:endParaRPr>
          </a:p>
          <a:p>
            <a:pPr marL="45720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dirty="0"/>
          </a:p>
        </p:txBody>
      </p:sp>
      <p:sp>
        <p:nvSpPr>
          <p:cNvPr id="452" name="Google Shape;452;p46"/>
          <p:cNvSpPr txBox="1">
            <a:spLocks noGrp="1"/>
          </p:cNvSpPr>
          <p:nvPr>
            <p:ph type="title"/>
          </p:nvPr>
        </p:nvSpPr>
        <p:spPr>
          <a:xfrm>
            <a:off x="156846" y="94201"/>
            <a:ext cx="7587600" cy="45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" sz="2200">
                <a:latin typeface="Gill Sans"/>
                <a:ea typeface="Gill Sans"/>
                <a:cs typeface="Gill Sans"/>
                <a:sym typeface="Gill Sans"/>
              </a:rPr>
              <a:t>Performance of FREL as Activity Classifier</a:t>
            </a:r>
            <a:endParaRPr sz="2700"/>
          </a:p>
        </p:txBody>
      </p:sp>
      <p:sp>
        <p:nvSpPr>
          <p:cNvPr id="453" name="Google Shape;453;p46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4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18</a:t>
            </a:fld>
            <a:endParaRPr/>
          </a:p>
        </p:txBody>
      </p:sp>
      <p:pic>
        <p:nvPicPr>
          <p:cNvPr id="454" name="Google Shape;454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0714" y="1895225"/>
            <a:ext cx="3612861" cy="3140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55" name="Google Shape;455;p4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00271" y="1842200"/>
            <a:ext cx="3574753" cy="31401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46"/>
          <p:cNvSpPr txBox="1">
            <a:spLocks noGrp="1"/>
          </p:cNvSpPr>
          <p:nvPr>
            <p:ph type="body" idx="1"/>
          </p:nvPr>
        </p:nvSpPr>
        <p:spPr>
          <a:xfrm>
            <a:off x="195122" y="1082566"/>
            <a:ext cx="4224640" cy="2995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fontScale="85000" lnSpcReduction="20000"/>
          </a:bodyPr>
          <a:lstStyle/>
          <a:p>
            <a:pPr marL="2648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endParaRPr sz="2400" dirty="0"/>
          </a:p>
          <a:p>
            <a:pPr marL="177800" lvl="0" indent="-15767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US" sz="2400" dirty="0">
                <a:solidFill>
                  <a:schemeClr val="tx1"/>
                </a:solidFill>
              </a:rPr>
              <a:t>It can achieve an average </a:t>
            </a:r>
            <a:r>
              <a:rPr lang="en-US" sz="2400" b="1" dirty="0">
                <a:solidFill>
                  <a:srgbClr val="00B0F0"/>
                </a:solidFill>
              </a:rPr>
              <a:t>accuracy of 94%  </a:t>
            </a:r>
            <a:r>
              <a:rPr lang="en-US" sz="2400" dirty="0">
                <a:solidFill>
                  <a:schemeClr val="tx1"/>
                </a:solidFill>
              </a:rPr>
              <a:t>while trained with one Monitor and tested with others.</a:t>
            </a:r>
          </a:p>
          <a:p>
            <a:pPr marL="177800" lvl="0" indent="-15767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endParaRPr lang="en-US" sz="2400" dirty="0">
              <a:solidFill>
                <a:schemeClr val="tx1"/>
              </a:solidFill>
            </a:endParaRPr>
          </a:p>
          <a:p>
            <a:pPr marL="177800" lvl="0" indent="-15767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US" sz="2400" dirty="0">
                <a:solidFill>
                  <a:schemeClr val="tx1"/>
                </a:solidFill>
              </a:rPr>
              <a:t>FREL enables any system to be trained only </a:t>
            </a:r>
            <a:r>
              <a:rPr lang="en-US" sz="2400" b="1" dirty="0">
                <a:solidFill>
                  <a:srgbClr val="00B0F0"/>
                </a:solidFill>
              </a:rPr>
              <a:t>on one monitor and deployed with n number of monitors.</a:t>
            </a:r>
          </a:p>
          <a:p>
            <a:pPr marL="2013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endParaRPr lang="en-US" sz="1600" dirty="0">
              <a:solidFill>
                <a:schemeClr val="tx1"/>
              </a:solidFill>
            </a:endParaRPr>
          </a:p>
          <a:p>
            <a:pPr marL="177800" lvl="0" indent="-15767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endParaRPr lang="en-US" sz="1600" dirty="0">
              <a:solidFill>
                <a:schemeClr val="tx1"/>
              </a:solidFill>
            </a:endParaRPr>
          </a:p>
          <a:p>
            <a:pPr marL="2013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endParaRPr sz="1600" dirty="0">
              <a:solidFill>
                <a:schemeClr val="tx1"/>
              </a:solidFill>
            </a:endParaRPr>
          </a:p>
          <a:p>
            <a:pPr marL="45720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dirty="0"/>
          </a:p>
        </p:txBody>
      </p:sp>
      <p:sp>
        <p:nvSpPr>
          <p:cNvPr id="452" name="Google Shape;452;p46"/>
          <p:cNvSpPr txBox="1">
            <a:spLocks noGrp="1"/>
          </p:cNvSpPr>
          <p:nvPr>
            <p:ph type="title"/>
          </p:nvPr>
        </p:nvSpPr>
        <p:spPr>
          <a:xfrm>
            <a:off x="156846" y="94201"/>
            <a:ext cx="7587600" cy="45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" sz="2200" dirty="0">
                <a:latin typeface="Gill Sans"/>
                <a:ea typeface="Gill Sans"/>
                <a:cs typeface="Gill Sans"/>
                <a:sym typeface="Gill Sans"/>
              </a:rPr>
              <a:t>Performance of FREL with Unseen Subjects</a:t>
            </a:r>
            <a:endParaRPr sz="2700" dirty="0"/>
          </a:p>
        </p:txBody>
      </p:sp>
      <p:sp>
        <p:nvSpPr>
          <p:cNvPr id="453" name="Google Shape;453;p46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4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19</a:t>
            </a:fld>
            <a:endParaRPr/>
          </a:p>
        </p:txBody>
      </p:sp>
      <p:pic>
        <p:nvPicPr>
          <p:cNvPr id="3" name="Picture 2" descr="A picture containing text, screenshot, diagram, line&#10;&#10;Description automatically generated">
            <a:extLst>
              <a:ext uri="{FF2B5EF4-FFF2-40B4-BE49-F238E27FC236}">
                <a16:creationId xmlns:a16="http://schemas.microsoft.com/office/drawing/2014/main" id="{8AF8AA84-0E0F-A287-1977-D7669884B7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961388"/>
            <a:ext cx="4319318" cy="3719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6103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30"/>
          <p:cNvSpPr txBox="1">
            <a:spLocks noGrp="1"/>
          </p:cNvSpPr>
          <p:nvPr>
            <p:ph type="title"/>
          </p:nvPr>
        </p:nvSpPr>
        <p:spPr>
          <a:xfrm>
            <a:off x="284712" y="229966"/>
            <a:ext cx="6311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elvetica Neue"/>
              <a:buNone/>
            </a:pPr>
            <a:r>
              <a:rPr lang="en"/>
              <a:t>Why the Wi-Fi Sensing ?</a:t>
            </a:r>
            <a:endParaRPr/>
          </a:p>
        </p:txBody>
      </p:sp>
      <p:sp>
        <p:nvSpPr>
          <p:cNvPr id="193" name="Google Shape;193;p30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4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194" name="Google Shape;194;p30"/>
          <p:cNvSpPr txBox="1">
            <a:spLocks noGrp="1"/>
          </p:cNvSpPr>
          <p:nvPr>
            <p:ph type="body" idx="1"/>
          </p:nvPr>
        </p:nvSpPr>
        <p:spPr>
          <a:xfrm>
            <a:off x="65750" y="831666"/>
            <a:ext cx="4887250" cy="40818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●"/>
            </a:pPr>
            <a:r>
              <a:rPr lang="en" sz="1800" dirty="0"/>
              <a:t>Wi-Fi is one of the most pervasive wireless technologies</a:t>
            </a:r>
            <a:endParaRPr sz="1800" dirty="0"/>
          </a:p>
          <a:p>
            <a:pPr marL="457200" lvl="0" indent="-34925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900"/>
              <a:buChar char="●"/>
            </a:pPr>
            <a:r>
              <a:rPr lang="en" sz="1800" dirty="0"/>
              <a:t>Wi-Fi market is predicted to reach </a:t>
            </a:r>
            <a:r>
              <a:rPr lang="en" sz="1800" dirty="0">
                <a:solidFill>
                  <a:srgbClr val="00B0F0"/>
                </a:solidFill>
              </a:rPr>
              <a:t>$4.9T by 2025</a:t>
            </a:r>
            <a:r>
              <a:rPr lang="en" sz="1800" baseline="30000" dirty="0">
                <a:solidFill>
                  <a:srgbClr val="00B0F0"/>
                </a:solidFill>
              </a:rPr>
              <a:t>1</a:t>
            </a:r>
            <a:endParaRPr sz="1800" dirty="0"/>
          </a:p>
          <a:p>
            <a:pPr marL="457200" lvl="0" indent="-3429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●"/>
            </a:pPr>
            <a:r>
              <a:rPr lang="en" sz="1800" dirty="0"/>
              <a:t>Beyond connectivity, Wi-Fi signals can be used to perform sensing tasks</a:t>
            </a:r>
          </a:p>
          <a:p>
            <a:pPr marL="114300" lvl="0" indent="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</a:pPr>
            <a:endParaRPr lang="en" sz="1800" dirty="0"/>
          </a:p>
          <a:p>
            <a:pPr marL="457200" lvl="0" indent="-342900" algn="just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●"/>
            </a:pPr>
            <a:r>
              <a:rPr lang="en" sz="1800" dirty="0">
                <a:solidFill>
                  <a:srgbClr val="00B0F0"/>
                </a:solidFill>
              </a:rPr>
              <a:t>Example: </a:t>
            </a:r>
            <a:r>
              <a:rPr lang="en-US" sz="1800" dirty="0"/>
              <a:t>Wi-Fi sensing can aid the computer vision applications in the edge devices</a:t>
            </a:r>
            <a:endParaRPr sz="1800" dirty="0"/>
          </a:p>
          <a:p>
            <a:pPr marL="0" lvl="0" indent="0" algn="l" rtl="0">
              <a:lnSpc>
                <a:spcPct val="14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</a:pPr>
            <a:r>
              <a:rPr lang="en" sz="1900" dirty="0"/>
              <a:t> </a:t>
            </a:r>
            <a:endParaRPr sz="1900" dirty="0"/>
          </a:p>
          <a:p>
            <a:pPr marL="0" lvl="0" indent="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</a:pPr>
            <a:endParaRPr sz="1900" dirty="0"/>
          </a:p>
        </p:txBody>
      </p:sp>
      <p:pic>
        <p:nvPicPr>
          <p:cNvPr id="195" name="Google Shape;195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53000" y="1232920"/>
            <a:ext cx="4025050" cy="2615179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30"/>
          <p:cNvSpPr txBox="1"/>
          <p:nvPr/>
        </p:nvSpPr>
        <p:spPr>
          <a:xfrm>
            <a:off x="2604475" y="4711850"/>
            <a:ext cx="64707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Gill Sans"/>
              <a:buAutoNum type="arabicPeriod"/>
            </a:pPr>
            <a:r>
              <a:rPr lang="en" sz="900">
                <a:solidFill>
                  <a:schemeClr val="dk1"/>
                </a:solidFill>
                <a:highlight>
                  <a:srgbClr val="FFFFFF"/>
                </a:highlight>
                <a:latin typeface="Gill Sans"/>
                <a:ea typeface="Gill Sans"/>
                <a:cs typeface="Gill Sans"/>
                <a:sym typeface="Gill Sans"/>
              </a:rPr>
              <a:t>Wi-Fi Alliance, “The Economic Value of Wi-Fi: A Global View (2018 and 2023),” https://tinyurl.com/EconWiFi, 2021.</a:t>
            </a:r>
            <a:endParaRPr sz="900"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47"/>
          <p:cNvSpPr txBox="1">
            <a:spLocks noGrp="1"/>
          </p:cNvSpPr>
          <p:nvPr>
            <p:ph type="title"/>
          </p:nvPr>
        </p:nvSpPr>
        <p:spPr>
          <a:xfrm>
            <a:off x="284712" y="234666"/>
            <a:ext cx="6311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1111"/>
              <a:buFont typeface="Helvetica Neue"/>
              <a:buNone/>
            </a:pPr>
            <a:r>
              <a:rPr lang="en"/>
              <a:t>Key Findings and Limitations </a:t>
            </a:r>
            <a:endParaRPr/>
          </a:p>
        </p:txBody>
      </p:sp>
      <p:sp>
        <p:nvSpPr>
          <p:cNvPr id="461" name="Google Shape;461;p47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4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20</a:t>
            </a:fld>
            <a:endParaRPr/>
          </a:p>
        </p:txBody>
      </p:sp>
      <p:pic>
        <p:nvPicPr>
          <p:cNvPr id="462" name="Google Shape;462;p47" descr="Icon"/>
          <p:cNvPicPr preferRelativeResize="0"/>
          <p:nvPr/>
        </p:nvPicPr>
        <p:blipFill rotWithShape="1">
          <a:blip r:embed="rId3">
            <a:alphaModFix/>
          </a:blip>
          <a:srcRect l="8246" t="19768" r="10945" b="19810"/>
          <a:stretch/>
        </p:blipFill>
        <p:spPr>
          <a:xfrm rot="3812102">
            <a:off x="-330093" y="1421663"/>
            <a:ext cx="2859993" cy="2138363"/>
          </a:xfrm>
          <a:prstGeom prst="rect">
            <a:avLst/>
          </a:prstGeom>
          <a:noFill/>
          <a:ln>
            <a:noFill/>
          </a:ln>
        </p:spPr>
      </p:pic>
      <p:sp>
        <p:nvSpPr>
          <p:cNvPr id="463" name="Google Shape;463;p47"/>
          <p:cNvSpPr txBox="1"/>
          <p:nvPr/>
        </p:nvSpPr>
        <p:spPr>
          <a:xfrm>
            <a:off x="2420825" y="1002633"/>
            <a:ext cx="6578400" cy="9386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Font typeface="Gill Sans"/>
              <a:buChar char="✔"/>
            </a:pPr>
            <a:r>
              <a:rPr lang="en" sz="2000" dirty="0">
                <a:latin typeface="Gill Sans"/>
                <a:ea typeface="Gill Sans"/>
                <a:cs typeface="Gill Sans"/>
                <a:sym typeface="Gill Sans"/>
              </a:rPr>
              <a:t>We present </a:t>
            </a:r>
            <a:r>
              <a:rPr lang="en" sz="2000" dirty="0" err="1">
                <a:latin typeface="Gill Sans"/>
                <a:ea typeface="Gill Sans"/>
                <a:cs typeface="Gill Sans"/>
                <a:sym typeface="Gill Sans"/>
              </a:rPr>
              <a:t>SiMWiSense</a:t>
            </a:r>
            <a:r>
              <a:rPr lang="en" sz="2000" dirty="0">
                <a:latin typeface="Gill Sans"/>
                <a:ea typeface="Gill Sans"/>
                <a:cs typeface="Gill Sans"/>
                <a:sym typeface="Gill Sans"/>
              </a:rPr>
              <a:t>, the first framework for multi-subject simultaneous activity classification using Wi-Fi</a:t>
            </a:r>
            <a:endParaRPr sz="2000" dirty="0">
              <a:latin typeface="Gill Sans"/>
              <a:ea typeface="Gill Sans"/>
              <a:cs typeface="Gill Sans"/>
              <a:sym typeface="Gill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0" i="0" u="none" strike="noStrike" cap="none" dirty="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464" name="Google Shape;464;p47"/>
          <p:cNvSpPr txBox="1"/>
          <p:nvPr/>
        </p:nvSpPr>
        <p:spPr>
          <a:xfrm>
            <a:off x="2420823" y="2009824"/>
            <a:ext cx="6494100" cy="12464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Font typeface="Gill Sans"/>
              <a:buChar char="✔"/>
            </a:pPr>
            <a:r>
              <a:rPr lang="en" sz="2000" dirty="0">
                <a:latin typeface="Gill Sans"/>
                <a:ea typeface="Gill Sans"/>
                <a:cs typeface="Gill Sans"/>
                <a:sym typeface="Gill Sans"/>
              </a:rPr>
              <a:t>To address the challenge of generalizing to new environments and subjects, a novel algorithm FREL is proposed which surpass the SOTA model</a:t>
            </a:r>
            <a:endParaRPr sz="2000" dirty="0">
              <a:latin typeface="Gill Sans"/>
              <a:ea typeface="Gill Sans"/>
              <a:cs typeface="Gill Sans"/>
              <a:sym typeface="Gill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0" i="0" u="none" strike="noStrike" cap="none" dirty="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465" name="Google Shape;465;p47"/>
          <p:cNvSpPr txBox="1"/>
          <p:nvPr/>
        </p:nvSpPr>
        <p:spPr>
          <a:xfrm>
            <a:off x="2420820" y="3818920"/>
            <a:ext cx="6578400" cy="9386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Font typeface="Gill Sans"/>
              <a:buChar char="✔"/>
            </a:pPr>
            <a:r>
              <a:rPr lang="en" sz="2000" dirty="0">
                <a:latin typeface="Gill Sans"/>
                <a:ea typeface="Gill Sans"/>
                <a:cs typeface="Gill Sans"/>
                <a:sym typeface="Gill Sans"/>
              </a:rPr>
              <a:t>The model still needs 15s of data from new environment to fine tune </a:t>
            </a:r>
            <a:endParaRPr sz="2000" b="0" i="0" u="none" strike="noStrike" cap="none" dirty="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0" i="0" u="none" strike="noStrike" cap="none" dirty="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466" name="Google Shape;466;p47"/>
          <p:cNvSpPr txBox="1"/>
          <p:nvPr/>
        </p:nvSpPr>
        <p:spPr>
          <a:xfrm>
            <a:off x="2335725" y="3213440"/>
            <a:ext cx="18144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latin typeface="Gill Sans"/>
                <a:ea typeface="Gill Sans"/>
                <a:cs typeface="Gill Sans"/>
                <a:sym typeface="Gill Sans"/>
              </a:rPr>
              <a:t>Limitations:</a:t>
            </a:r>
            <a:endParaRPr sz="1700" b="1"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48"/>
          <p:cNvSpPr txBox="1">
            <a:spLocks noGrp="1"/>
          </p:cNvSpPr>
          <p:nvPr>
            <p:ph type="body" idx="1"/>
          </p:nvPr>
        </p:nvSpPr>
        <p:spPr>
          <a:xfrm>
            <a:off x="2634615" y="1413728"/>
            <a:ext cx="6311700" cy="2506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3429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  <a:p>
            <a:pPr marL="717550" lvl="1" indent="-2444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ourier New"/>
              <a:buChar char="o"/>
            </a:pPr>
            <a:r>
              <a:rPr lang="en" sz="2800" dirty="0"/>
              <a:t>Sensing without </a:t>
            </a:r>
            <a:r>
              <a:rPr lang="en" sz="2800" dirty="0">
                <a:solidFill>
                  <a:srgbClr val="00B0F0"/>
                </a:solidFill>
              </a:rPr>
              <a:t>no additional data at all</a:t>
            </a:r>
            <a:r>
              <a:rPr lang="en" sz="2800" dirty="0"/>
              <a:t> from new environment</a:t>
            </a:r>
          </a:p>
          <a:p>
            <a:pPr marL="473075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endParaRPr sz="2800" dirty="0"/>
          </a:p>
          <a:p>
            <a:pPr marL="717550" lvl="1" indent="-24447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ourier New"/>
              <a:buChar char="o"/>
            </a:pPr>
            <a:r>
              <a:rPr lang="en" sz="2800" dirty="0"/>
              <a:t>Sensing with</a:t>
            </a:r>
            <a:r>
              <a:rPr lang="en" sz="2800" dirty="0">
                <a:solidFill>
                  <a:srgbClr val="00B0F0"/>
                </a:solidFill>
              </a:rPr>
              <a:t> </a:t>
            </a:r>
            <a:r>
              <a:rPr lang="en-US" sz="2800" dirty="0">
                <a:solidFill>
                  <a:srgbClr val="00B0F0"/>
                </a:solidFill>
              </a:rPr>
              <a:t>l</a:t>
            </a:r>
            <a:r>
              <a:rPr lang="en" sz="2800" dirty="0">
                <a:solidFill>
                  <a:srgbClr val="00B0F0"/>
                </a:solidFill>
              </a:rPr>
              <a:t>arger band to have more sensing granularity</a:t>
            </a:r>
            <a:endParaRPr sz="2800" b="1" dirty="0"/>
          </a:p>
        </p:txBody>
      </p:sp>
      <p:sp>
        <p:nvSpPr>
          <p:cNvPr id="472" name="Google Shape;472;p48"/>
          <p:cNvSpPr txBox="1">
            <a:spLocks noGrp="1"/>
          </p:cNvSpPr>
          <p:nvPr>
            <p:ph type="title"/>
          </p:nvPr>
        </p:nvSpPr>
        <p:spPr>
          <a:xfrm>
            <a:off x="284712" y="234666"/>
            <a:ext cx="6311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7"/>
              <a:buFont typeface="Helvetica Neue"/>
              <a:buNone/>
            </a:pPr>
            <a:r>
              <a:rPr lang="en"/>
              <a:t>Future Work  </a:t>
            </a:r>
            <a:endParaRPr/>
          </a:p>
        </p:txBody>
      </p:sp>
      <p:sp>
        <p:nvSpPr>
          <p:cNvPr id="473" name="Google Shape;473;p48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4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21</a:t>
            </a:fld>
            <a:endParaRPr/>
          </a:p>
        </p:txBody>
      </p:sp>
      <p:pic>
        <p:nvPicPr>
          <p:cNvPr id="474" name="Google Shape;474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4700" y="1130441"/>
            <a:ext cx="2428875" cy="34698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49"/>
          <p:cNvSpPr txBox="1">
            <a:spLocks noGrp="1"/>
          </p:cNvSpPr>
          <p:nvPr>
            <p:ph type="body" idx="1"/>
          </p:nvPr>
        </p:nvSpPr>
        <p:spPr>
          <a:xfrm>
            <a:off x="243300" y="888151"/>
            <a:ext cx="8657400" cy="39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2300" b="1" i="1" dirty="0"/>
              <a:t>SiMWiSense</a:t>
            </a:r>
            <a:r>
              <a:rPr lang="en" sz="2300" dirty="0"/>
              <a:t>: Simultaneous Multi-Subject Activity Classification Through Wi-Fi Signals</a:t>
            </a:r>
            <a:endParaRPr sz="2300" dirty="0"/>
          </a:p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2600" b="1" dirty="0"/>
              <a:t>Thank You </a:t>
            </a:r>
            <a:endParaRPr sz="2600" b="1" dirty="0"/>
          </a:p>
          <a:p>
            <a:pPr marL="125730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b="1" dirty="0"/>
          </a:p>
        </p:txBody>
      </p:sp>
      <p:sp>
        <p:nvSpPr>
          <p:cNvPr id="481" name="Google Shape;481;p49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264" cy="377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22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1"/>
          <p:cNvSpPr txBox="1">
            <a:spLocks noGrp="1"/>
          </p:cNvSpPr>
          <p:nvPr>
            <p:ph type="title"/>
          </p:nvPr>
        </p:nvSpPr>
        <p:spPr>
          <a:xfrm>
            <a:off x="284712" y="229966"/>
            <a:ext cx="6311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elvetica Neue"/>
              <a:buNone/>
            </a:pPr>
            <a:r>
              <a:rPr lang="en" dirty="0"/>
              <a:t>Traditional Wi-Fi Sensing Applications</a:t>
            </a:r>
            <a:endParaRPr dirty="0"/>
          </a:p>
        </p:txBody>
      </p:sp>
      <p:sp>
        <p:nvSpPr>
          <p:cNvPr id="202" name="Google Shape;202;p31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4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203" name="Google Shape;203;p31"/>
          <p:cNvSpPr txBox="1"/>
          <p:nvPr/>
        </p:nvSpPr>
        <p:spPr>
          <a:xfrm>
            <a:off x="5437296" y="4700300"/>
            <a:ext cx="31749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Image source: </a:t>
            </a:r>
            <a:r>
              <a:rPr lang="en" sz="1000">
                <a:solidFill>
                  <a:srgbClr val="333333"/>
                </a:solidFill>
                <a:highlight>
                  <a:srgbClr val="FFFFFF"/>
                </a:highlight>
              </a:rPr>
              <a:t> doi: 10.1109/ACCESS.2018.2812887</a:t>
            </a:r>
            <a:endParaRPr sz="1000" b="0" i="0" u="none" strike="noStrike" cap="non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204" name="Google Shape;204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8125" y="851523"/>
            <a:ext cx="8220760" cy="3767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2"/>
          <p:cNvSpPr txBox="1">
            <a:spLocks noGrp="1"/>
          </p:cNvSpPr>
          <p:nvPr>
            <p:ph type="title"/>
          </p:nvPr>
        </p:nvSpPr>
        <p:spPr>
          <a:xfrm>
            <a:off x="284712" y="229966"/>
            <a:ext cx="6311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elvetica Neue"/>
              <a:buNone/>
            </a:pPr>
            <a:r>
              <a:rPr lang="en" dirty="0"/>
              <a:t>Wi-Fi Sensing in Metaverse</a:t>
            </a:r>
            <a:endParaRPr dirty="0"/>
          </a:p>
        </p:txBody>
      </p:sp>
      <p:sp>
        <p:nvSpPr>
          <p:cNvPr id="210" name="Google Shape;210;p32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4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sp>
        <p:nvSpPr>
          <p:cNvPr id="211" name="Google Shape;211;p32"/>
          <p:cNvSpPr txBox="1">
            <a:spLocks noGrp="1"/>
          </p:cNvSpPr>
          <p:nvPr>
            <p:ph type="body" idx="1"/>
          </p:nvPr>
        </p:nvSpPr>
        <p:spPr>
          <a:xfrm>
            <a:off x="0" y="1262975"/>
            <a:ext cx="4932600" cy="301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57200" lvl="0" indent="-34290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800"/>
              <a:buChar char="●"/>
            </a:pPr>
            <a:r>
              <a:rPr lang="en" sz="1900" dirty="0"/>
              <a:t>Metaverse is a virtual world where objects, places, and people are </a:t>
            </a:r>
            <a:r>
              <a:rPr lang="en" sz="1900" dirty="0">
                <a:solidFill>
                  <a:srgbClr val="00B0F0"/>
                </a:solidFill>
              </a:rPr>
              <a:t>represented digitally</a:t>
            </a:r>
            <a:endParaRPr sz="1900" dirty="0">
              <a:solidFill>
                <a:srgbClr val="00B0F0"/>
              </a:solidFill>
            </a:endParaRPr>
          </a:p>
          <a:p>
            <a:pPr marL="457200" lvl="0" indent="-34290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800"/>
              <a:buChar char="●"/>
            </a:pPr>
            <a:r>
              <a:rPr lang="en" sz="1900" dirty="0"/>
              <a:t>It’s use case includes education, remote working, social media interactions and gaming</a:t>
            </a:r>
            <a:endParaRPr sz="1900" dirty="0"/>
          </a:p>
          <a:p>
            <a:pPr marL="457200" lvl="0" indent="-34925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900"/>
              <a:buChar char="●"/>
            </a:pPr>
            <a:r>
              <a:rPr lang="en" sz="1900" dirty="0"/>
              <a:t>The global Metaverse market is predicted to reach </a:t>
            </a:r>
            <a:r>
              <a:rPr lang="en" sz="1900" dirty="0">
                <a:solidFill>
                  <a:srgbClr val="00B0F0"/>
                </a:solidFill>
              </a:rPr>
              <a:t>1500 B by 2029</a:t>
            </a:r>
            <a:r>
              <a:rPr lang="en" sz="1900" baseline="30000" dirty="0">
                <a:solidFill>
                  <a:srgbClr val="00B0F0"/>
                </a:solidFill>
              </a:rPr>
              <a:t>1</a:t>
            </a:r>
            <a:endParaRPr sz="1900" baseline="30000" dirty="0">
              <a:solidFill>
                <a:srgbClr val="00B0F0"/>
              </a:solidFill>
            </a:endParaRPr>
          </a:p>
        </p:txBody>
      </p:sp>
      <p:pic>
        <p:nvPicPr>
          <p:cNvPr id="212" name="Google Shape;212;p32" descr="A person wearing virtual reality goggles&#10;&#10;Description automatically generated with medium confidence"/>
          <p:cNvPicPr preferRelativeResize="0"/>
          <p:nvPr/>
        </p:nvPicPr>
        <p:blipFill rotWithShape="1">
          <a:blip r:embed="rId3">
            <a:alphaModFix/>
          </a:blip>
          <a:srcRect l="21386" r="13412"/>
          <a:stretch/>
        </p:blipFill>
        <p:spPr>
          <a:xfrm>
            <a:off x="5061300" y="1126826"/>
            <a:ext cx="3791626" cy="3293875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32"/>
          <p:cNvSpPr txBox="1"/>
          <p:nvPr/>
        </p:nvSpPr>
        <p:spPr>
          <a:xfrm>
            <a:off x="3864100" y="4638648"/>
            <a:ext cx="49326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Image source: </a:t>
            </a:r>
            <a:r>
              <a:rPr lang="en" sz="1000" b="0" i="0" u="sng" strike="noStrike" cap="none">
                <a:solidFill>
                  <a:schemeClr val="hlink"/>
                </a:solidFill>
                <a:latin typeface="Gill Sans"/>
                <a:ea typeface="Gill Sans"/>
                <a:cs typeface="Gill Sans"/>
                <a:sym typeface="Gill Sans"/>
                <a:hlinkClick r:id="rId4"/>
              </a:rPr>
              <a:t>https://variety.com/2019/digital/news/oculus-quest-sales-data-1203239945/</a:t>
            </a:r>
            <a:endParaRPr sz="1000" b="0" i="0" u="none" strike="noStrike" cap="non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1. https://www.fortunebusinessinsights.com/metaverse-market-106574</a:t>
            </a:r>
            <a:endParaRPr sz="1000"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3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4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219" name="Google Shape;219;p33"/>
          <p:cNvSpPr txBox="1">
            <a:spLocks noGrp="1"/>
          </p:cNvSpPr>
          <p:nvPr>
            <p:ph type="body" idx="1"/>
          </p:nvPr>
        </p:nvSpPr>
        <p:spPr>
          <a:xfrm>
            <a:off x="156375" y="948750"/>
            <a:ext cx="3981600" cy="10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SzPts val="1800"/>
              <a:buChar char="●"/>
            </a:pPr>
            <a:r>
              <a:rPr lang="en" sz="1900" dirty="0"/>
              <a:t>Need dedicated infrastructure</a:t>
            </a:r>
            <a:endParaRPr sz="1900" dirty="0"/>
          </a:p>
          <a:p>
            <a:pPr marL="457200" lvl="0" indent="-349250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SzPts val="1900"/>
              <a:buChar char="●"/>
            </a:pPr>
            <a:r>
              <a:rPr lang="en" sz="1900" dirty="0"/>
              <a:t>Cost: $ (1500 - 4000) </a:t>
            </a:r>
            <a:endParaRPr sz="1900" dirty="0"/>
          </a:p>
          <a:p>
            <a:pPr marL="0" lvl="0" indent="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</a:pPr>
            <a:endParaRPr sz="1900" dirty="0"/>
          </a:p>
          <a:p>
            <a:pPr marL="0" lvl="0" indent="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</a:pPr>
            <a:endParaRPr sz="1900" dirty="0"/>
          </a:p>
        </p:txBody>
      </p:sp>
      <p:pic>
        <p:nvPicPr>
          <p:cNvPr id="220" name="Google Shape;220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97600" y="948750"/>
            <a:ext cx="4117901" cy="2274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33"/>
          <p:cNvPicPr preferRelativeResize="0"/>
          <p:nvPr/>
        </p:nvPicPr>
        <p:blipFill rotWithShape="1">
          <a:blip r:embed="rId4">
            <a:alphaModFix/>
          </a:blip>
          <a:srcRect l="7692" t="12421" r="7308" b="12436"/>
          <a:stretch/>
        </p:blipFill>
        <p:spPr>
          <a:xfrm>
            <a:off x="5126264" y="3281400"/>
            <a:ext cx="3260573" cy="1621550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33"/>
          <p:cNvSpPr txBox="1"/>
          <p:nvPr/>
        </p:nvSpPr>
        <p:spPr>
          <a:xfrm>
            <a:off x="5762363" y="4804800"/>
            <a:ext cx="948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VR Gloves</a:t>
            </a:r>
            <a:endParaRPr sz="1000" b="0" i="0" u="none" strike="noStrike" cap="non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23" name="Google Shape;223;p33"/>
          <p:cNvSpPr txBox="1"/>
          <p:nvPr/>
        </p:nvSpPr>
        <p:spPr>
          <a:xfrm>
            <a:off x="0" y="4565900"/>
            <a:ext cx="4392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0" u="none" strike="noStrike" cap="none" dirty="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Image source: </a:t>
            </a:r>
            <a:r>
              <a:rPr lang="en" sz="1000" b="0" i="0" u="none" strike="noStrike" cap="none" dirty="0">
                <a:solidFill>
                  <a:schemeClr val="hlink"/>
                </a:solidFill>
                <a:uFill>
                  <a:noFill/>
                </a:uFill>
                <a:latin typeface="Gill Sans"/>
                <a:ea typeface="Gill Sans"/>
                <a:cs typeface="Gill Sans"/>
                <a:sym typeface="Gill Sans"/>
                <a:hlinkClick r:id="rId5"/>
              </a:rPr>
              <a:t>https://dev.to/codemaker2015/introduction-to-metaverse-1e6i</a:t>
            </a:r>
            <a:endParaRPr sz="1000" b="0" i="0" u="none" strike="noStrike" cap="none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0" u="none" strike="noStrike" cap="none" dirty="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Image source: </a:t>
            </a:r>
            <a:r>
              <a:rPr lang="en" sz="1000" b="0" i="0" u="none" strike="noStrike" cap="none" dirty="0">
                <a:solidFill>
                  <a:schemeClr val="hlink"/>
                </a:solidFill>
                <a:uFill>
                  <a:noFill/>
                </a:uFill>
                <a:latin typeface="Gill Sans"/>
                <a:ea typeface="Gill Sans"/>
                <a:cs typeface="Gill Sans"/>
                <a:sym typeface="Gill Sans"/>
                <a:hlinkClick r:id="rId6"/>
              </a:rPr>
              <a:t>https://sensoriumxr.com/articles/metaverse-gear</a:t>
            </a:r>
            <a:endParaRPr sz="1000" b="0" i="0" u="none" strike="noStrike" cap="none" dirty="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24" name="Google Shape;224;p33"/>
          <p:cNvSpPr txBox="1"/>
          <p:nvPr/>
        </p:nvSpPr>
        <p:spPr>
          <a:xfrm>
            <a:off x="156375" y="3220588"/>
            <a:ext cx="4928700" cy="101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-349250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rgbClr val="D41B2B"/>
              </a:buClr>
              <a:buSzPts val="1900"/>
              <a:buFont typeface="Arial"/>
              <a:buChar char="●"/>
            </a:pPr>
            <a:r>
              <a:rPr lang="en" sz="1900" b="0" i="0" u="none" strike="noStrike" cap="none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Could prevent </a:t>
            </a:r>
            <a:r>
              <a:rPr lang="en" sz="1900" b="1" i="0" u="none" strike="noStrike" cap="none" dirty="0">
                <a:solidFill>
                  <a:srgbClr val="00B0F0"/>
                </a:solidFill>
                <a:latin typeface="Gill Sans"/>
                <a:ea typeface="Gill Sans"/>
                <a:cs typeface="Gill Sans"/>
                <a:sym typeface="Gill Sans"/>
              </a:rPr>
              <a:t>adoption</a:t>
            </a:r>
            <a:endParaRPr sz="1900" b="1" dirty="0">
              <a:solidFill>
                <a:srgbClr val="00B0F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457200" marR="0" lvl="0" indent="-342900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Char char="✔"/>
            </a:pPr>
            <a:r>
              <a:rPr lang="en" sz="1900" b="0" i="0" u="none" strike="noStrike" cap="none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Wi</a:t>
            </a:r>
            <a:r>
              <a:rPr lang="en" sz="19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-Fi</a:t>
            </a:r>
            <a:r>
              <a:rPr lang="en" sz="1900" b="0" i="0" u="none" strike="noStrike" cap="none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sensing can address these challenges</a:t>
            </a:r>
            <a:endParaRPr sz="1900" b="0" i="0" u="none" strike="noStrike" cap="none" baseline="30000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25" name="Google Shape;225;p33"/>
          <p:cNvSpPr/>
          <p:nvPr/>
        </p:nvSpPr>
        <p:spPr>
          <a:xfrm>
            <a:off x="1846050" y="2187641"/>
            <a:ext cx="699900" cy="8142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p33"/>
          <p:cNvSpPr txBox="1">
            <a:spLocks noGrp="1"/>
          </p:cNvSpPr>
          <p:nvPr>
            <p:ph type="title"/>
          </p:nvPr>
        </p:nvSpPr>
        <p:spPr>
          <a:xfrm>
            <a:off x="284712" y="229966"/>
            <a:ext cx="6311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elvetica Neue"/>
              <a:buNone/>
            </a:pPr>
            <a:r>
              <a:rPr lang="en" dirty="0"/>
              <a:t>Wi-Fi Sensing in Metaverse</a:t>
            </a: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34"/>
          <p:cNvSpPr txBox="1">
            <a:spLocks noGrp="1"/>
          </p:cNvSpPr>
          <p:nvPr>
            <p:ph type="title"/>
          </p:nvPr>
        </p:nvSpPr>
        <p:spPr>
          <a:xfrm>
            <a:off x="284712" y="229966"/>
            <a:ext cx="6311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elvetica Neue"/>
              <a:buNone/>
            </a:pPr>
            <a:r>
              <a:rPr lang="en"/>
              <a:t>Prior Work and Existing Challenges </a:t>
            </a:r>
            <a:endParaRPr/>
          </a:p>
        </p:txBody>
      </p:sp>
      <p:sp>
        <p:nvSpPr>
          <p:cNvPr id="232" name="Google Shape;232;p34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4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233" name="Google Shape;233;p34"/>
          <p:cNvSpPr txBox="1">
            <a:spLocks noGrp="1"/>
          </p:cNvSpPr>
          <p:nvPr>
            <p:ph type="body" idx="1"/>
          </p:nvPr>
        </p:nvSpPr>
        <p:spPr>
          <a:xfrm>
            <a:off x="224150" y="981613"/>
            <a:ext cx="3420900" cy="334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100" dirty="0"/>
          </a:p>
          <a:p>
            <a:pPr marL="342900" lvl="0" indent="-2349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●"/>
            </a:pPr>
            <a:r>
              <a:rPr lang="en" sz="1100" dirty="0"/>
              <a:t>R. Xiao, J. Liu, J. Han, and K. Ren, “OneFi: One-Shot Recognition for Unseen Gesture via COTS WiFi,” in Proceedings of the ACM Conference on Embedded Networked Sensor Systems (SenSys), pp. 206–219, 2021.</a:t>
            </a:r>
            <a:endParaRPr sz="1100" dirty="0"/>
          </a:p>
          <a:p>
            <a:pPr marL="45720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100" dirty="0"/>
          </a:p>
          <a:p>
            <a:pPr marL="342900" lvl="0" indent="-2349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sz="1100" dirty="0"/>
              <a:t>F. Meneghello, D. Garlisi, N. Dal Fabbro, I. Tinnirello, and M. Rossi, “SHARP: Environment and Person Independent Activity Recognition with Commodity IEEE 802.11 Access Points,” IEEE Transactions on Mobile Computing, pp. 1–16, 2022.</a:t>
            </a:r>
            <a:endParaRPr sz="1100" dirty="0"/>
          </a:p>
          <a:p>
            <a:pPr marL="45720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100" dirty="0"/>
          </a:p>
          <a:p>
            <a:pPr marL="342900" lvl="0" indent="-2349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●"/>
            </a:pPr>
            <a:r>
              <a:rPr lang="en" sz="1100" dirty="0"/>
              <a:t>S. Depatla and Y. Mostofi, “Crowd counting through walls using wifi,” in 2018 IEEE international conference on pervasive computing and com munications (PerCom), pp. 1–10, IEEE, 2018.</a:t>
            </a:r>
            <a:endParaRPr sz="1100" dirty="0"/>
          </a:p>
          <a:p>
            <a:pPr marL="34290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b="1" dirty="0"/>
              <a:t> </a:t>
            </a:r>
            <a:endParaRPr dirty="0"/>
          </a:p>
          <a:p>
            <a:pPr marL="0" lvl="0" indent="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</a:pPr>
            <a:endParaRPr dirty="0">
              <a:solidFill>
                <a:srgbClr val="E30300"/>
              </a:solidFill>
            </a:endParaRPr>
          </a:p>
        </p:txBody>
      </p:sp>
      <p:sp>
        <p:nvSpPr>
          <p:cNvPr id="234" name="Google Shape;234;p34"/>
          <p:cNvSpPr/>
          <p:nvPr/>
        </p:nvSpPr>
        <p:spPr>
          <a:xfrm>
            <a:off x="4033700" y="1403900"/>
            <a:ext cx="1592400" cy="715500"/>
          </a:xfrm>
          <a:prstGeom prst="ellipse">
            <a:avLst/>
          </a:prstGeom>
          <a:solidFill>
            <a:srgbClr val="CFE2F3"/>
          </a:solidFill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Only Single Sub Sensing</a:t>
            </a:r>
            <a:endParaRPr sz="1300" b="0" i="0" u="none" strike="noStrike" cap="non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35" name="Google Shape;235;p34"/>
          <p:cNvSpPr/>
          <p:nvPr/>
        </p:nvSpPr>
        <p:spPr>
          <a:xfrm>
            <a:off x="7450625" y="3399700"/>
            <a:ext cx="1592400" cy="715500"/>
          </a:xfrm>
          <a:prstGeom prst="ellipse">
            <a:avLst/>
          </a:prstGeom>
          <a:solidFill>
            <a:srgbClr val="EAD1DC"/>
          </a:solidFill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dirty="0">
                <a:latin typeface="Gill Sans"/>
                <a:ea typeface="Gill Sans"/>
                <a:cs typeface="Gill Sans"/>
                <a:sym typeface="Gill Sans"/>
              </a:rPr>
              <a:t>Limited no. of Hardware</a:t>
            </a:r>
            <a:endParaRPr sz="1300" b="0" i="0" u="none" strike="noStrike" cap="none" dirty="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36" name="Google Shape;236;p34"/>
          <p:cNvSpPr/>
          <p:nvPr/>
        </p:nvSpPr>
        <p:spPr>
          <a:xfrm>
            <a:off x="4033700" y="3399700"/>
            <a:ext cx="1592400" cy="715500"/>
          </a:xfrm>
          <a:prstGeom prst="ellipse">
            <a:avLst/>
          </a:prstGeom>
          <a:solidFill>
            <a:srgbClr val="D9EAD3"/>
          </a:solidFill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Offline Preprocessing Needed</a:t>
            </a:r>
            <a:endParaRPr sz="1300" b="0" i="0" u="none" strike="noStrike" cap="non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37" name="Google Shape;237;p34"/>
          <p:cNvSpPr/>
          <p:nvPr/>
        </p:nvSpPr>
        <p:spPr>
          <a:xfrm>
            <a:off x="7450625" y="1403843"/>
            <a:ext cx="1592400" cy="715500"/>
          </a:xfrm>
          <a:prstGeom prst="ellipse">
            <a:avLst/>
          </a:prstGeom>
          <a:solidFill>
            <a:srgbClr val="D9D2E9"/>
          </a:solidFill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rPr lang="en" sz="13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Can’t Generalize Domains</a:t>
            </a:r>
            <a:endParaRPr sz="1300" b="0" i="0" u="none" strike="noStrike" cap="non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38" name="Google Shape;238;p34"/>
          <p:cNvSpPr/>
          <p:nvPr/>
        </p:nvSpPr>
        <p:spPr>
          <a:xfrm>
            <a:off x="5762055" y="2447521"/>
            <a:ext cx="1592700" cy="715500"/>
          </a:xfrm>
          <a:prstGeom prst="ellipse">
            <a:avLst/>
          </a:prstGeom>
          <a:solidFill>
            <a:srgbClr val="F4CCCC"/>
          </a:solidFill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1" i="0" u="none" strike="noStrike" cap="none">
                <a:solidFill>
                  <a:srgbClr val="CC0000"/>
                </a:solidFill>
                <a:latin typeface="Gill Sans"/>
                <a:ea typeface="Gill Sans"/>
                <a:cs typeface="Gill Sans"/>
                <a:sym typeface="Gill Sans"/>
              </a:rPr>
              <a:t>Wi-Fi Sensing Challenges</a:t>
            </a:r>
            <a:endParaRPr sz="1300" b="1" i="0" u="none" strike="noStrike" cap="none">
              <a:solidFill>
                <a:srgbClr val="CC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cxnSp>
        <p:nvCxnSpPr>
          <p:cNvPr id="239" name="Google Shape;239;p34"/>
          <p:cNvCxnSpPr>
            <a:stCxn id="238" idx="1"/>
          </p:cNvCxnSpPr>
          <p:nvPr/>
        </p:nvCxnSpPr>
        <p:spPr>
          <a:xfrm rot="10800000">
            <a:off x="5392300" y="2015304"/>
            <a:ext cx="603000" cy="537000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40" name="Google Shape;240;p34"/>
          <p:cNvCxnSpPr>
            <a:stCxn id="238" idx="7"/>
            <a:endCxn id="237" idx="3"/>
          </p:cNvCxnSpPr>
          <p:nvPr/>
        </p:nvCxnSpPr>
        <p:spPr>
          <a:xfrm flipV="1">
            <a:off x="7121509" y="2014560"/>
            <a:ext cx="562318" cy="537744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41" name="Google Shape;241;p34"/>
          <p:cNvCxnSpPr>
            <a:stCxn id="238" idx="5"/>
          </p:cNvCxnSpPr>
          <p:nvPr/>
        </p:nvCxnSpPr>
        <p:spPr>
          <a:xfrm>
            <a:off x="7121509" y="3058239"/>
            <a:ext cx="562200" cy="446100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42" name="Google Shape;242;p34"/>
          <p:cNvCxnSpPr>
            <a:stCxn id="238" idx="3"/>
          </p:cNvCxnSpPr>
          <p:nvPr/>
        </p:nvCxnSpPr>
        <p:spPr>
          <a:xfrm flipH="1">
            <a:off x="5392900" y="3058239"/>
            <a:ext cx="602400" cy="446100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43" name="Google Shape;243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64362" y="1162213"/>
            <a:ext cx="608400" cy="483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05612" y="1069288"/>
            <a:ext cx="608400" cy="483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35"/>
          <p:cNvSpPr txBox="1">
            <a:spLocks noGrp="1"/>
          </p:cNvSpPr>
          <p:nvPr>
            <p:ph type="title"/>
          </p:nvPr>
        </p:nvSpPr>
        <p:spPr>
          <a:xfrm>
            <a:off x="284712" y="229966"/>
            <a:ext cx="6311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elvetica Neue"/>
              <a:buNone/>
            </a:pPr>
            <a:r>
              <a:rPr lang="en"/>
              <a:t>Prior Work and Existing Challenges </a:t>
            </a:r>
            <a:endParaRPr/>
          </a:p>
        </p:txBody>
      </p:sp>
      <p:sp>
        <p:nvSpPr>
          <p:cNvPr id="250" name="Google Shape;250;p35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4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/>
              <a:t>7</a:t>
            </a:fld>
            <a:endParaRPr dirty="0"/>
          </a:p>
        </p:txBody>
      </p:sp>
      <p:sp>
        <p:nvSpPr>
          <p:cNvPr id="251" name="Google Shape;251;p35"/>
          <p:cNvSpPr txBox="1">
            <a:spLocks noGrp="1"/>
          </p:cNvSpPr>
          <p:nvPr>
            <p:ph type="body" idx="1"/>
          </p:nvPr>
        </p:nvSpPr>
        <p:spPr>
          <a:xfrm>
            <a:off x="46395" y="971918"/>
            <a:ext cx="8883300" cy="3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342900" lvl="0" indent="-2921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1800" b="1" dirty="0"/>
              <a:t>Challenges of Simultaneous Multi-subject Sensing with Current Approaches:</a:t>
            </a:r>
            <a:r>
              <a:rPr lang="en" sz="1400" b="1" dirty="0"/>
              <a:t> </a:t>
            </a:r>
            <a:endParaRPr sz="1400" b="1" dirty="0"/>
          </a:p>
          <a:p>
            <a:pPr marL="45720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dirty="0"/>
          </a:p>
          <a:p>
            <a:pPr marL="831850" lvl="1" indent="-298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ourier New"/>
              <a:buChar char="○"/>
            </a:pPr>
            <a:r>
              <a:rPr lang="en" sz="1600" dirty="0"/>
              <a:t>If </a:t>
            </a:r>
            <a:r>
              <a:rPr lang="en" sz="1600" b="1" dirty="0">
                <a:solidFill>
                  <a:srgbClr val="00B0F0"/>
                </a:solidFill>
              </a:rPr>
              <a:t>n and m are the number of subjects and activities,</a:t>
            </a:r>
            <a:r>
              <a:rPr lang="en" sz="1600" dirty="0"/>
              <a:t> the number of classes becomes</a:t>
            </a:r>
            <a:r>
              <a:rPr lang="en" sz="1600" dirty="0">
                <a:solidFill>
                  <a:srgbClr val="00B0F0"/>
                </a:solidFill>
              </a:rPr>
              <a:t> </a:t>
            </a:r>
            <a:r>
              <a:rPr lang="en" sz="1600" b="1" dirty="0">
                <a:solidFill>
                  <a:srgbClr val="00B0F0"/>
                </a:solidFill>
              </a:rPr>
              <a:t>m</a:t>
            </a:r>
            <a:r>
              <a:rPr lang="en" sz="1600" b="1" baseline="30000" dirty="0">
                <a:solidFill>
                  <a:srgbClr val="00B0F0"/>
                </a:solidFill>
              </a:rPr>
              <a:t>n</a:t>
            </a:r>
            <a:endParaRPr sz="1600" b="1" dirty="0"/>
          </a:p>
          <a:p>
            <a:pPr marL="831850" lvl="1" indent="-298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ourier New"/>
              <a:buChar char="○"/>
            </a:pPr>
            <a:r>
              <a:rPr lang="en" sz="1600" dirty="0"/>
              <a:t>For example,</a:t>
            </a:r>
            <a:r>
              <a:rPr lang="en" sz="1600" dirty="0">
                <a:solidFill>
                  <a:srgbClr val="00B0F0"/>
                </a:solidFill>
              </a:rPr>
              <a:t> </a:t>
            </a:r>
            <a:r>
              <a:rPr lang="en" sz="1600" b="1" dirty="0">
                <a:solidFill>
                  <a:srgbClr val="00B0F0"/>
                </a:solidFill>
              </a:rPr>
              <a:t>3 subjects and 10 activities</a:t>
            </a:r>
            <a:r>
              <a:rPr lang="en" sz="1600" dirty="0"/>
              <a:t> correspond to more than </a:t>
            </a:r>
            <a:r>
              <a:rPr lang="en" sz="1600" b="1" dirty="0">
                <a:solidFill>
                  <a:srgbClr val="00B0F0"/>
                </a:solidFill>
              </a:rPr>
              <a:t>1,000 classes</a:t>
            </a:r>
            <a:endParaRPr sz="1600" b="1" dirty="0">
              <a:solidFill>
                <a:srgbClr val="00B0F0"/>
              </a:solidFill>
            </a:endParaRPr>
          </a:p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295"/>
              <a:buNone/>
            </a:pPr>
            <a:endParaRPr sz="1300" dirty="0"/>
          </a:p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295"/>
              <a:buNone/>
            </a:pPr>
            <a:endParaRPr sz="1300" dirty="0"/>
          </a:p>
          <a:p>
            <a:pPr marL="342900" lvl="0" indent="-2921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1800" b="1" dirty="0"/>
              <a:t>Challenges of Current Generalization Approaches:</a:t>
            </a:r>
            <a:r>
              <a:rPr lang="en" sz="1400" b="1" dirty="0"/>
              <a:t> </a:t>
            </a:r>
            <a:endParaRPr sz="1400" b="1" dirty="0"/>
          </a:p>
          <a:p>
            <a:pPr marL="45720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300" dirty="0"/>
          </a:p>
          <a:p>
            <a:pPr marL="831850" lvl="1" indent="-298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ourier New"/>
              <a:buChar char="○"/>
            </a:pPr>
            <a:r>
              <a:rPr lang="en" sz="1600" dirty="0"/>
              <a:t>Most of the work consider </a:t>
            </a:r>
            <a:r>
              <a:rPr lang="en" sz="1600" dirty="0">
                <a:solidFill>
                  <a:srgbClr val="00B0F0"/>
                </a:solidFill>
              </a:rPr>
              <a:t>only a few activities</a:t>
            </a:r>
            <a:r>
              <a:rPr lang="en" sz="1600" baseline="30000" dirty="0">
                <a:solidFill>
                  <a:srgbClr val="00B0F0"/>
                </a:solidFill>
              </a:rPr>
              <a:t>1</a:t>
            </a:r>
            <a:endParaRPr sz="1600" dirty="0">
              <a:solidFill>
                <a:srgbClr val="00B0F0"/>
              </a:solidFill>
            </a:endParaRPr>
          </a:p>
          <a:p>
            <a:pPr marL="831850" lvl="1" indent="-298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ourier New"/>
              <a:buChar char="○"/>
            </a:pPr>
            <a:r>
              <a:rPr lang="en" sz="1600" dirty="0"/>
              <a:t>Overall performance </a:t>
            </a:r>
            <a:r>
              <a:rPr lang="en" sz="1600" dirty="0">
                <a:solidFill>
                  <a:srgbClr val="00B0F0"/>
                </a:solidFill>
              </a:rPr>
              <a:t>can be improved</a:t>
            </a:r>
            <a:r>
              <a:rPr lang="en" sz="1600" dirty="0"/>
              <a:t> </a:t>
            </a:r>
            <a:endParaRPr sz="1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6751646-8EB0-0D53-F5BB-8D7C4680AE2F}"/>
              </a:ext>
            </a:extLst>
          </p:cNvPr>
          <p:cNvSpPr txBox="1"/>
          <p:nvPr/>
        </p:nvSpPr>
        <p:spPr>
          <a:xfrm>
            <a:off x="156210" y="4626085"/>
            <a:ext cx="8519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AutoNum type="arabicPeriod"/>
            </a:pPr>
            <a:r>
              <a:rPr lang="en" sz="1000" dirty="0">
                <a:latin typeface="Gill Sans" panose="020B0604020202020204" charset="0"/>
              </a:rPr>
              <a:t>F. Meneghello, D. Garlisi, N. Dal Fabbro, I. Tinnirello, and M. Rossi, “SHARP: Environment and Person Independent Activity Recognition with Commodity IEEE 802.11 Access Points,” IEEE Transactions on Mobile Computing, pp. 1–16, 2022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36"/>
          <p:cNvSpPr txBox="1">
            <a:spLocks noGrp="1"/>
          </p:cNvSpPr>
          <p:nvPr>
            <p:ph type="title"/>
          </p:nvPr>
        </p:nvSpPr>
        <p:spPr>
          <a:xfrm>
            <a:off x="284712" y="234666"/>
            <a:ext cx="6311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Introduction on Wi-Fi Sensing</a:t>
            </a:r>
            <a:endParaRPr/>
          </a:p>
        </p:txBody>
      </p:sp>
      <p:sp>
        <p:nvSpPr>
          <p:cNvPr id="257" name="Google Shape;257;p36"/>
          <p:cNvSpPr txBox="1">
            <a:spLocks noGrp="1"/>
          </p:cNvSpPr>
          <p:nvPr>
            <p:ph type="body" idx="1"/>
          </p:nvPr>
        </p:nvSpPr>
        <p:spPr>
          <a:xfrm>
            <a:off x="36300" y="1149434"/>
            <a:ext cx="36117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342900" lvl="0" indent="-3048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1600" dirty="0"/>
              <a:t>Perceived by the changes in the channel frequency response (CFR).</a:t>
            </a:r>
            <a:endParaRPr sz="1600" dirty="0"/>
          </a:p>
          <a:p>
            <a:pPr marL="34290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295"/>
              <a:buNone/>
            </a:pPr>
            <a:endParaRPr sz="1300" dirty="0"/>
          </a:p>
          <a:p>
            <a:pPr marL="342900" lvl="0" indent="-3048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1600" dirty="0"/>
              <a:t>Main approaches are based on: </a:t>
            </a:r>
            <a:endParaRPr sz="1600" dirty="0"/>
          </a:p>
          <a:p>
            <a:pPr marL="45720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600" dirty="0"/>
          </a:p>
          <a:p>
            <a:pPr marL="831850" lvl="1" indent="-298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ourier New"/>
              <a:buChar char="o"/>
            </a:pPr>
            <a:r>
              <a:rPr lang="en" sz="1600" dirty="0"/>
              <a:t>(i) Received Signal Strength </a:t>
            </a:r>
            <a:endParaRPr sz="1600" dirty="0"/>
          </a:p>
          <a:p>
            <a:pPr marL="831850" lvl="1" indent="-298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ourier New"/>
              <a:buChar char="o"/>
            </a:pPr>
            <a:r>
              <a:rPr lang="en" sz="1600" dirty="0"/>
              <a:t>(ii) Passive Wi-Fi Radar </a:t>
            </a:r>
            <a:endParaRPr sz="1600" dirty="0"/>
          </a:p>
          <a:p>
            <a:pPr marL="831850" lvl="1" indent="-298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ourier New"/>
              <a:buChar char="o"/>
            </a:pPr>
            <a:r>
              <a:rPr lang="en" sz="1600" dirty="0"/>
              <a:t>(iii) </a:t>
            </a:r>
            <a:r>
              <a:rPr lang="en" sz="1600" b="1" dirty="0"/>
              <a:t>Channel State Information (CSI)</a:t>
            </a:r>
            <a:endParaRPr sz="1600" dirty="0"/>
          </a:p>
        </p:txBody>
      </p:sp>
      <p:grpSp>
        <p:nvGrpSpPr>
          <p:cNvPr id="258" name="Google Shape;258;p36"/>
          <p:cNvGrpSpPr/>
          <p:nvPr/>
        </p:nvGrpSpPr>
        <p:grpSpPr>
          <a:xfrm>
            <a:off x="3507662" y="908538"/>
            <a:ext cx="5540376" cy="3877159"/>
            <a:chOff x="3325000" y="915652"/>
            <a:chExt cx="5384233" cy="3827781"/>
          </a:xfrm>
        </p:grpSpPr>
        <p:pic>
          <p:nvPicPr>
            <p:cNvPr id="259" name="Google Shape;259;p36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4496188" y="1028753"/>
              <a:ext cx="329733" cy="3787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0" name="Google Shape;260;p36"/>
            <p:cNvPicPr preferRelativeResize="0"/>
            <p:nvPr/>
          </p:nvPicPr>
          <p:blipFill rotWithShape="1">
            <a:blip r:embed="rId4">
              <a:alphaModFix/>
            </a:blip>
            <a:srcRect l="-5900" r="5900"/>
            <a:stretch/>
          </p:blipFill>
          <p:spPr>
            <a:xfrm>
              <a:off x="7984929" y="3214314"/>
              <a:ext cx="698980" cy="5684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1" name="Google Shape;261;p36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841726" y="915652"/>
              <a:ext cx="638042" cy="60490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2" name="Google Shape;262;p36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019331" y="915652"/>
              <a:ext cx="718491" cy="60490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3" name="Google Shape;263;p36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274378" y="3291566"/>
              <a:ext cx="380904" cy="46451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4" name="Google Shape;264;p36"/>
            <p:cNvPicPr preferRelativeResize="0"/>
            <p:nvPr/>
          </p:nvPicPr>
          <p:blipFill rotWithShape="1">
            <a:blip r:embed="rId6">
              <a:alphaModFix/>
            </a:blip>
            <a:srcRect r="63540"/>
            <a:stretch/>
          </p:blipFill>
          <p:spPr>
            <a:xfrm rot="5399963">
              <a:off x="4429234" y="1713444"/>
              <a:ext cx="469915" cy="18742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5" name="Google Shape;265;p36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4411274" y="3288927"/>
              <a:ext cx="573310" cy="4645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6" name="Google Shape;266;p36"/>
            <p:cNvPicPr preferRelativeResize="0"/>
            <p:nvPr/>
          </p:nvPicPr>
          <p:blipFill rotWithShape="1">
            <a:blip r:embed="rId8">
              <a:alphaModFix/>
            </a:blip>
            <a:srcRect l="5060" t="15510" r="63068" b="51944"/>
            <a:stretch/>
          </p:blipFill>
          <p:spPr>
            <a:xfrm>
              <a:off x="4264282" y="2069594"/>
              <a:ext cx="793540" cy="79546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7" name="Google Shape;267;p36"/>
            <p:cNvPicPr preferRelativeResize="0"/>
            <p:nvPr/>
          </p:nvPicPr>
          <p:blipFill rotWithShape="1">
            <a:blip r:embed="rId9">
              <a:alphaModFix/>
            </a:blip>
            <a:srcRect l="7005" t="14926" r="12087" b="18286"/>
            <a:stretch/>
          </p:blipFill>
          <p:spPr>
            <a:xfrm>
              <a:off x="6066811" y="2093750"/>
              <a:ext cx="793541" cy="70747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8" name="Google Shape;268;p36"/>
            <p:cNvPicPr preferRelativeResize="0"/>
            <p:nvPr/>
          </p:nvPicPr>
          <p:blipFill rotWithShape="1">
            <a:blip r:embed="rId10">
              <a:alphaModFix/>
            </a:blip>
            <a:srcRect l="23832" t="13754" r="31554" b="6822"/>
            <a:stretch/>
          </p:blipFill>
          <p:spPr>
            <a:xfrm>
              <a:off x="7869336" y="2064088"/>
              <a:ext cx="718491" cy="7667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9" name="Google Shape;269;p36"/>
            <p:cNvPicPr preferRelativeResize="0"/>
            <p:nvPr/>
          </p:nvPicPr>
          <p:blipFill rotWithShape="1">
            <a:blip r:embed="rId6">
              <a:alphaModFix/>
            </a:blip>
            <a:srcRect r="63540"/>
            <a:stretch/>
          </p:blipFill>
          <p:spPr>
            <a:xfrm rot="5399963">
              <a:off x="4429242" y="2935070"/>
              <a:ext cx="469915" cy="18742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0" name="Google Shape;270;p36"/>
            <p:cNvPicPr preferRelativeResize="0"/>
            <p:nvPr/>
          </p:nvPicPr>
          <p:blipFill rotWithShape="1">
            <a:blip r:embed="rId6">
              <a:alphaModFix/>
            </a:blip>
            <a:srcRect r="63540"/>
            <a:stretch/>
          </p:blipFill>
          <p:spPr>
            <a:xfrm rot="5399963">
              <a:off x="6203493" y="1736671"/>
              <a:ext cx="469915" cy="18742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1" name="Google Shape;271;p36"/>
            <p:cNvPicPr preferRelativeResize="0"/>
            <p:nvPr/>
          </p:nvPicPr>
          <p:blipFill rotWithShape="1">
            <a:blip r:embed="rId6">
              <a:alphaModFix/>
            </a:blip>
            <a:srcRect r="63540"/>
            <a:stretch/>
          </p:blipFill>
          <p:spPr>
            <a:xfrm rot="5399963">
              <a:off x="8036937" y="1713444"/>
              <a:ext cx="469915" cy="18742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2" name="Google Shape;272;p36"/>
            <p:cNvPicPr preferRelativeResize="0"/>
            <p:nvPr/>
          </p:nvPicPr>
          <p:blipFill rotWithShape="1">
            <a:blip r:embed="rId6">
              <a:alphaModFix/>
            </a:blip>
            <a:srcRect r="63540"/>
            <a:stretch/>
          </p:blipFill>
          <p:spPr>
            <a:xfrm rot="7989243">
              <a:off x="5830725" y="1726783"/>
              <a:ext cx="455484" cy="1937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3" name="Google Shape;273;p36"/>
            <p:cNvPicPr preferRelativeResize="0"/>
            <p:nvPr/>
          </p:nvPicPr>
          <p:blipFill rotWithShape="1">
            <a:blip r:embed="rId6">
              <a:alphaModFix/>
            </a:blip>
            <a:srcRect r="63540"/>
            <a:stretch/>
          </p:blipFill>
          <p:spPr>
            <a:xfrm rot="2810680">
              <a:off x="4752205" y="1660489"/>
              <a:ext cx="455485" cy="1937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4" name="Google Shape;274;p36"/>
            <p:cNvPicPr preferRelativeResize="0"/>
            <p:nvPr/>
          </p:nvPicPr>
          <p:blipFill rotWithShape="1">
            <a:blip r:embed="rId6">
              <a:alphaModFix/>
            </a:blip>
            <a:srcRect r="63540"/>
            <a:stretch/>
          </p:blipFill>
          <p:spPr>
            <a:xfrm rot="5399963">
              <a:off x="6230850" y="2935070"/>
              <a:ext cx="469915" cy="18742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5" name="Google Shape;275;p36"/>
            <p:cNvPicPr preferRelativeResize="0"/>
            <p:nvPr/>
          </p:nvPicPr>
          <p:blipFill rotWithShape="1">
            <a:blip r:embed="rId6">
              <a:alphaModFix/>
            </a:blip>
            <a:srcRect r="63540"/>
            <a:stretch/>
          </p:blipFill>
          <p:spPr>
            <a:xfrm rot="5399963">
              <a:off x="8099464" y="2932968"/>
              <a:ext cx="469915" cy="18742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6" name="Google Shape;276;p36"/>
            <p:cNvPicPr preferRelativeResize="0"/>
            <p:nvPr/>
          </p:nvPicPr>
          <p:blipFill rotWithShape="1">
            <a:blip r:embed="rId6">
              <a:alphaModFix/>
            </a:blip>
            <a:srcRect r="63540"/>
            <a:stretch/>
          </p:blipFill>
          <p:spPr>
            <a:xfrm rot="2810675">
              <a:off x="6590690" y="1710274"/>
              <a:ext cx="455485" cy="1937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7" name="Google Shape;277;p36"/>
            <p:cNvPicPr preferRelativeResize="0"/>
            <p:nvPr/>
          </p:nvPicPr>
          <p:blipFill rotWithShape="1">
            <a:blip r:embed="rId6">
              <a:alphaModFix/>
            </a:blip>
            <a:srcRect r="63540"/>
            <a:stretch/>
          </p:blipFill>
          <p:spPr>
            <a:xfrm rot="7989243">
              <a:off x="7728404" y="1660489"/>
              <a:ext cx="455484" cy="19376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8" name="Google Shape;278;p36"/>
            <p:cNvSpPr txBox="1"/>
            <p:nvPr/>
          </p:nvSpPr>
          <p:spPr>
            <a:xfrm>
              <a:off x="3325000" y="1337213"/>
              <a:ext cx="1057800" cy="77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lang="en" sz="1300" b="0" i="0" u="none" strike="noStrike" cap="none">
                  <a:solidFill>
                    <a:srgbClr val="000000"/>
                  </a:solidFill>
                  <a:latin typeface="Gill Sans"/>
                  <a:ea typeface="Gill Sans"/>
                  <a:cs typeface="Gill Sans"/>
                  <a:sym typeface="Gill Sans"/>
                </a:rPr>
                <a:t>Transmitted Wi-Fi </a:t>
              </a:r>
              <a:endParaRPr sz="1300" b="0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lang="en" sz="1300" b="0" i="0" u="none" strike="noStrike" cap="none">
                  <a:solidFill>
                    <a:srgbClr val="000000"/>
                  </a:solidFill>
                  <a:latin typeface="Gill Sans"/>
                  <a:ea typeface="Gill Sans"/>
                  <a:cs typeface="Gill Sans"/>
                  <a:sym typeface="Gill Sans"/>
                </a:rPr>
                <a:t>Signals</a:t>
              </a:r>
              <a:endParaRPr sz="1300" b="0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79" name="Google Shape;279;p36"/>
            <p:cNvSpPr txBox="1"/>
            <p:nvPr/>
          </p:nvSpPr>
          <p:spPr>
            <a:xfrm>
              <a:off x="3340751" y="2774741"/>
              <a:ext cx="982800" cy="77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lang="en" sz="1300" b="0" i="0" u="none" strike="noStrike" cap="none">
                  <a:solidFill>
                    <a:srgbClr val="000000"/>
                  </a:solidFill>
                  <a:latin typeface="Gill Sans"/>
                  <a:ea typeface="Gill Sans"/>
                  <a:cs typeface="Gill Sans"/>
                  <a:sym typeface="Gill Sans"/>
                </a:rPr>
                <a:t>Received </a:t>
              </a:r>
              <a:endParaRPr sz="1300" b="0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lang="en" sz="1300" b="0" i="0" u="none" strike="noStrike" cap="none">
                  <a:solidFill>
                    <a:srgbClr val="000000"/>
                  </a:solidFill>
                  <a:latin typeface="Gill Sans"/>
                  <a:ea typeface="Gill Sans"/>
                  <a:cs typeface="Gill Sans"/>
                  <a:sym typeface="Gill Sans"/>
                </a:rPr>
                <a:t>Wi-Fi Signals</a:t>
              </a:r>
              <a:endParaRPr sz="1300" b="0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80" name="Google Shape;280;p36"/>
            <p:cNvSpPr txBox="1"/>
            <p:nvPr/>
          </p:nvSpPr>
          <p:spPr>
            <a:xfrm>
              <a:off x="4217618" y="4165933"/>
              <a:ext cx="1057800" cy="577500"/>
            </a:xfrm>
            <a:prstGeom prst="rect">
              <a:avLst/>
            </a:prstGeom>
            <a:solidFill>
              <a:srgbClr val="D0E0E3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lang="en" sz="1300" b="0" i="0" u="none" strike="noStrike" cap="none">
                  <a:solidFill>
                    <a:srgbClr val="000000"/>
                  </a:solidFill>
                  <a:latin typeface="Gill Sans"/>
                  <a:ea typeface="Gill Sans"/>
                  <a:cs typeface="Gill Sans"/>
                  <a:sym typeface="Gill Sans"/>
                </a:rPr>
                <a:t>Channel Information</a:t>
              </a:r>
              <a:endParaRPr sz="1300" b="0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cxnSp>
          <p:nvCxnSpPr>
            <p:cNvPr id="281" name="Google Shape;281;p36"/>
            <p:cNvCxnSpPr/>
            <p:nvPr/>
          </p:nvCxnSpPr>
          <p:spPr>
            <a:xfrm flipH="1">
              <a:off x="4456750" y="3900350"/>
              <a:ext cx="7200" cy="281100"/>
            </a:xfrm>
            <a:prstGeom prst="straightConnector1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cxnSp>
          <p:nvCxnSpPr>
            <p:cNvPr id="282" name="Google Shape;282;p36"/>
            <p:cNvCxnSpPr/>
            <p:nvPr/>
          </p:nvCxnSpPr>
          <p:spPr>
            <a:xfrm>
              <a:off x="4456750" y="3905900"/>
              <a:ext cx="3917700" cy="15300"/>
            </a:xfrm>
            <a:prstGeom prst="straightConnector1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83" name="Google Shape;283;p36"/>
            <p:cNvCxnSpPr/>
            <p:nvPr/>
          </p:nvCxnSpPr>
          <p:spPr>
            <a:xfrm>
              <a:off x="4697182" y="3737310"/>
              <a:ext cx="1263" cy="157045"/>
            </a:xfrm>
            <a:prstGeom prst="straightConnector1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84" name="Google Shape;284;p36"/>
            <p:cNvCxnSpPr/>
            <p:nvPr/>
          </p:nvCxnSpPr>
          <p:spPr>
            <a:xfrm>
              <a:off x="6469102" y="3770102"/>
              <a:ext cx="1263" cy="157045"/>
            </a:xfrm>
            <a:prstGeom prst="straightConnector1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85" name="Google Shape;285;p36"/>
            <p:cNvCxnSpPr/>
            <p:nvPr/>
          </p:nvCxnSpPr>
          <p:spPr>
            <a:xfrm>
              <a:off x="8355416" y="3757011"/>
              <a:ext cx="1263" cy="157045"/>
            </a:xfrm>
            <a:prstGeom prst="straightConnector1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86" name="Google Shape;286;p36"/>
            <p:cNvCxnSpPr/>
            <p:nvPr/>
          </p:nvCxnSpPr>
          <p:spPr>
            <a:xfrm rot="10800000" flipH="1">
              <a:off x="4207702" y="3140049"/>
              <a:ext cx="340927" cy="1977"/>
            </a:xfrm>
            <a:prstGeom prst="straightConnector1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cxnSp>
          <p:nvCxnSpPr>
            <p:cNvPr id="287" name="Google Shape;287;p36"/>
            <p:cNvCxnSpPr/>
            <p:nvPr/>
          </p:nvCxnSpPr>
          <p:spPr>
            <a:xfrm rot="10800000" flipH="1">
              <a:off x="4207700" y="1737409"/>
              <a:ext cx="340800" cy="2100"/>
            </a:xfrm>
            <a:prstGeom prst="straightConnector1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sp>
          <p:nvSpPr>
            <p:cNvPr id="288" name="Google Shape;288;p36"/>
            <p:cNvSpPr txBox="1"/>
            <p:nvPr/>
          </p:nvSpPr>
          <p:spPr>
            <a:xfrm>
              <a:off x="5940838" y="4150477"/>
              <a:ext cx="1057800" cy="577500"/>
            </a:xfrm>
            <a:prstGeom prst="rect">
              <a:avLst/>
            </a:prstGeom>
            <a:solidFill>
              <a:srgbClr val="D0E0E3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lang="en" sz="1300" b="0" i="0" u="none" strike="noStrike" cap="none">
                  <a:solidFill>
                    <a:srgbClr val="000000"/>
                  </a:solidFill>
                  <a:latin typeface="Gill Sans"/>
                  <a:ea typeface="Gill Sans"/>
                  <a:cs typeface="Gill Sans"/>
                  <a:sym typeface="Gill Sans"/>
                </a:rPr>
                <a:t>Feature Extraction</a:t>
              </a:r>
              <a:endParaRPr sz="1300" b="0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89" name="Google Shape;289;p36"/>
            <p:cNvSpPr txBox="1"/>
            <p:nvPr/>
          </p:nvSpPr>
          <p:spPr>
            <a:xfrm>
              <a:off x="7547033" y="4263161"/>
              <a:ext cx="1162200" cy="379800"/>
            </a:xfrm>
            <a:prstGeom prst="rect">
              <a:avLst/>
            </a:prstGeom>
            <a:solidFill>
              <a:srgbClr val="D0E0E3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lang="en" sz="1300" b="0" i="0" u="none" strike="noStrike" cap="none">
                  <a:solidFill>
                    <a:srgbClr val="000000"/>
                  </a:solidFill>
                  <a:latin typeface="Gill Sans"/>
                  <a:ea typeface="Gill Sans"/>
                  <a:cs typeface="Gill Sans"/>
                  <a:sym typeface="Gill Sans"/>
                </a:rPr>
                <a:t>Classification</a:t>
              </a:r>
              <a:endParaRPr sz="1300" b="0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90" name="Google Shape;290;p36"/>
            <p:cNvSpPr txBox="1"/>
            <p:nvPr/>
          </p:nvSpPr>
          <p:spPr>
            <a:xfrm>
              <a:off x="3546934" y="2163222"/>
              <a:ext cx="1057800" cy="577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lang="en" sz="1300" b="0" i="0" u="none" strike="noStrike" cap="none">
                  <a:solidFill>
                    <a:srgbClr val="000000"/>
                  </a:solidFill>
                  <a:latin typeface="Gill Sans"/>
                  <a:ea typeface="Gill Sans"/>
                  <a:cs typeface="Gill Sans"/>
                  <a:sym typeface="Gill Sans"/>
                </a:rPr>
                <a:t>Activity </a:t>
              </a:r>
              <a:endParaRPr sz="1300" b="0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lang="en" sz="1300" b="0" i="0" u="none" strike="noStrike" cap="none">
                  <a:solidFill>
                    <a:srgbClr val="000000"/>
                  </a:solidFill>
                  <a:latin typeface="Gill Sans"/>
                  <a:ea typeface="Gill Sans"/>
                  <a:cs typeface="Gill Sans"/>
                  <a:sym typeface="Gill Sans"/>
                </a:rPr>
                <a:t>Recognition</a:t>
              </a:r>
              <a:endParaRPr sz="1300" b="0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91" name="Google Shape;291;p36"/>
            <p:cNvSpPr txBox="1"/>
            <p:nvPr/>
          </p:nvSpPr>
          <p:spPr>
            <a:xfrm>
              <a:off x="5170713" y="2172505"/>
              <a:ext cx="1018500" cy="577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lang="en" sz="1300" b="0" i="0" u="none" strike="noStrike" cap="none">
                  <a:solidFill>
                    <a:srgbClr val="000000"/>
                  </a:solidFill>
                  <a:latin typeface="Gill Sans"/>
                  <a:ea typeface="Gill Sans"/>
                  <a:cs typeface="Gill Sans"/>
                  <a:sym typeface="Gill Sans"/>
                </a:rPr>
                <a:t>Health Monitoring</a:t>
              </a:r>
              <a:endParaRPr sz="1300" b="0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92" name="Google Shape;292;p36"/>
            <p:cNvSpPr txBox="1"/>
            <p:nvPr/>
          </p:nvSpPr>
          <p:spPr>
            <a:xfrm>
              <a:off x="7040471" y="2197884"/>
              <a:ext cx="876900" cy="577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lang="en" sz="1300" b="0" i="0" u="none" strike="noStrike" cap="none">
                  <a:solidFill>
                    <a:srgbClr val="000000"/>
                  </a:solidFill>
                  <a:latin typeface="Gill Sans"/>
                  <a:ea typeface="Gill Sans"/>
                  <a:cs typeface="Gill Sans"/>
                  <a:sym typeface="Gill Sans"/>
                </a:rPr>
                <a:t>Presence Detection</a:t>
              </a:r>
              <a:endParaRPr sz="1300" b="0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cxnSp>
          <p:nvCxnSpPr>
            <p:cNvPr id="293" name="Google Shape;293;p36"/>
            <p:cNvCxnSpPr>
              <a:stCxn id="280" idx="3"/>
              <a:endCxn id="288" idx="1"/>
            </p:cNvCxnSpPr>
            <p:nvPr/>
          </p:nvCxnSpPr>
          <p:spPr>
            <a:xfrm rot="10800000" flipH="1">
              <a:off x="5275418" y="4439083"/>
              <a:ext cx="665400" cy="15600"/>
            </a:xfrm>
            <a:prstGeom prst="straightConnector1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cxnSp>
          <p:nvCxnSpPr>
            <p:cNvPr id="294" name="Google Shape;294;p36"/>
            <p:cNvCxnSpPr>
              <a:endCxn id="289" idx="1"/>
            </p:cNvCxnSpPr>
            <p:nvPr/>
          </p:nvCxnSpPr>
          <p:spPr>
            <a:xfrm>
              <a:off x="6975533" y="4453061"/>
              <a:ext cx="571500" cy="0"/>
            </a:xfrm>
            <a:prstGeom prst="straightConnector1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med" len="med"/>
            </a:ln>
          </p:spPr>
        </p:cxnSp>
      </p:grpSp>
      <p:sp>
        <p:nvSpPr>
          <p:cNvPr id="295" name="Google Shape;295;p36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4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37"/>
          <p:cNvSpPr txBox="1">
            <a:spLocks noGrp="1"/>
          </p:cNvSpPr>
          <p:nvPr>
            <p:ph type="title"/>
          </p:nvPr>
        </p:nvSpPr>
        <p:spPr>
          <a:xfrm>
            <a:off x="156846" y="94201"/>
            <a:ext cx="7587600" cy="45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elvetica Neue"/>
              <a:buNone/>
            </a:pPr>
            <a:r>
              <a:rPr lang="en" sz="2200"/>
              <a:t>Simultaneous Multi-Subject Sensing</a:t>
            </a:r>
            <a:endParaRPr sz="2200"/>
          </a:p>
        </p:txBody>
      </p:sp>
      <p:sp>
        <p:nvSpPr>
          <p:cNvPr id="301" name="Google Shape;301;p37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4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grpSp>
        <p:nvGrpSpPr>
          <p:cNvPr id="302" name="Google Shape;302;p37"/>
          <p:cNvGrpSpPr/>
          <p:nvPr/>
        </p:nvGrpSpPr>
        <p:grpSpPr>
          <a:xfrm>
            <a:off x="1047885" y="820393"/>
            <a:ext cx="6772001" cy="4295698"/>
            <a:chOff x="1273028" y="929977"/>
            <a:chExt cx="6546792" cy="4165727"/>
          </a:xfrm>
        </p:grpSpPr>
        <p:sp>
          <p:nvSpPr>
            <p:cNvPr id="303" name="Google Shape;303;p37"/>
            <p:cNvSpPr txBox="1"/>
            <p:nvPr/>
          </p:nvSpPr>
          <p:spPr>
            <a:xfrm>
              <a:off x="1273028" y="949210"/>
              <a:ext cx="1491300" cy="522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00"/>
                <a:buFont typeface="Arial"/>
                <a:buNone/>
              </a:pPr>
              <a:r>
                <a:rPr lang="en" sz="2200" b="0" i="0" u="none" strike="noStrike" cap="none">
                  <a:solidFill>
                    <a:srgbClr val="000000"/>
                  </a:solidFill>
                  <a:latin typeface="Gill Sans"/>
                  <a:ea typeface="Gill Sans"/>
                  <a:cs typeface="Gill Sans"/>
                  <a:sym typeface="Gill Sans"/>
                </a:rPr>
                <a:t>CSI</a:t>
              </a:r>
              <a:endParaRPr sz="2200" b="0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00"/>
                <a:buFont typeface="Arial"/>
                <a:buNone/>
              </a:pPr>
              <a:r>
                <a:rPr lang="en" sz="2200" b="0" i="0" u="none" strike="noStrike" cap="none">
                  <a:solidFill>
                    <a:srgbClr val="000000"/>
                  </a:solidFill>
                  <a:latin typeface="Gill Sans"/>
                  <a:ea typeface="Gill Sans"/>
                  <a:cs typeface="Gill Sans"/>
                  <a:sym typeface="Gill Sans"/>
                </a:rPr>
                <a:t>Dataset</a:t>
              </a:r>
              <a:r>
                <a:rPr lang="en" sz="2200" b="0" i="0" u="none" strike="noStrike" cap="non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endParaRPr sz="22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grpSp>
          <p:nvGrpSpPr>
            <p:cNvPr id="304" name="Google Shape;304;p37"/>
            <p:cNvGrpSpPr/>
            <p:nvPr/>
          </p:nvGrpSpPr>
          <p:grpSpPr>
            <a:xfrm rot="5400000">
              <a:off x="3897014" y="1448758"/>
              <a:ext cx="438921" cy="1067350"/>
              <a:chOff x="5278841" y="2427138"/>
              <a:chExt cx="344416" cy="870365"/>
            </a:xfrm>
          </p:grpSpPr>
          <p:sp>
            <p:nvSpPr>
              <p:cNvPr id="305" name="Google Shape;305;p37"/>
              <p:cNvSpPr/>
              <p:nvPr/>
            </p:nvSpPr>
            <p:spPr>
              <a:xfrm>
                <a:off x="5278841" y="2427138"/>
                <a:ext cx="344400" cy="204000"/>
              </a:xfrm>
              <a:prstGeom prst="rect">
                <a:avLst/>
              </a:prstGeom>
              <a:solidFill>
                <a:srgbClr val="C27BA0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37150" tIns="137150" rIns="137150" bIns="13715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" name="Google Shape;306;p37"/>
              <p:cNvSpPr/>
              <p:nvPr/>
            </p:nvSpPr>
            <p:spPr>
              <a:xfrm>
                <a:off x="5278857" y="3093503"/>
                <a:ext cx="344400" cy="204000"/>
              </a:xfrm>
              <a:prstGeom prst="rect">
                <a:avLst/>
              </a:prstGeom>
              <a:solidFill>
                <a:srgbClr val="C9DAF8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37150" tIns="137150" rIns="137150" bIns="13715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" name="Google Shape;307;p37"/>
              <p:cNvSpPr/>
              <p:nvPr/>
            </p:nvSpPr>
            <p:spPr>
              <a:xfrm>
                <a:off x="5278847" y="2889507"/>
                <a:ext cx="344400" cy="204000"/>
              </a:xfrm>
              <a:prstGeom prst="rect">
                <a:avLst/>
              </a:prstGeom>
              <a:solidFill>
                <a:srgbClr val="F6B26B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37150" tIns="137150" rIns="137150" bIns="13715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308" name="Google Shape;308;p37"/>
            <p:cNvCxnSpPr>
              <a:stCxn id="309" idx="0"/>
              <a:endCxn id="305" idx="0"/>
            </p:cNvCxnSpPr>
            <p:nvPr/>
          </p:nvCxnSpPr>
          <p:spPr>
            <a:xfrm rot="5400000" flipH="1">
              <a:off x="5022812" y="1609703"/>
              <a:ext cx="713700" cy="1458900"/>
            </a:xfrm>
            <a:prstGeom prst="bentConnector2">
              <a:avLst/>
            </a:prstGeom>
            <a:noFill/>
            <a:ln w="28575" cap="flat" cmpd="sng">
              <a:solidFill>
                <a:srgbClr val="C27BA0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pic>
          <p:nvPicPr>
            <p:cNvPr id="310" name="Google Shape;310;p37"/>
            <p:cNvPicPr preferRelativeResize="0"/>
            <p:nvPr/>
          </p:nvPicPr>
          <p:blipFill rotWithShape="1">
            <a:blip r:embed="rId3">
              <a:alphaModFix/>
            </a:blip>
            <a:srcRect t="7701" b="4277"/>
            <a:stretch/>
          </p:blipFill>
          <p:spPr>
            <a:xfrm>
              <a:off x="1371076" y="2768317"/>
              <a:ext cx="610794" cy="71346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311" name="Google Shape;311;p37"/>
            <p:cNvCxnSpPr>
              <a:stCxn id="306" idx="2"/>
              <a:endCxn id="310" idx="0"/>
            </p:cNvCxnSpPr>
            <p:nvPr/>
          </p:nvCxnSpPr>
          <p:spPr>
            <a:xfrm flipH="1">
              <a:off x="1676599" y="1982444"/>
              <a:ext cx="1906200" cy="786000"/>
            </a:xfrm>
            <a:prstGeom prst="bentConnector2">
              <a:avLst/>
            </a:prstGeom>
            <a:noFill/>
            <a:ln w="28575" cap="flat" cmpd="sng">
              <a:solidFill>
                <a:srgbClr val="6D9EEB"/>
              </a:solidFill>
              <a:prstDash val="solid"/>
              <a:round/>
              <a:headEnd type="triangle" w="med" len="med"/>
              <a:tailEnd type="none" w="sm" len="sm"/>
            </a:ln>
          </p:spPr>
        </p:cxnSp>
        <p:cxnSp>
          <p:nvCxnSpPr>
            <p:cNvPr id="312" name="Google Shape;312;p37"/>
            <p:cNvCxnSpPr>
              <a:stCxn id="307" idx="1"/>
              <a:endCxn id="313" idx="1"/>
            </p:cNvCxnSpPr>
            <p:nvPr/>
          </p:nvCxnSpPr>
          <p:spPr>
            <a:xfrm rot="5400000" flipH="1">
              <a:off x="3219000" y="1023931"/>
              <a:ext cx="477900" cy="1000200"/>
            </a:xfrm>
            <a:prstGeom prst="bentConnector4">
              <a:avLst>
                <a:gd name="adj1" fmla="val 21890"/>
                <a:gd name="adj2" fmla="val 123005"/>
              </a:avLst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pic>
          <p:nvPicPr>
            <p:cNvPr id="313" name="Google Shape;313;p3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957958" y="1016473"/>
              <a:ext cx="624840" cy="5372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4" name="Google Shape;314;p37"/>
            <p:cNvPicPr preferRelativeResize="0"/>
            <p:nvPr/>
          </p:nvPicPr>
          <p:blipFill rotWithShape="1">
            <a:blip r:embed="rId5">
              <a:alphaModFix/>
            </a:blip>
            <a:srcRect r="63540"/>
            <a:stretch/>
          </p:blipFill>
          <p:spPr>
            <a:xfrm rot="-49">
              <a:off x="2188345" y="2074419"/>
              <a:ext cx="824571" cy="31689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5" name="Google Shape;315;p37"/>
            <p:cNvPicPr preferRelativeResize="0"/>
            <p:nvPr/>
          </p:nvPicPr>
          <p:blipFill rotWithShape="1">
            <a:blip r:embed="rId5">
              <a:alphaModFix/>
            </a:blip>
            <a:srcRect r="63540"/>
            <a:stretch/>
          </p:blipFill>
          <p:spPr>
            <a:xfrm rot="49" flipH="1">
              <a:off x="4966994" y="2097949"/>
              <a:ext cx="824571" cy="31689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6" name="Google Shape;316;p3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2782916" y="4364894"/>
              <a:ext cx="1459916" cy="578217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317" name="Google Shape;317;p37"/>
            <p:cNvCxnSpPr>
              <a:stCxn id="310" idx="2"/>
              <a:endCxn id="316" idx="1"/>
            </p:cNvCxnSpPr>
            <p:nvPr/>
          </p:nvCxnSpPr>
          <p:spPr>
            <a:xfrm rot="-5400000" flipH="1">
              <a:off x="1643623" y="3514626"/>
              <a:ext cx="1172100" cy="1106400"/>
            </a:xfrm>
            <a:prstGeom prst="bentConnector2">
              <a:avLst/>
            </a:prstGeom>
            <a:noFill/>
            <a:ln w="28575" cap="flat" cmpd="sng">
              <a:solidFill>
                <a:srgbClr val="6D9EEB"/>
              </a:solidFill>
              <a:prstDash val="solid"/>
              <a:round/>
              <a:headEnd type="triangle" w="med" len="med"/>
              <a:tailEnd type="none" w="sm" len="sm"/>
            </a:ln>
          </p:spPr>
        </p:cxnSp>
        <p:cxnSp>
          <p:nvCxnSpPr>
            <p:cNvPr id="318" name="Google Shape;318;p37"/>
            <p:cNvCxnSpPr>
              <a:stCxn id="319" idx="2"/>
              <a:endCxn id="316" idx="0"/>
            </p:cNvCxnSpPr>
            <p:nvPr/>
          </p:nvCxnSpPr>
          <p:spPr>
            <a:xfrm rot="5400000">
              <a:off x="3308225" y="3714719"/>
              <a:ext cx="854700" cy="445500"/>
            </a:xfrm>
            <a:prstGeom prst="bentConnector3">
              <a:avLst>
                <a:gd name="adj1" fmla="val 50004"/>
              </a:avLst>
            </a:prstGeom>
            <a:noFill/>
            <a:ln w="28575" cap="flat" cmpd="sng">
              <a:solidFill>
                <a:srgbClr val="FF9900"/>
              </a:solidFill>
              <a:prstDash val="solid"/>
              <a:round/>
              <a:headEnd type="triangle" w="med" len="med"/>
              <a:tailEnd type="none" w="sm" len="sm"/>
            </a:ln>
          </p:spPr>
        </p:cxnSp>
        <p:cxnSp>
          <p:nvCxnSpPr>
            <p:cNvPr id="320" name="Google Shape;320;p37"/>
            <p:cNvCxnSpPr>
              <a:stCxn id="309" idx="2"/>
              <a:endCxn id="316" idx="3"/>
            </p:cNvCxnSpPr>
            <p:nvPr/>
          </p:nvCxnSpPr>
          <p:spPr>
            <a:xfrm rot="5400000">
              <a:off x="4587662" y="3132664"/>
              <a:ext cx="1176600" cy="1866300"/>
            </a:xfrm>
            <a:prstGeom prst="bentConnector2">
              <a:avLst/>
            </a:prstGeom>
            <a:noFill/>
            <a:ln w="38100" cap="flat" cmpd="sng">
              <a:solidFill>
                <a:srgbClr val="C27BA0"/>
              </a:solidFill>
              <a:prstDash val="solid"/>
              <a:round/>
              <a:headEnd type="triangle" w="med" len="med"/>
              <a:tailEnd type="none" w="sm" len="sm"/>
            </a:ln>
          </p:spPr>
        </p:cxnSp>
        <p:cxnSp>
          <p:nvCxnSpPr>
            <p:cNvPr id="321" name="Google Shape;321;p37"/>
            <p:cNvCxnSpPr>
              <a:stCxn id="307" idx="3"/>
              <a:endCxn id="319" idx="0"/>
            </p:cNvCxnSpPr>
            <p:nvPr/>
          </p:nvCxnSpPr>
          <p:spPr>
            <a:xfrm rot="-5400000" flipH="1">
              <a:off x="3672150" y="2487781"/>
              <a:ext cx="572400" cy="600"/>
            </a:xfrm>
            <a:prstGeom prst="bentConnector3">
              <a:avLst>
                <a:gd name="adj1" fmla="val 50008"/>
              </a:avLst>
            </a:prstGeom>
            <a:noFill/>
            <a:ln w="28575" cap="flat" cmpd="sng">
              <a:solidFill>
                <a:srgbClr val="FF9900"/>
              </a:solidFill>
              <a:prstDash val="solid"/>
              <a:round/>
              <a:headEnd type="triangle" w="med" len="med"/>
              <a:tailEnd type="none" w="sm" len="sm"/>
            </a:ln>
          </p:spPr>
        </p:cxnSp>
        <p:sp>
          <p:nvSpPr>
            <p:cNvPr id="322" name="Google Shape;322;p37"/>
            <p:cNvSpPr txBox="1"/>
            <p:nvPr/>
          </p:nvSpPr>
          <p:spPr>
            <a:xfrm>
              <a:off x="1706776" y="3539464"/>
              <a:ext cx="1691743" cy="5223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00"/>
                <a:buFont typeface="Arial"/>
                <a:buNone/>
              </a:pPr>
              <a:r>
                <a:rPr lang="en" sz="2200" b="0" i="0" u="none" strike="noStrike" cap="none">
                  <a:solidFill>
                    <a:srgbClr val="000000"/>
                  </a:solidFill>
                  <a:latin typeface="Gill Sans"/>
                  <a:ea typeface="Gill Sans"/>
                  <a:cs typeface="Gill Sans"/>
                  <a:sym typeface="Gill Sans"/>
                </a:rPr>
                <a:t>Subject 1</a:t>
              </a:r>
              <a:endParaRPr sz="2200" b="0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00"/>
                <a:buFont typeface="Arial"/>
                <a:buNone/>
              </a:pPr>
              <a:r>
                <a:rPr lang="en" sz="2200" b="0" i="0" u="none" strike="noStrike" cap="none">
                  <a:solidFill>
                    <a:srgbClr val="000000"/>
                  </a:solidFill>
                  <a:latin typeface="Gill Sans"/>
                  <a:ea typeface="Gill Sans"/>
                  <a:cs typeface="Gill Sans"/>
                  <a:sym typeface="Gill Sans"/>
                </a:rPr>
                <a:t>Activity 1</a:t>
              </a:r>
              <a:endParaRPr sz="2200" b="0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323" name="Google Shape;323;p37"/>
            <p:cNvSpPr txBox="1"/>
            <p:nvPr/>
          </p:nvSpPr>
          <p:spPr>
            <a:xfrm>
              <a:off x="3992906" y="3565180"/>
              <a:ext cx="1691743" cy="5223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00"/>
                <a:buFont typeface="Arial"/>
                <a:buNone/>
              </a:pPr>
              <a:r>
                <a:rPr lang="en" sz="2200" b="0" i="0" u="none" strike="noStrike" cap="none">
                  <a:solidFill>
                    <a:srgbClr val="000000"/>
                  </a:solidFill>
                  <a:latin typeface="Gill Sans"/>
                  <a:ea typeface="Gill Sans"/>
                  <a:cs typeface="Gill Sans"/>
                  <a:sym typeface="Gill Sans"/>
                </a:rPr>
                <a:t>Subject 2</a:t>
              </a:r>
              <a:endParaRPr sz="2200" b="0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00"/>
                <a:buFont typeface="Arial"/>
                <a:buNone/>
              </a:pPr>
              <a:r>
                <a:rPr lang="en" sz="2200" b="0" i="0" u="none" strike="noStrike" cap="none">
                  <a:solidFill>
                    <a:srgbClr val="000000"/>
                  </a:solidFill>
                  <a:latin typeface="Gill Sans"/>
                  <a:ea typeface="Gill Sans"/>
                  <a:cs typeface="Gill Sans"/>
                  <a:sym typeface="Gill Sans"/>
                </a:rPr>
                <a:t>Activity 2</a:t>
              </a:r>
              <a:endParaRPr sz="2200" b="0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324" name="Google Shape;324;p37"/>
            <p:cNvSpPr txBox="1"/>
            <p:nvPr/>
          </p:nvSpPr>
          <p:spPr>
            <a:xfrm>
              <a:off x="6077040" y="3565180"/>
              <a:ext cx="1691743" cy="5223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00"/>
                <a:buFont typeface="Arial"/>
                <a:buNone/>
              </a:pPr>
              <a:r>
                <a:rPr lang="en" sz="2200" b="0" i="0" u="none" strike="noStrike" cap="none">
                  <a:solidFill>
                    <a:srgbClr val="000000"/>
                  </a:solidFill>
                  <a:latin typeface="Gill Sans"/>
                  <a:ea typeface="Gill Sans"/>
                  <a:cs typeface="Gill Sans"/>
                  <a:sym typeface="Gill Sans"/>
                </a:rPr>
                <a:t>Subject N</a:t>
              </a:r>
              <a:endParaRPr sz="2200" b="0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00"/>
                <a:buFont typeface="Arial"/>
                <a:buNone/>
              </a:pPr>
              <a:r>
                <a:rPr lang="en" sz="2200" b="0" i="0" u="none" strike="noStrike" cap="none">
                  <a:solidFill>
                    <a:srgbClr val="000000"/>
                  </a:solidFill>
                  <a:latin typeface="Gill Sans"/>
                  <a:ea typeface="Gill Sans"/>
                  <a:cs typeface="Gill Sans"/>
                  <a:sym typeface="Gill Sans"/>
                </a:rPr>
                <a:t>Activity M</a:t>
              </a:r>
              <a:endParaRPr sz="2200" b="0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pic>
          <p:nvPicPr>
            <p:cNvPr id="309" name="Google Shape;309;p37"/>
            <p:cNvPicPr preferRelativeResize="0"/>
            <p:nvPr/>
          </p:nvPicPr>
          <p:blipFill rotWithShape="1">
            <a:blip r:embed="rId7">
              <a:alphaModFix/>
            </a:blip>
            <a:srcRect l="14977" r="13255"/>
            <a:stretch/>
          </p:blipFill>
          <p:spPr>
            <a:xfrm>
              <a:off x="5905348" y="2696003"/>
              <a:ext cx="407528" cy="78151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5" name="Google Shape;325;p37"/>
            <p:cNvPicPr preferRelativeResize="0"/>
            <p:nvPr/>
          </p:nvPicPr>
          <p:blipFill rotWithShape="1">
            <a:blip r:embed="rId8">
              <a:alphaModFix/>
            </a:blip>
            <a:srcRect l="5060" t="15510" r="63068" b="51944"/>
            <a:stretch/>
          </p:blipFill>
          <p:spPr>
            <a:xfrm>
              <a:off x="2048120" y="2546973"/>
              <a:ext cx="1009058" cy="101820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6" name="Google Shape;326;p37"/>
            <p:cNvPicPr preferRelativeResize="0"/>
            <p:nvPr/>
          </p:nvPicPr>
          <p:blipFill rotWithShape="1">
            <a:blip r:embed="rId8">
              <a:alphaModFix/>
            </a:blip>
            <a:srcRect l="8782" t="51657" r="68965" b="14146"/>
            <a:stretch/>
          </p:blipFill>
          <p:spPr>
            <a:xfrm>
              <a:off x="4451050" y="2582833"/>
              <a:ext cx="749938" cy="113873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27" name="Google Shape;327;p37"/>
            <p:cNvSpPr txBox="1"/>
            <p:nvPr/>
          </p:nvSpPr>
          <p:spPr>
            <a:xfrm>
              <a:off x="3609540" y="4573360"/>
              <a:ext cx="3059289" cy="5223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00"/>
                <a:buFont typeface="Arial"/>
                <a:buNone/>
              </a:pPr>
              <a:r>
                <a:rPr lang="en" sz="2200" b="0" i="0" u="none" strike="noStrike" cap="none">
                  <a:solidFill>
                    <a:srgbClr val="000000"/>
                  </a:solidFill>
                  <a:latin typeface="Gill Sans"/>
                  <a:ea typeface="Gill Sans"/>
                  <a:cs typeface="Gill Sans"/>
                  <a:sym typeface="Gill Sans"/>
                </a:rPr>
                <a:t>Wi-Fi Signal</a:t>
              </a:r>
              <a:endParaRPr sz="2200" b="0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328" name="Google Shape;328;p37"/>
            <p:cNvSpPr/>
            <p:nvPr/>
          </p:nvSpPr>
          <p:spPr>
            <a:xfrm>
              <a:off x="4202779" y="998851"/>
              <a:ext cx="1906328" cy="572487"/>
            </a:xfrm>
            <a:prstGeom prst="rect">
              <a:avLst/>
            </a:prstGeom>
            <a:solidFill>
              <a:srgbClr val="CFE2F3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00"/>
                <a:buFont typeface="Arial"/>
                <a:buNone/>
              </a:pPr>
              <a:r>
                <a:rPr lang="en" sz="2200" b="0" i="0" u="none" strike="noStrike" cap="none">
                  <a:solidFill>
                    <a:srgbClr val="000000"/>
                  </a:solidFill>
                  <a:latin typeface="Gill Sans"/>
                  <a:ea typeface="Gill Sans"/>
                  <a:cs typeface="Gill Sans"/>
                  <a:sym typeface="Gill Sans"/>
                </a:rPr>
                <a:t>SiMWiSense</a:t>
              </a:r>
              <a:endParaRPr sz="2200" b="0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cxnSp>
          <p:nvCxnSpPr>
            <p:cNvPr id="329" name="Google Shape;329;p37"/>
            <p:cNvCxnSpPr>
              <a:stCxn id="313" idx="3"/>
              <a:endCxn id="328" idx="1"/>
            </p:cNvCxnSpPr>
            <p:nvPr/>
          </p:nvCxnSpPr>
          <p:spPr>
            <a:xfrm>
              <a:off x="3582798" y="1285111"/>
              <a:ext cx="620100" cy="600"/>
            </a:xfrm>
            <a:prstGeom prst="bentConnector3">
              <a:avLst>
                <a:gd name="adj1" fmla="val 49990"/>
              </a:avLst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cxnSp>
          <p:nvCxnSpPr>
            <p:cNvPr id="330" name="Google Shape;330;p37"/>
            <p:cNvCxnSpPr>
              <a:stCxn id="328" idx="3"/>
            </p:cNvCxnSpPr>
            <p:nvPr/>
          </p:nvCxnSpPr>
          <p:spPr>
            <a:xfrm rot="10800000" flipH="1">
              <a:off x="6109107" y="1280895"/>
              <a:ext cx="313800" cy="4200"/>
            </a:xfrm>
            <a:prstGeom prst="bentConnector3">
              <a:avLst>
                <a:gd name="adj1" fmla="val 50000"/>
              </a:avLst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sp>
          <p:nvSpPr>
            <p:cNvPr id="331" name="Google Shape;331;p37"/>
            <p:cNvSpPr txBox="1"/>
            <p:nvPr/>
          </p:nvSpPr>
          <p:spPr>
            <a:xfrm>
              <a:off x="6328453" y="929977"/>
              <a:ext cx="1491367" cy="5223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00"/>
                <a:buFont typeface="Arial"/>
                <a:buNone/>
              </a:pPr>
              <a:r>
                <a:rPr lang="en" sz="2200" b="0" i="0" u="none" strike="noStrike" cap="none">
                  <a:solidFill>
                    <a:srgbClr val="000000"/>
                  </a:solidFill>
                  <a:latin typeface="Gill Sans"/>
                  <a:ea typeface="Gill Sans"/>
                  <a:cs typeface="Gill Sans"/>
                  <a:sym typeface="Gill Sans"/>
                </a:rPr>
                <a:t>Subject i, Activity j</a:t>
              </a:r>
              <a:endParaRPr sz="2200" b="0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00"/>
                <a:buFont typeface="Arial"/>
                <a:buNone/>
              </a:pPr>
              <a:r>
                <a:rPr lang="en" sz="2200" b="0" i="0" u="none" strike="noStrike" cap="none">
                  <a:solidFill>
                    <a:srgbClr val="000000"/>
                  </a:solidFill>
                  <a:latin typeface="Palatino"/>
                  <a:ea typeface="Palatino"/>
                  <a:cs typeface="Palatino"/>
                  <a:sym typeface="Palatino"/>
                </a:rPr>
                <a:t> </a:t>
              </a:r>
              <a:endParaRPr sz="2200" b="0" i="0" u="none" strike="noStrike" cap="none">
                <a:solidFill>
                  <a:srgbClr val="000000"/>
                </a:solidFill>
                <a:latin typeface="Palatino"/>
                <a:ea typeface="Palatino"/>
                <a:cs typeface="Palatino"/>
                <a:sym typeface="Palatino"/>
              </a:endParaRPr>
            </a:p>
          </p:txBody>
        </p:sp>
        <p:sp>
          <p:nvSpPr>
            <p:cNvPr id="332" name="Google Shape;332;p37"/>
            <p:cNvSpPr txBox="1"/>
            <p:nvPr/>
          </p:nvSpPr>
          <p:spPr>
            <a:xfrm>
              <a:off x="5248508" y="2696327"/>
              <a:ext cx="436200" cy="507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00"/>
                <a:buFont typeface="Arial"/>
                <a:buNone/>
              </a:pPr>
              <a:r>
                <a:rPr lang="en" sz="2200" b="1" i="0" u="none" strike="noStrike" cap="none">
                  <a:solidFill>
                    <a:srgbClr val="000000"/>
                  </a:solidFill>
                  <a:latin typeface="Palatino"/>
                  <a:ea typeface="Palatino"/>
                  <a:cs typeface="Palatino"/>
                  <a:sym typeface="Palatino"/>
                </a:rPr>
                <a:t>...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" name="Google Shape;333;p37"/>
            <p:cNvSpPr txBox="1"/>
            <p:nvPr/>
          </p:nvSpPr>
          <p:spPr>
            <a:xfrm>
              <a:off x="4030495" y="1632763"/>
              <a:ext cx="436200" cy="507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00"/>
                <a:buFont typeface="Arial"/>
                <a:buNone/>
              </a:pPr>
              <a:r>
                <a:rPr lang="en" sz="2200" b="1" i="0" u="none" strike="noStrike" cap="none">
                  <a:solidFill>
                    <a:srgbClr val="000000"/>
                  </a:solidFill>
                  <a:latin typeface="Palatino"/>
                  <a:ea typeface="Palatino"/>
                  <a:cs typeface="Palatino"/>
                  <a:sym typeface="Palatino"/>
                </a:rPr>
                <a:t>...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334" name="Google Shape;334;p37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6328453" y="2467532"/>
              <a:ext cx="1150828" cy="113871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5" name="Google Shape;335;p37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6832946" y="1721933"/>
              <a:ext cx="443692" cy="3524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9" name="Google Shape;319;p37"/>
            <p:cNvPicPr preferRelativeResize="0"/>
            <p:nvPr/>
          </p:nvPicPr>
          <p:blipFill rotWithShape="1">
            <a:blip r:embed="rId11">
              <a:alphaModFix/>
            </a:blip>
            <a:srcRect t="3040" b="6197"/>
            <a:stretch/>
          </p:blipFill>
          <p:spPr>
            <a:xfrm>
              <a:off x="3609528" y="2774358"/>
              <a:ext cx="697594" cy="735761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Custom 6">
      <a:dk1>
        <a:srgbClr val="000000"/>
      </a:dk1>
      <a:lt1>
        <a:srgbClr val="FFFFFF"/>
      </a:lt1>
      <a:dk2>
        <a:srgbClr val="454545"/>
      </a:dk2>
      <a:lt2>
        <a:srgbClr val="DFDBD5"/>
      </a:lt2>
      <a:accent1>
        <a:srgbClr val="D31B2B"/>
      </a:accent1>
      <a:accent2>
        <a:srgbClr val="7F807F"/>
      </a:accent2>
      <a:accent3>
        <a:srgbClr val="E5D32B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Gallery">
  <a:themeElements>
    <a:clrScheme name="Custom 6">
      <a:dk1>
        <a:srgbClr val="000000"/>
      </a:dk1>
      <a:lt1>
        <a:srgbClr val="FFFFFF"/>
      </a:lt1>
      <a:dk2>
        <a:srgbClr val="454545"/>
      </a:dk2>
      <a:lt2>
        <a:srgbClr val="DFDBD5"/>
      </a:lt2>
      <a:accent1>
        <a:srgbClr val="D31B2B"/>
      </a:accent1>
      <a:accent2>
        <a:srgbClr val="7F807F"/>
      </a:accent2>
      <a:accent3>
        <a:srgbClr val="E5D32B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</TotalTime>
  <Words>1155</Words>
  <Application>Microsoft Macintosh PowerPoint</Application>
  <PresentationFormat>On-screen Show (16:9)</PresentationFormat>
  <Paragraphs>209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Palatino</vt:lpstr>
      <vt:lpstr>Courier New</vt:lpstr>
      <vt:lpstr>Times New Roman</vt:lpstr>
      <vt:lpstr>Gill Sans</vt:lpstr>
      <vt:lpstr>Arial</vt:lpstr>
      <vt:lpstr>Helvetica Neue</vt:lpstr>
      <vt:lpstr>Gallery</vt:lpstr>
      <vt:lpstr>Gallery</vt:lpstr>
      <vt:lpstr>PowerPoint Presentation</vt:lpstr>
      <vt:lpstr>Why the Wi-Fi Sensing ?</vt:lpstr>
      <vt:lpstr>Traditional Wi-Fi Sensing Applications</vt:lpstr>
      <vt:lpstr>Wi-Fi Sensing in Metaverse</vt:lpstr>
      <vt:lpstr>Wi-Fi Sensing in Metaverse</vt:lpstr>
      <vt:lpstr>Prior Work and Existing Challenges </vt:lpstr>
      <vt:lpstr>Prior Work and Existing Challenges </vt:lpstr>
      <vt:lpstr>Introduction on Wi-Fi Sensing</vt:lpstr>
      <vt:lpstr>Simultaneous Multi-Subject Sensing</vt:lpstr>
      <vt:lpstr>Experimental Proof of Our Intuition</vt:lpstr>
      <vt:lpstr>SiMWiSense Overview</vt:lpstr>
      <vt:lpstr>SiMWiSense Learning Block</vt:lpstr>
      <vt:lpstr>Feature Reusable Embedding Learning (FREL)</vt:lpstr>
      <vt:lpstr>Experimental Testbeds</vt:lpstr>
      <vt:lpstr>Data Collection Campaign</vt:lpstr>
      <vt:lpstr>Performance with Baseline CNN</vt:lpstr>
      <vt:lpstr>Performance of FREL as Subject Identifier</vt:lpstr>
      <vt:lpstr>Performance of FREL as Activity Classifier</vt:lpstr>
      <vt:lpstr>Performance of FREL with Unseen Subjects</vt:lpstr>
      <vt:lpstr>Key Findings and Limitations </vt:lpstr>
      <vt:lpstr>Future Work 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Khandaker Foysal Haque</cp:lastModifiedBy>
  <cp:revision>3</cp:revision>
  <dcterms:modified xsi:type="dcterms:W3CDTF">2026-08-18T08:17:43Z</dcterms:modified>
</cp:coreProperties>
</file>