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  <p:sldMasterId id="2147483675" r:id="rId2"/>
  </p:sldMasterIdLst>
  <p:notesMasterIdLst>
    <p:notesMasterId r:id="rId23"/>
  </p:notesMasterIdLst>
  <p:sldIdLst>
    <p:sldId id="256" r:id="rId3"/>
    <p:sldId id="297" r:id="rId4"/>
    <p:sldId id="318" r:id="rId5"/>
    <p:sldId id="319" r:id="rId6"/>
    <p:sldId id="257" r:id="rId7"/>
    <p:sldId id="304" r:id="rId8"/>
    <p:sldId id="303" r:id="rId9"/>
    <p:sldId id="316" r:id="rId10"/>
    <p:sldId id="306" r:id="rId11"/>
    <p:sldId id="320" r:id="rId12"/>
    <p:sldId id="308" r:id="rId13"/>
    <p:sldId id="311" r:id="rId14"/>
    <p:sldId id="312" r:id="rId15"/>
    <p:sldId id="258" r:id="rId16"/>
    <p:sldId id="313" r:id="rId17"/>
    <p:sldId id="292" r:id="rId18"/>
    <p:sldId id="314" r:id="rId19"/>
    <p:sldId id="321" r:id="rId20"/>
    <p:sldId id="276" r:id="rId21"/>
    <p:sldId id="317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F1C5"/>
    <a:srgbClr val="FCCCEE"/>
    <a:srgbClr val="CBEAFD"/>
    <a:srgbClr val="FDEEB9"/>
    <a:srgbClr val="F9E4C7"/>
    <a:srgbClr val="FCD4F9"/>
    <a:srgbClr val="F69058"/>
    <a:srgbClr val="F7DCFC"/>
    <a:srgbClr val="CC0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71AAC2-73B3-44E0-9293-AD413D6FFCB5}" v="1" dt="2024-03-09T19:56:38.891"/>
    <p1510:client id="{80CB5B0C-B9EC-3C67-094B-871617062625}" v="320" dt="2024-03-09T15:56:23.289"/>
    <p1510:client id="{B40ACE27-6BD8-C490-005B-CAB4CA654BF6}" v="64" dt="2024-03-09T13:06:09.538"/>
    <p1510:client id="{B71AA5A4-D4CC-9534-C009-1D49A7139F67}" v="777" dt="2024-03-09T13:01:10.028"/>
    <p1510:client id="{E7BE9560-EB9E-E636-6640-F4A4133F1269}" v="995" dt="2024-03-09T14:51:29.7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7"/>
    <p:restoredTop sz="94721"/>
  </p:normalViewPr>
  <p:slideViewPr>
    <p:cSldViewPr snapToGrid="0">
      <p:cViewPr varScale="1">
        <p:scale>
          <a:sx n="145" d="100"/>
          <a:sy n="145" d="100"/>
        </p:scale>
        <p:origin x="7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84" name="Google Shape;18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>
          <a:extLst>
            <a:ext uri="{FF2B5EF4-FFF2-40B4-BE49-F238E27FC236}">
              <a16:creationId xmlns:a16="http://schemas.microsoft.com/office/drawing/2014/main" id="{43E6981B-4316-10B2-9526-90ED05F3E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:notes">
            <a:extLst>
              <a:ext uri="{FF2B5EF4-FFF2-40B4-BE49-F238E27FC236}">
                <a16:creationId xmlns:a16="http://schemas.microsoft.com/office/drawing/2014/main" id="{0EB0509C-8AA4-B583-EED9-26DA50EB8C6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99" name="Google Shape;199;p3:notes">
            <a:extLst>
              <a:ext uri="{FF2B5EF4-FFF2-40B4-BE49-F238E27FC236}">
                <a16:creationId xmlns:a16="http://schemas.microsoft.com/office/drawing/2014/main" id="{88876A89-4D6C-6086-B08E-CC4D18A7BC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90840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2" name="Google Shape;45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>
          <a:extLst>
            <a:ext uri="{FF2B5EF4-FFF2-40B4-BE49-F238E27FC236}">
              <a16:creationId xmlns:a16="http://schemas.microsoft.com/office/drawing/2014/main" id="{52D6945D-1744-E681-0F6F-D810FF019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8:notes">
            <a:extLst>
              <a:ext uri="{FF2B5EF4-FFF2-40B4-BE49-F238E27FC236}">
                <a16:creationId xmlns:a16="http://schemas.microsoft.com/office/drawing/2014/main" id="{C093841F-F9CE-9DD8-617C-E97EBB846D5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2" name="Google Shape;452;p18:notes">
            <a:extLst>
              <a:ext uri="{FF2B5EF4-FFF2-40B4-BE49-F238E27FC236}">
                <a16:creationId xmlns:a16="http://schemas.microsoft.com/office/drawing/2014/main" id="{954A12C9-F335-FBC8-F772-3837EF290F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027470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3" name="Google Shape;57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762694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9" name="Google Shape;47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>
          <a:extLst>
            <a:ext uri="{FF2B5EF4-FFF2-40B4-BE49-F238E27FC236}">
              <a16:creationId xmlns:a16="http://schemas.microsoft.com/office/drawing/2014/main" id="{A265CCFD-78C0-B804-2A1F-6F5797AFC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:notes">
            <a:extLst>
              <a:ext uri="{FF2B5EF4-FFF2-40B4-BE49-F238E27FC236}">
                <a16:creationId xmlns:a16="http://schemas.microsoft.com/office/drawing/2014/main" id="{AAF380CB-BFE1-648C-B19C-E6FEA95E0D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p1:notes">
            <a:extLst>
              <a:ext uri="{FF2B5EF4-FFF2-40B4-BE49-F238E27FC236}">
                <a16:creationId xmlns:a16="http://schemas.microsoft.com/office/drawing/2014/main" id="{2C1CAFAA-F9C4-A41D-4E9C-81147179F0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1:notes">
            <a:extLst>
              <a:ext uri="{FF2B5EF4-FFF2-40B4-BE49-F238E27FC236}">
                <a16:creationId xmlns:a16="http://schemas.microsoft.com/office/drawing/2014/main" id="{11524D37-D25E-B4E3-86D9-1CBB96FD714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6054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/>
              <a:t>Immersive, interactive, and persistent shared virtual experiences</a:t>
            </a:r>
          </a:p>
          <a:p>
            <a:pPr>
              <a:buNone/>
            </a:pPr>
            <a:endParaRPr lang="en-US"/>
          </a:p>
          <a:p>
            <a:pPr>
              <a:buNone/>
            </a:pPr>
            <a:r>
              <a:rPr lang="en-US"/>
              <a:t>Through the Metaverse, individuals will enter a space where the cyber and physical worlds converge, thus enabling new  entertainment applications, providing ultra-realistic online learning experiences and transforming healthcare through remote surgery opportunities </a:t>
            </a:r>
          </a:p>
          <a:p>
            <a:pPr>
              <a:buNone/>
            </a:pPr>
            <a:endParaRPr lang="en-US"/>
          </a:p>
          <a:p>
            <a:pPr>
              <a:buNone/>
            </a:pPr>
            <a:r>
              <a:rPr lang="en-US"/>
              <a:t>The Metaverse will also improve sustainability by reducing work commuting and help companies reduce their carbon footprint </a:t>
            </a:r>
          </a:p>
        </p:txBody>
      </p:sp>
    </p:spTree>
    <p:extLst>
      <p:ext uri="{BB962C8B-B14F-4D97-AF65-F5344CB8AC3E}">
        <p14:creationId xmlns:p14="http://schemas.microsoft.com/office/powerpoint/2010/main" val="4025225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to avoid pixelation and motion sickness </a:t>
            </a:r>
          </a:p>
          <a:p>
            <a:pPr>
              <a:buNone/>
            </a:pPr>
            <a:endParaRPr lang="en-US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18438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0" name="Google Shape;1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C3D78F89-C7A0-8655-2B16-6D644840E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>
            <a:extLst>
              <a:ext uri="{FF2B5EF4-FFF2-40B4-BE49-F238E27FC236}">
                <a16:creationId xmlns:a16="http://schemas.microsoft.com/office/drawing/2014/main" id="{E2BD0EB0-2E2D-EF46-0BBB-6A5826CBA6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5:notes">
            <a:extLst>
              <a:ext uri="{FF2B5EF4-FFF2-40B4-BE49-F238E27FC236}">
                <a16:creationId xmlns:a16="http://schemas.microsoft.com/office/drawing/2014/main" id="{F624BA8C-828D-F224-6004-BCB9DD4893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3789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3" name="Google Shape;57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77356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>
          <a:extLst>
            <a:ext uri="{FF2B5EF4-FFF2-40B4-BE49-F238E27FC236}">
              <a16:creationId xmlns:a16="http://schemas.microsoft.com/office/drawing/2014/main" id="{7D096A39-BEE3-EF4A-D622-826CE0912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:notes">
            <a:extLst>
              <a:ext uri="{FF2B5EF4-FFF2-40B4-BE49-F238E27FC236}">
                <a16:creationId xmlns:a16="http://schemas.microsoft.com/office/drawing/2014/main" id="{4F640D0F-21C1-4A90-B6F5-E6E7B485DF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9" name="Google Shape;199;p3:notes">
            <a:extLst>
              <a:ext uri="{FF2B5EF4-FFF2-40B4-BE49-F238E27FC236}">
                <a16:creationId xmlns:a16="http://schemas.microsoft.com/office/drawing/2014/main" id="{E11057A6-E692-E4EF-8D20-EB705EB620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85040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>
          <a:extLst>
            <a:ext uri="{FF2B5EF4-FFF2-40B4-BE49-F238E27FC236}">
              <a16:creationId xmlns:a16="http://schemas.microsoft.com/office/drawing/2014/main" id="{905233A2-B7E5-20ED-0E5B-8797DF487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bf1781dd54_0_0:notes">
            <a:extLst>
              <a:ext uri="{FF2B5EF4-FFF2-40B4-BE49-F238E27FC236}">
                <a16:creationId xmlns:a16="http://schemas.microsoft.com/office/drawing/2014/main" id="{DD4BE357-78B4-964C-CC97-002110510E3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bf1781dd54_0_0:notes">
            <a:extLst>
              <a:ext uri="{FF2B5EF4-FFF2-40B4-BE49-F238E27FC236}">
                <a16:creationId xmlns:a16="http://schemas.microsoft.com/office/drawing/2014/main" id="{576CFCB2-9B25-8A22-EEBC-F2B2994B27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272495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9" name="Google Shape;1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3831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" name="Google Shape;13;p2"/>
          <p:cNvCxnSpPr/>
          <p:nvPr/>
        </p:nvCxnSpPr>
        <p:spPr>
          <a:xfrm>
            <a:off x="1226006" y="2026814"/>
            <a:ext cx="0" cy="752962"/>
          </a:xfrm>
          <a:prstGeom prst="straightConnector1">
            <a:avLst/>
          </a:prstGeom>
          <a:noFill/>
          <a:ln w="38100" cap="flat" cmpd="sng">
            <a:solidFill>
              <a:srgbClr val="E303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4" name="Google Shape;14;p2" descr="A close up of a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21593" b="28837"/>
          <a:stretch/>
        </p:blipFill>
        <p:spPr>
          <a:xfrm>
            <a:off x="0" y="-61945"/>
            <a:ext cx="4631446" cy="13596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249841" y="239783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893090" y="-1538503"/>
            <a:ext cx="3029884" cy="8246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9" name="Google Shape;79;p11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title"/>
          </p:nvPr>
        </p:nvSpPr>
        <p:spPr>
          <a:xfrm rot="5400000">
            <a:off x="5937779" y="1740785"/>
            <a:ext cx="3494917" cy="121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body" idx="1"/>
          </p:nvPr>
        </p:nvSpPr>
        <p:spPr>
          <a:xfrm rot="5400000">
            <a:off x="2271857" y="-589124"/>
            <a:ext cx="3494917" cy="5871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86" name="Google Shape;86;p12"/>
          <p:cNvCxnSpPr/>
          <p:nvPr/>
        </p:nvCxnSpPr>
        <p:spPr>
          <a:xfrm>
            <a:off x="7079333" y="599230"/>
            <a:ext cx="0" cy="3494917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3" descr="Pattern_5 for PPT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" y="489168"/>
            <a:ext cx="9067800" cy="4654332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831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5B8"/>
              </a:buClr>
              <a:buSzPts val="2400"/>
              <a:buFont typeface="Arial"/>
              <a:buNone/>
              <a:defRPr b="1">
                <a:solidFill>
                  <a:srgbClr val="0055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4" descr="Pattern_5 for PPT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" y="489168"/>
            <a:ext cx="9067800" cy="4654332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831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5B8"/>
              </a:buClr>
              <a:buSzPts val="2400"/>
              <a:buFont typeface="Arial"/>
              <a:buNone/>
              <a:defRPr b="1">
                <a:solidFill>
                  <a:srgbClr val="0055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FC3BC-A4D6-4495-9BB9-CF40019E7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D1669D-F9E4-AEA2-4D39-8CC86A82CBD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1BBEF2-1D5C-9C63-CFC7-B896B1FBAB6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7685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7FF34-FDC4-AD67-EC53-D5DF5F8BE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DC9643-7437-DF2C-07B1-343199B4AE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1FB14A-0739-2B84-4793-7F98FF8E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2F28-EECC-45F6-AD86-234C80715B5B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71E0E-AC34-D9B5-8D21-3C90938C4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173E03-8764-B065-84D6-E9021C87B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087B-CA10-4A88-9A75-36DDFF110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1849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169FA-80D8-5F61-D568-0C8EA77A1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5C61C-F11D-CACC-22D5-68D688F63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0FAAD-F245-6614-A152-9AEDDE12F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2F28-EECC-45F6-AD86-234C80715B5B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4EBD80-B690-3287-7DCE-C4F9AD2E6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E6C0B-C739-FC3E-732F-816C49BBF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087B-CA10-4A88-9A75-36DDFF110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3200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DADAD-61FF-600D-50EB-9CBC5B2B6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8C1F3D-7207-CAFC-3732-1A91E3EC33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55A2E9-9911-6958-424B-BCDAFCF58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2F28-EECC-45F6-AD86-234C80715B5B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09196-5933-859D-C4A0-4B9CA4CB3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FD9177-325F-6634-CF2C-553411ACA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087B-CA10-4A88-9A75-36DDFF110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15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109E8-452C-2A8F-BC64-F0F5FF58A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62B8D-1D1E-91B1-9C64-17917BC151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41BC06-0A77-866D-BFB1-AE660C675C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4F9212-A8C1-38D9-8331-655E0B028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2F28-EECC-45F6-AD86-234C80715B5B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61FFFF-F969-F9AF-1A59-7E07A44B3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9D5EAE-A500-525F-B3C2-F49FB72DA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087B-CA10-4A88-9A75-36DDFF110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0025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3AE37-20A3-C3E5-70AC-E02428C00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D89AA-CC94-2FD0-37D3-1243C3D32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669EA2-41C4-9596-223E-14E20B3BB1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92CEA5-9615-9746-4F83-2AAF445AF0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740A4A-5C96-BE61-663F-BAB8BC19EF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6D70DA-BF51-CAFA-A476-4C207C54D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2F28-EECC-45F6-AD86-234C80715B5B}" type="datetimeFigureOut">
              <a:rPr lang="en-US" smtClean="0"/>
              <a:t>8/17/26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BACF96-8400-9BA8-EB10-A0C0EFF67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14EF48-E86B-25BE-E115-264D4DAD6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087B-CA10-4A88-9A75-36DDFF110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341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284712" y="944107"/>
            <a:ext cx="8657408" cy="3660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249841" y="669906"/>
            <a:ext cx="6483468" cy="0"/>
          </a:xfrm>
          <a:prstGeom prst="straightConnector1">
            <a:avLst/>
          </a:prstGeom>
          <a:noFill/>
          <a:ln w="25400" cap="flat" cmpd="sng">
            <a:solidFill>
              <a:srgbClr val="E303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117873" y="4690004"/>
            <a:ext cx="4454127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0808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C1C86-2B20-6306-A031-7E6C99E0C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BC9F1B-86EF-219E-C095-76959FC19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2F28-EECC-45F6-AD86-234C80715B5B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457B38-B0CF-B15E-C0B1-28B80EAF0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0B7659-B8C3-2D08-3891-B40DB411E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087B-CA10-4A88-9A75-36DDFF110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756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BA2C83-5FAE-C6CF-E760-6DC76D70A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2F28-EECC-45F6-AD86-234C80715B5B}" type="datetimeFigureOut">
              <a:rPr lang="en-US" smtClean="0"/>
              <a:t>8/17/26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6259D1-100D-1BCB-3BE9-4AD49B53B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3E7EE8-9AE2-2531-F89B-EFB886C27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087B-CA10-4A88-9A75-36DDFF110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0159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3D5FA-7E81-CA38-0A7A-B74BF7304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86CDD-B150-CC44-99D7-282F8DF68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36087D-A4DB-3B43-B608-3206498EB6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7AFC4B-652A-6349-91DD-CBC00FDAD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2F28-EECC-45F6-AD86-234C80715B5B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A08F55-133B-92D1-111E-D519149C4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D84C29-958C-9796-B113-4750765B3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087B-CA10-4A88-9A75-36DDFF110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7991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A9B91-E29E-2C95-3F8F-C5D5B3746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C5586C-FD1C-798F-DC04-BA27CE999C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819EA7-A5BD-9C69-4A3E-00216A3204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69A92E-4AE8-4596-3C53-833BEC1A8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2F28-EECC-45F6-AD86-234C80715B5B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F170C-67BB-C0B4-19F4-BAA4656A5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DB7490-DE1E-09FB-0826-877C5D9D9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087B-CA10-4A88-9A75-36DDFF110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1081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76C7A-97EC-3294-EAC6-E8D6CAC3F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39B5D6-7988-680C-BFEA-24AEFC8ADA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AF7EEF-F7DA-C604-752D-C82FAB7FC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2F28-EECC-45F6-AD86-234C80715B5B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17B664-5BA4-8E85-E89A-C2D45109C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39C09-D912-183F-B1C7-FC697B177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087B-CA10-4A88-9A75-36DDFF110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9725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D8B49D-0F2F-F6B6-1D41-9129331CBF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7335A5-A3CA-45AF-4B3A-25DD2D8F43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2184FE-17AB-5F3E-58C3-F06162553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2F28-EECC-45F6-AD86-234C80715B5B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BF9BC-7F4D-2D78-D919-5CFA40DB5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EDCE5-C43C-6634-6BAC-F76074916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087B-CA10-4A88-9A75-36DDFF110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4548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8B7D6-A343-473D-9BFF-F84E7BAB7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D8B6D5-AB7D-F91F-4DD2-B32D19047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2F28-EECC-45F6-AD86-234C80715B5B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6A24B1-1AEB-DAFA-31C0-2CE634AAD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A59D50-CC7D-E4D3-9A3B-888C43BCA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087B-CA10-4A88-9A75-36DDFF110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757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>
  <p:cSld name="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/>
          <p:cNvPicPr preferRelativeResize="0"/>
          <p:nvPr/>
        </p:nvPicPr>
        <p:blipFill rotWithShape="1">
          <a:blip r:embed="rId2">
            <a:alphaModFix amt="40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1090679" y="1317097"/>
            <a:ext cx="6482366" cy="1415963"/>
          </a:xfrm>
          <a:prstGeom prst="rect">
            <a:avLst/>
          </a:prstGeom>
          <a:noFill/>
          <a:ln>
            <a:noFill/>
          </a:ln>
          <a:effectLst>
            <a:reflection stA="50000" endA="295" endPos="92000" dist="101600" dir="5400000" sy="-100000" algn="bl" rotWithShape="0"/>
          </a:effectLst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elvetica Neue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24" name="Google Shape;24;p4"/>
          <p:cNvCxnSpPr/>
          <p:nvPr/>
        </p:nvCxnSpPr>
        <p:spPr>
          <a:xfrm>
            <a:off x="1090679" y="2773582"/>
            <a:ext cx="4760887" cy="908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5" name="Google Shape;25;p4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08859" y="-405918"/>
            <a:ext cx="2842245" cy="16848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1086913" y="603667"/>
            <a:ext cx="7204226" cy="7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1085498" y="1508159"/>
            <a:ext cx="3483864" cy="2586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810328" y="1513007"/>
            <a:ext cx="3483864" cy="2581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3" name="Google Shape;33;p5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222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1085393" y="603122"/>
            <a:ext cx="7205746" cy="79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1085393" y="1514662"/>
            <a:ext cx="3483864" cy="601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None/>
              <a:defRPr sz="17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2"/>
          </p:nvPr>
        </p:nvSpPr>
        <p:spPr>
          <a:xfrm>
            <a:off x="1085393" y="2118202"/>
            <a:ext cx="3483864" cy="198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3"/>
          </p:nvPr>
        </p:nvSpPr>
        <p:spPr>
          <a:xfrm>
            <a:off x="4809272" y="1517252"/>
            <a:ext cx="3483864" cy="601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None/>
              <a:defRPr sz="17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4"/>
          </p:nvPr>
        </p:nvSpPr>
        <p:spPr>
          <a:xfrm>
            <a:off x="4809272" y="2116118"/>
            <a:ext cx="3483864" cy="1978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3" name="Google Shape;43;p6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222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249841" y="239783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9" name="Google Shape;49;p7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222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1083503" y="599230"/>
            <a:ext cx="2454824" cy="168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782786" y="599231"/>
            <a:ext cx="4509352" cy="3494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1083503" y="2404118"/>
            <a:ext cx="2456260" cy="1686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1086210" y="2404118"/>
            <a:ext cx="2452118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10"/>
          <p:cNvGrpSpPr/>
          <p:nvPr/>
        </p:nvGrpSpPr>
        <p:grpSpPr>
          <a:xfrm>
            <a:off x="5608040" y="361628"/>
            <a:ext cx="3055900" cy="3861826"/>
            <a:chOff x="7477387" y="482170"/>
            <a:chExt cx="4074533" cy="5149101"/>
          </a:xfrm>
        </p:grpSpPr>
        <p:sp>
          <p:nvSpPr>
            <p:cNvPr id="64" name="Google Shape;64;p10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  <a:lin ang="5400000" scaled="0"/>
            </a:gradFill>
            <a:ln>
              <a:noFill/>
            </a:ln>
            <a:effectLst>
              <a:outerShdw blurRad="127000" dist="228600" dir="4740000" sx="98000" sy="98000" algn="tl" rotWithShape="0">
                <a:srgbClr val="000000">
                  <a:alpha val="32156"/>
                </a:srgbClr>
              </a:outerShdw>
            </a:effectLst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0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ap="flat" cmpd="sng">
              <a:solidFill>
                <a:srgbClr val="19191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088405" y="847135"/>
            <a:ext cx="4149246" cy="137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6093292" y="841907"/>
            <a:ext cx="2093378" cy="2899745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087747" y="2359494"/>
            <a:ext cx="4143303" cy="1502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1085536" y="4102392"/>
            <a:ext cx="4145513" cy="240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1085536" y="238980"/>
            <a:ext cx="4155753" cy="240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2" name="Google Shape;72;p10"/>
          <p:cNvCxnSpPr/>
          <p:nvPr/>
        </p:nvCxnSpPr>
        <p:spPr>
          <a:xfrm>
            <a:off x="1085536" y="2357704"/>
            <a:ext cx="4145513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9841" y="239783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84712" y="1069875"/>
            <a:ext cx="8246639" cy="3029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238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117873" y="4678910"/>
            <a:ext cx="4454127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pic>
        <p:nvPicPr>
          <p:cNvPr id="10" name="Google Shape;10;p1" descr="A close up of a logo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6708859" y="-405918"/>
            <a:ext cx="2842245" cy="168486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7069C8-3013-E20E-D915-334582EC0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C9F04E-E00B-A846-9FC8-F537919C17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087848-6907-D08F-82D1-E9BE46E7A6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722F28-EECC-45F6-AD86-234C80715B5B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CAD288-6DD7-9BD4-CCF6-3A2307A03F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151A9-53FF-EAAE-32A9-552E10E86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2D087B-CA10-4A88-9A75-36DDFF110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519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9"/>
          <p:cNvSpPr/>
          <p:nvPr/>
        </p:nvSpPr>
        <p:spPr>
          <a:xfrm>
            <a:off x="1084743" y="1359167"/>
            <a:ext cx="6876000" cy="2465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algn="ctr">
              <a:buSzPts val="2700"/>
            </a:pPr>
            <a:r>
              <a:rPr lang="en-US" sz="3600" i="0" dirty="0">
                <a:solidFill>
                  <a:schemeClr val="bg1"/>
                </a:solidFill>
                <a:effectLst/>
                <a:latin typeface="Gill Sans"/>
              </a:rPr>
              <a:t>SAWEC:</a:t>
            </a:r>
            <a:r>
              <a:rPr lang="en-US" sz="3600" dirty="0">
                <a:solidFill>
                  <a:schemeClr val="bg1"/>
                </a:solidFill>
                <a:latin typeface="Gill Sans"/>
              </a:rPr>
              <a:t> </a:t>
            </a:r>
            <a:endParaRPr lang="en-US" sz="1800">
              <a:solidFill>
                <a:schemeClr val="bg1"/>
              </a:solidFill>
              <a:latin typeface="Gill Sans"/>
            </a:endParaRPr>
          </a:p>
          <a:p>
            <a:pPr algn="ctr">
              <a:buSzPts val="2700"/>
            </a:pPr>
            <a:r>
              <a:rPr lang="en-US" sz="3600" dirty="0">
                <a:solidFill>
                  <a:schemeClr val="bg1"/>
                </a:solidFill>
                <a:latin typeface="Gill Sans"/>
              </a:rPr>
              <a:t>Sensing-Assisted </a:t>
            </a:r>
            <a:endParaRPr lang="en-US" sz="3600">
              <a:solidFill>
                <a:schemeClr val="bg1"/>
              </a:solidFill>
              <a:latin typeface="Gill Sans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Arial"/>
              <a:buNone/>
            </a:pPr>
            <a:r>
              <a:rPr lang="en-US" sz="3600" i="0" dirty="0">
                <a:solidFill>
                  <a:schemeClr val="bg1"/>
                </a:solidFill>
                <a:effectLst/>
                <a:latin typeface="Gill Sans"/>
              </a:rPr>
              <a:t>Wireless Edge Computing</a:t>
            </a:r>
            <a:endParaRPr lang="en-US" sz="3200" dirty="0">
              <a:solidFill>
                <a:schemeClr val="bg1"/>
              </a:solidFill>
              <a:latin typeface="Gill Sans"/>
            </a:endParaRPr>
          </a:p>
          <a:p>
            <a:pPr algn="ctr">
              <a:buSzPts val="2700"/>
            </a:pPr>
            <a:endParaRPr lang="en-US" sz="3600" dirty="0">
              <a:solidFill>
                <a:schemeClr val="bg1"/>
              </a:solidFill>
              <a:ea typeface="Gill Sans"/>
              <a:sym typeface="Gill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1600" u="none" strike="noStrike" cap="none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Foysal</a:t>
            </a:r>
            <a:r>
              <a:rPr lang="en" sz="1600" u="none" strike="noStrike" cap="none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 Haque</a:t>
            </a:r>
            <a:r>
              <a:rPr lang="en" sz="1600" b="0" i="0" u="none" strike="noStrike" cap="none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lang="en" sz="1600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Francesca Meneghello</a:t>
            </a:r>
            <a:r>
              <a:rPr lang="en" sz="1600" b="0" i="0" u="none" strike="noStrike" cap="none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lang="en" sz="1600" err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Ebtidaul</a:t>
            </a:r>
            <a:r>
              <a:rPr lang="en" sz="1600" b="0" i="0" u="none" strike="noStrike" cap="none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Karim, </a:t>
            </a:r>
            <a:r>
              <a:rPr lang="en" sz="1600" b="1" i="0" strike="noStrike" cap="none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Francesco Restuccia</a:t>
            </a:r>
            <a:endParaRPr sz="1600" b="1" i="0" strike="noStrike" cap="none">
              <a:solidFill>
                <a:schemeClr val="lt1"/>
              </a:solidFill>
              <a:latin typeface="Gill Sans"/>
              <a:ea typeface="Gill Sans"/>
              <a:cs typeface="Gill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1600" b="0" i="0" u="none" strike="noStrike" cap="none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Institute for the Wireless Internet of Things (</a:t>
            </a:r>
            <a:r>
              <a:rPr lang="en" sz="1600" b="0" i="0" u="none" strike="noStrike" cap="none" dirty="0" err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WIoT</a:t>
            </a:r>
            <a:r>
              <a:rPr lang="en" sz="1600" b="0" i="0" u="none" strike="noStrike" cap="none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)</a:t>
            </a:r>
            <a:endParaRPr sz="1600" b="0" i="0" u="none" strike="noStrike" cap="none" dirty="0">
              <a:solidFill>
                <a:schemeClr val="lt1"/>
              </a:solidFill>
              <a:latin typeface="Gill Sans"/>
              <a:ea typeface="Gill Sans"/>
              <a:cs typeface="Gill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1600" b="0" i="0" u="none" strike="noStrike" cap="none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Northeastern University</a:t>
            </a:r>
          </a:p>
          <a:p>
            <a:pPr algn="ctr">
              <a:buSzPts val="2700"/>
            </a:pPr>
            <a:endParaRPr lang="en" sz="1600" dirty="0">
              <a:solidFill>
                <a:schemeClr val="lt1"/>
              </a:solidFill>
              <a:latin typeface="Gill Sans"/>
              <a:ea typeface="Gill Sans"/>
              <a:cs typeface="Gill Sans"/>
            </a:endParaRPr>
          </a:p>
          <a:p>
            <a:pPr algn="ctr">
              <a:buSzPts val="2700"/>
            </a:pPr>
            <a:r>
              <a:rPr lang="en" sz="1600" dirty="0">
                <a:solidFill>
                  <a:schemeClr val="lt1"/>
                </a:solidFill>
                <a:latin typeface="Gill Sans"/>
                <a:ea typeface="Gill Sans"/>
                <a:cs typeface="Gill Sans"/>
              </a:rPr>
              <a:t>MENTIS Group Website: http://mentislab.info</a:t>
            </a:r>
          </a:p>
        </p:txBody>
      </p:sp>
      <p:pic>
        <p:nvPicPr>
          <p:cNvPr id="4" name="Picture 3" descr="A qr code with a few black squares&#10;&#10;Description automatically generated">
            <a:extLst>
              <a:ext uri="{FF2B5EF4-FFF2-40B4-BE49-F238E27FC236}">
                <a16:creationId xmlns:a16="http://schemas.microsoft.com/office/drawing/2014/main" id="{1C59FDC7-1442-421A-0B29-D24DB3657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6567" y="1695439"/>
            <a:ext cx="1374016" cy="13740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38"/>
          <p:cNvSpPr txBox="1">
            <a:spLocks noGrp="1"/>
          </p:cNvSpPr>
          <p:nvPr>
            <p:ph type="title"/>
          </p:nvPr>
        </p:nvSpPr>
        <p:spPr>
          <a:xfrm>
            <a:off x="284712" y="153793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r>
              <a:rPr lang="en" dirty="0"/>
              <a:t>Summary of Key Contributions</a:t>
            </a:r>
            <a:endParaRPr lang="en-US" dirty="0"/>
          </a:p>
        </p:txBody>
      </p:sp>
      <p:sp>
        <p:nvSpPr>
          <p:cNvPr id="576" name="Google Shape;576;p38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>
                <a:latin typeface="Gill Sans"/>
              </a:rPr>
              <a:t>10</a:t>
            </a:fld>
            <a:endParaRPr>
              <a:latin typeface="Gill Sans"/>
            </a:endParaRPr>
          </a:p>
        </p:txBody>
      </p:sp>
      <p:sp>
        <p:nvSpPr>
          <p:cNvPr id="578" name="Google Shape;578;p38"/>
          <p:cNvSpPr txBox="1"/>
          <p:nvPr/>
        </p:nvSpPr>
        <p:spPr>
          <a:xfrm>
            <a:off x="2308660" y="927346"/>
            <a:ext cx="5908012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buClr>
                <a:schemeClr val="accent1"/>
              </a:buClr>
              <a:buSzPts val="2900"/>
              <a:buFont typeface="Gill Sans"/>
              <a:buChar char="✔"/>
            </a:pPr>
            <a:r>
              <a:rPr lang="en-US" sz="2000" dirty="0">
                <a:latin typeface="Gill Sans"/>
                <a:ea typeface="Gill Sans"/>
                <a:cs typeface="Gill Sans"/>
                <a:sym typeface="Gill Sans"/>
              </a:rPr>
              <a:t>W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e </a:t>
            </a:r>
            <a:r>
              <a:rPr lang="en-US" sz="2000" dirty="0">
                <a:latin typeface="Gill Sans"/>
                <a:ea typeface="Gill Sans"/>
                <a:cs typeface="Gill Sans"/>
                <a:sym typeface="Gill Sans"/>
              </a:rPr>
              <a:t>propose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000" dirty="0">
                <a:latin typeface="Gill Sans"/>
                <a:ea typeface="Gill Sans"/>
                <a:cs typeface="Gill Sans"/>
                <a:sym typeface="Gill Sans"/>
              </a:rPr>
              <a:t>SAWEC, 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new paradigm for </a:t>
            </a:r>
            <a:r>
              <a:rPr lang="en-US" sz="2000" dirty="0">
                <a:latin typeface="Gill Sans"/>
                <a:ea typeface="Gill Sans"/>
                <a:cs typeface="Gill Sans"/>
                <a:sym typeface="Gill Sans"/>
              </a:rPr>
              <a:t>wireless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edge computing</a:t>
            </a:r>
            <a:endParaRPr sz="2000" b="0" i="0" u="none" strike="noStrike" cap="none" dirty="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79" name="Google Shape;579;p38"/>
          <p:cNvSpPr txBox="1"/>
          <p:nvPr/>
        </p:nvSpPr>
        <p:spPr>
          <a:xfrm>
            <a:off x="2264517" y="1839869"/>
            <a:ext cx="5780414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buClr>
                <a:schemeClr val="accent1"/>
              </a:buClr>
              <a:buSzPts val="2900"/>
              <a:buFont typeface="Gill Sans"/>
              <a:buChar char="✔"/>
            </a:pPr>
            <a:r>
              <a:rPr lang="en-US" sz="2000" dirty="0">
                <a:latin typeface="Gill Sans"/>
                <a:ea typeface="Gill Sans"/>
                <a:cs typeface="Gill Sans"/>
                <a:sym typeface="Gill Sans"/>
              </a:rPr>
              <a:t>E2E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000" dirty="0">
                <a:latin typeface="Gill Sans"/>
                <a:ea typeface="Gill Sans"/>
                <a:cs typeface="Gill Sans"/>
                <a:sym typeface="Gill Sans"/>
              </a:rPr>
              <a:t>latency 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is optimized by offloading only the relevant data </a:t>
            </a:r>
            <a:endParaRPr sz="2000" b="0" i="0" u="none" strike="noStrike" cap="none" dirty="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81" name="Google Shape;581;p38"/>
          <p:cNvSpPr txBox="1"/>
          <p:nvPr/>
        </p:nvSpPr>
        <p:spPr>
          <a:xfrm>
            <a:off x="2264517" y="2855623"/>
            <a:ext cx="632348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buClr>
                <a:schemeClr val="accent1"/>
              </a:buClr>
              <a:buSzPts val="2900"/>
              <a:buFont typeface="Gill Sans"/>
              <a:buChar char="✔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SAWEC reduces the channel occupation and</a:t>
            </a:r>
            <a:r>
              <a:rPr lang="en-US" sz="2000" dirty="0">
                <a:latin typeface="Gill Sans"/>
                <a:ea typeface="Gill Sans"/>
                <a:cs typeface="Gill Sans"/>
                <a:sym typeface="Gill Sans"/>
              </a:rPr>
              <a:t> E2E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latency by </a:t>
            </a:r>
            <a:r>
              <a:rPr lang="en-US" sz="2000" dirty="0">
                <a:latin typeface="Gill Sans"/>
                <a:ea typeface="Gill Sans"/>
                <a:cs typeface="Gill Sans"/>
                <a:sym typeface="Gill Sans"/>
              </a:rPr>
              <a:t>94%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and </a:t>
            </a:r>
            <a:r>
              <a:rPr lang="en-US" sz="2000" dirty="0">
                <a:latin typeface="Gill Sans"/>
                <a:ea typeface="Gill Sans"/>
                <a:cs typeface="Gill Sans"/>
                <a:sym typeface="Gill Sans"/>
              </a:rPr>
              <a:t>96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%</a:t>
            </a:r>
            <a:endParaRPr sz="2000" b="0" i="0" u="none" strike="noStrike" cap="none" dirty="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" name="Google Shape;581;p38">
            <a:extLst>
              <a:ext uri="{FF2B5EF4-FFF2-40B4-BE49-F238E27FC236}">
                <a16:creationId xmlns:a16="http://schemas.microsoft.com/office/drawing/2014/main" id="{3FB17D8A-7738-8630-8EBF-46AB07F0188F}"/>
              </a:ext>
            </a:extLst>
          </p:cNvPr>
          <p:cNvSpPr txBox="1"/>
          <p:nvPr/>
        </p:nvSpPr>
        <p:spPr>
          <a:xfrm>
            <a:off x="2308660" y="3972823"/>
            <a:ext cx="651372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Gill Sans"/>
              <a:buChar char="✔"/>
            </a:pPr>
            <a:r>
              <a:rPr lang="en-US" sz="2000" dirty="0">
                <a:latin typeface="Gill Sans"/>
                <a:ea typeface="Gill Sans"/>
                <a:cs typeface="Gill Sans"/>
                <a:sym typeface="Gill Sans"/>
              </a:rPr>
              <a:t>Improves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the instance segmentation performance by </a:t>
            </a:r>
            <a:r>
              <a:rPr lang="en-US" sz="2000" dirty="0">
                <a:latin typeface="Gill Sans"/>
                <a:ea typeface="Gill Sans"/>
                <a:cs typeface="Gill Sans"/>
                <a:sym typeface="Gill Sans"/>
              </a:rPr>
              <a:t>47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%</a:t>
            </a:r>
            <a:endParaRPr sz="2000" b="0" i="0" u="none" strike="noStrike" cap="none" dirty="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" name="Picture 2" descr="Amazon.com: Deluxe Products Classic Handheld Magnifying Glass - Portable  Compact Design for Travel, and 3&quot; Glass Lens with 3X Magnification for  Reading Small Print, and Hobbyists, Black, (SON-DP-8119) : Health &amp;  Household">
            <a:extLst>
              <a:ext uri="{FF2B5EF4-FFF2-40B4-BE49-F238E27FC236}">
                <a16:creationId xmlns:a16="http://schemas.microsoft.com/office/drawing/2014/main" id="{BEB0E18C-9E6C-A182-D9F3-C9EF45289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00" y="1635192"/>
            <a:ext cx="2337631" cy="233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58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8" grpId="0"/>
      <p:bldP spid="579" grpId="0"/>
      <p:bldP spid="581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>
          <a:extLst>
            <a:ext uri="{FF2B5EF4-FFF2-40B4-BE49-F238E27FC236}">
              <a16:creationId xmlns:a16="http://schemas.microsoft.com/office/drawing/2014/main" id="{4F0A244F-A3E2-ACC0-6890-B08874567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1">
            <a:extLst>
              <a:ext uri="{FF2B5EF4-FFF2-40B4-BE49-F238E27FC236}">
                <a16:creationId xmlns:a16="http://schemas.microsoft.com/office/drawing/2014/main" id="{0036DE78-5798-A216-5B3B-319F7C916CC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700">
                <a:latin typeface="Gill Sans"/>
              </a:rPr>
              <a:t>11</a:t>
            </a:fld>
            <a:endParaRPr sz="1700">
              <a:latin typeface="Gill Sans"/>
            </a:endParaRPr>
          </a:p>
        </p:txBody>
      </p:sp>
      <p:grpSp>
        <p:nvGrpSpPr>
          <p:cNvPr id="1126" name="Group 1125">
            <a:extLst>
              <a:ext uri="{FF2B5EF4-FFF2-40B4-BE49-F238E27FC236}">
                <a16:creationId xmlns:a16="http://schemas.microsoft.com/office/drawing/2014/main" id="{A5382BA2-BE23-EF13-6139-B66FB52BD77E}"/>
              </a:ext>
            </a:extLst>
          </p:cNvPr>
          <p:cNvGrpSpPr/>
          <p:nvPr/>
        </p:nvGrpSpPr>
        <p:grpSpPr>
          <a:xfrm>
            <a:off x="6461348" y="718106"/>
            <a:ext cx="2228448" cy="4304385"/>
            <a:chOff x="6461348" y="718106"/>
            <a:chExt cx="2228448" cy="4304385"/>
          </a:xfrm>
        </p:grpSpPr>
        <p:sp>
          <p:nvSpPr>
            <p:cNvPr id="242" name="Google Shape;96;p14">
              <a:extLst>
                <a:ext uri="{FF2B5EF4-FFF2-40B4-BE49-F238E27FC236}">
                  <a16:creationId xmlns:a16="http://schemas.microsoft.com/office/drawing/2014/main" id="{AA837932-2B74-7FD1-8551-5905C8B6DAE1}"/>
                </a:ext>
              </a:extLst>
            </p:cNvPr>
            <p:cNvSpPr/>
            <p:nvPr/>
          </p:nvSpPr>
          <p:spPr>
            <a:xfrm>
              <a:off x="6542809" y="843191"/>
              <a:ext cx="2071399" cy="4179300"/>
            </a:xfrm>
            <a:prstGeom prst="roundRect">
              <a:avLst>
                <a:gd name="adj" fmla="val 9681"/>
              </a:avLst>
            </a:prstGeom>
            <a:solidFill>
              <a:srgbClr val="E8E0EB"/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9400" tIns="99400" rIns="99400" bIns="994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Gill Sans"/>
              </a:endParaRPr>
            </a:p>
          </p:txBody>
        </p:sp>
        <p:sp>
          <p:nvSpPr>
            <p:cNvPr id="243" name="Google Shape;97;p14">
              <a:extLst>
                <a:ext uri="{FF2B5EF4-FFF2-40B4-BE49-F238E27FC236}">
                  <a16:creationId xmlns:a16="http://schemas.microsoft.com/office/drawing/2014/main" id="{F6DD604B-DA34-F8D5-05EA-74E5153A7E16}"/>
                </a:ext>
              </a:extLst>
            </p:cNvPr>
            <p:cNvSpPr/>
            <p:nvPr/>
          </p:nvSpPr>
          <p:spPr>
            <a:xfrm>
              <a:off x="6565180" y="895421"/>
              <a:ext cx="2032800" cy="897000"/>
            </a:xfrm>
            <a:prstGeom prst="roundRect">
              <a:avLst>
                <a:gd name="adj" fmla="val 16667"/>
              </a:avLst>
            </a:prstGeom>
            <a:solidFill>
              <a:srgbClr val="D04FD0">
                <a:alpha val="1327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9400" tIns="99400" rIns="99400" bIns="99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>
                  <a:latin typeface="Gill Sans"/>
                  <a:ea typeface="Palatino"/>
                  <a:cs typeface="Palatino"/>
                  <a:sym typeface="Palatino"/>
                </a:rPr>
                <a:t>Task Execution at Server</a:t>
              </a:r>
              <a:endParaRPr sz="1700" b="1">
                <a:latin typeface="Gill Sans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249" name="Google Shape;103;p14">
              <a:extLst>
                <a:ext uri="{FF2B5EF4-FFF2-40B4-BE49-F238E27FC236}">
                  <a16:creationId xmlns:a16="http://schemas.microsoft.com/office/drawing/2014/main" id="{12ADC765-F4B6-26F7-7818-29C729FE14EC}"/>
                </a:ext>
              </a:extLst>
            </p:cNvPr>
            <p:cNvSpPr/>
            <p:nvPr/>
          </p:nvSpPr>
          <p:spPr>
            <a:xfrm>
              <a:off x="6590986" y="718106"/>
              <a:ext cx="398400" cy="3024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9400" tIns="99400" rIns="99400" bIns="99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>
                  <a:latin typeface="Gill Sans"/>
                </a:rPr>
                <a:t>3</a:t>
              </a:r>
              <a:endParaRPr sz="1700" b="1">
                <a:latin typeface="Gill Sans"/>
              </a:endParaRPr>
            </a:p>
          </p:txBody>
        </p:sp>
        <p:sp>
          <p:nvSpPr>
            <p:cNvPr id="1044" name="Google Shape;114;p14">
              <a:extLst>
                <a:ext uri="{FF2B5EF4-FFF2-40B4-BE49-F238E27FC236}">
                  <a16:creationId xmlns:a16="http://schemas.microsoft.com/office/drawing/2014/main" id="{17CC8CDC-26EC-74BB-2E3E-9A669A218852}"/>
                </a:ext>
              </a:extLst>
            </p:cNvPr>
            <p:cNvSpPr txBox="1"/>
            <p:nvPr/>
          </p:nvSpPr>
          <p:spPr>
            <a:xfrm>
              <a:off x="6461348" y="2727711"/>
              <a:ext cx="924900" cy="64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400" tIns="99400" rIns="99400" bIns="9940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" sz="1700">
                  <a:latin typeface="Gill Sans"/>
                  <a:ea typeface="Palatino"/>
                  <a:cs typeface="Palatino"/>
                  <a:sym typeface="Palatino"/>
                </a:rPr>
                <a:t>ML </a:t>
              </a:r>
              <a:endParaRPr sz="1700">
                <a:latin typeface="Gill Sans"/>
                <a:ea typeface="Palatino"/>
                <a:cs typeface="Palatino"/>
                <a:sym typeface="Palatin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" sz="1700">
                  <a:latin typeface="Gill Sans"/>
                  <a:ea typeface="Palatino"/>
                  <a:cs typeface="Palatino"/>
                  <a:sym typeface="Palatino"/>
                </a:rPr>
                <a:t>Task</a:t>
              </a:r>
              <a:endParaRPr sz="1700">
                <a:latin typeface="Gill Sans"/>
                <a:ea typeface="Palatino"/>
                <a:cs typeface="Palatino"/>
                <a:sym typeface="Palatino"/>
              </a:endParaRPr>
            </a:p>
          </p:txBody>
        </p:sp>
        <p:pic>
          <p:nvPicPr>
            <p:cNvPr id="1046" name="Google Shape;116;p14">
              <a:extLst>
                <a:ext uri="{FF2B5EF4-FFF2-40B4-BE49-F238E27FC236}">
                  <a16:creationId xmlns:a16="http://schemas.microsoft.com/office/drawing/2014/main" id="{0E975D38-2239-F169-8D2E-4FB4E20CF4CC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407322" y="2743951"/>
              <a:ext cx="568718" cy="5569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7" name="Google Shape;117;p14">
              <a:extLst>
                <a:ext uri="{FF2B5EF4-FFF2-40B4-BE49-F238E27FC236}">
                  <a16:creationId xmlns:a16="http://schemas.microsoft.com/office/drawing/2014/main" id="{AF3F9460-1A73-CEDD-584D-E17C02D48AE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14042" t="4461" r="12664"/>
            <a:stretch/>
          </p:blipFill>
          <p:spPr>
            <a:xfrm>
              <a:off x="6779175" y="1862671"/>
              <a:ext cx="632914" cy="730611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dash"/>
              <a:round/>
              <a:headEnd type="none" w="sm" len="sm"/>
              <a:tailEnd type="none" w="sm" len="sm"/>
            </a:ln>
          </p:spPr>
        </p:pic>
        <p:pic>
          <p:nvPicPr>
            <p:cNvPr id="1048" name="Google Shape;118;p14">
              <a:extLst>
                <a:ext uri="{FF2B5EF4-FFF2-40B4-BE49-F238E27FC236}">
                  <a16:creationId xmlns:a16="http://schemas.microsoft.com/office/drawing/2014/main" id="{FF3068AD-590E-43B8-E0D2-A26396C1F6F7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l="24641" t="6820" r="20344"/>
            <a:stretch/>
          </p:blipFill>
          <p:spPr>
            <a:xfrm>
              <a:off x="7897150" y="1862671"/>
              <a:ext cx="534559" cy="733360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dash"/>
              <a:round/>
              <a:headEnd type="none" w="sm" len="sm"/>
              <a:tailEnd type="none" w="sm" len="sm"/>
            </a:ln>
          </p:spPr>
        </p:pic>
        <p:pic>
          <p:nvPicPr>
            <p:cNvPr id="1049" name="Google Shape;119;p14">
              <a:extLst>
                <a:ext uri="{FF2B5EF4-FFF2-40B4-BE49-F238E27FC236}">
                  <a16:creationId xmlns:a16="http://schemas.microsoft.com/office/drawing/2014/main" id="{51C01485-95EC-A99B-8BF6-84EEF98998E5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 l="13888" r="13800"/>
            <a:stretch/>
          </p:blipFill>
          <p:spPr>
            <a:xfrm>
              <a:off x="6759431" y="3594679"/>
              <a:ext cx="695445" cy="822645"/>
            </a:xfrm>
            <a:prstGeom prst="rect">
              <a:avLst/>
            </a:pr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050" name="Google Shape;120;p14">
              <a:extLst>
                <a:ext uri="{FF2B5EF4-FFF2-40B4-BE49-F238E27FC236}">
                  <a16:creationId xmlns:a16="http://schemas.microsoft.com/office/drawing/2014/main" id="{F0B883BF-F8D2-276A-B8BC-06B9D8484954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 l="20676" t="4281" r="16819" b="2634"/>
            <a:stretch/>
          </p:blipFill>
          <p:spPr>
            <a:xfrm>
              <a:off x="7823451" y="3589780"/>
              <a:ext cx="652179" cy="832452"/>
            </a:xfrm>
            <a:prstGeom prst="rect">
              <a:avLst/>
            </a:pr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051" name="Google Shape;121;p14">
              <a:extLst>
                <a:ext uri="{FF2B5EF4-FFF2-40B4-BE49-F238E27FC236}">
                  <a16:creationId xmlns:a16="http://schemas.microsoft.com/office/drawing/2014/main" id="{FAE8FAA2-B628-7B0F-49DF-8791EF4DB697}"/>
                </a:ext>
              </a:extLst>
            </p:cNvPr>
            <p:cNvSpPr txBox="1"/>
            <p:nvPr/>
          </p:nvSpPr>
          <p:spPr>
            <a:xfrm>
              <a:off x="7553696" y="4353955"/>
              <a:ext cx="1136100" cy="6684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SzPts val="770"/>
                <a:buNone/>
              </a:pPr>
              <a:r>
                <a:rPr lang="en" sz="1700">
                  <a:solidFill>
                    <a:srgbClr val="FF0000"/>
                  </a:solidFill>
                  <a:latin typeface="Gill Sans"/>
                  <a:ea typeface="Palatino"/>
                  <a:cs typeface="Palatino"/>
                  <a:sym typeface="Palatino"/>
                </a:rPr>
                <a:t>walking avatar</a:t>
              </a:r>
              <a:endParaRPr sz="1700">
                <a:solidFill>
                  <a:srgbClr val="FF0000"/>
                </a:solidFill>
                <a:latin typeface="Gill Sans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1052" name="Google Shape;122;p14">
              <a:extLst>
                <a:ext uri="{FF2B5EF4-FFF2-40B4-BE49-F238E27FC236}">
                  <a16:creationId xmlns:a16="http://schemas.microsoft.com/office/drawing/2014/main" id="{6512F880-7975-FF11-6CF2-942CBBD01FFF}"/>
                </a:ext>
              </a:extLst>
            </p:cNvPr>
            <p:cNvSpPr txBox="1"/>
            <p:nvPr/>
          </p:nvSpPr>
          <p:spPr>
            <a:xfrm>
              <a:off x="6526334" y="4353947"/>
              <a:ext cx="1136100" cy="64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SzPts val="770"/>
                <a:buNone/>
              </a:pPr>
              <a:r>
                <a:rPr lang="en" sz="1700">
                  <a:solidFill>
                    <a:srgbClr val="FF0000"/>
                  </a:solidFill>
                  <a:latin typeface="Gill Sans"/>
                  <a:ea typeface="Palatino"/>
                  <a:cs typeface="Palatino"/>
                  <a:sym typeface="Palatino"/>
                </a:rPr>
                <a:t>talking avatar</a:t>
              </a:r>
              <a:endParaRPr sz="1700">
                <a:solidFill>
                  <a:srgbClr val="FF0000"/>
                </a:solidFill>
                <a:latin typeface="Gill Sans"/>
                <a:ea typeface="Palatino"/>
                <a:cs typeface="Palatino"/>
                <a:sym typeface="Palatino"/>
              </a:endParaRPr>
            </a:p>
          </p:txBody>
        </p:sp>
        <p:cxnSp>
          <p:nvCxnSpPr>
            <p:cNvPr id="1053" name="Google Shape;123;p14">
              <a:extLst>
                <a:ext uri="{FF2B5EF4-FFF2-40B4-BE49-F238E27FC236}">
                  <a16:creationId xmlns:a16="http://schemas.microsoft.com/office/drawing/2014/main" id="{F5BFB684-36D0-1B58-3E07-878B7BD03248}"/>
                </a:ext>
              </a:extLst>
            </p:cNvPr>
            <p:cNvCxnSpPr>
              <a:cxnSpLocks/>
              <a:stCxn id="1048" idx="2"/>
            </p:cNvCxnSpPr>
            <p:nvPr/>
          </p:nvCxnSpPr>
          <p:spPr>
            <a:xfrm flipH="1">
              <a:off x="7883930" y="2596031"/>
              <a:ext cx="280500" cy="3270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054" name="Google Shape;124;p14">
              <a:extLst>
                <a:ext uri="{FF2B5EF4-FFF2-40B4-BE49-F238E27FC236}">
                  <a16:creationId xmlns:a16="http://schemas.microsoft.com/office/drawing/2014/main" id="{6055A4B8-08EF-4A16-EAC9-DB1F59516F32}"/>
                </a:ext>
              </a:extLst>
            </p:cNvPr>
            <p:cNvCxnSpPr>
              <a:cxnSpLocks/>
              <a:stCxn id="1047" idx="2"/>
            </p:cNvCxnSpPr>
            <p:nvPr/>
          </p:nvCxnSpPr>
          <p:spPr>
            <a:xfrm>
              <a:off x="7095632" y="2593282"/>
              <a:ext cx="320699" cy="302994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055" name="Google Shape;125;p14">
              <a:extLst>
                <a:ext uri="{FF2B5EF4-FFF2-40B4-BE49-F238E27FC236}">
                  <a16:creationId xmlns:a16="http://schemas.microsoft.com/office/drawing/2014/main" id="{904A23F8-1860-A84C-0BE1-8B15745F10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99746" y="3267887"/>
              <a:ext cx="259697" cy="310938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056" name="Google Shape;126;p14">
              <a:extLst>
                <a:ext uri="{FF2B5EF4-FFF2-40B4-BE49-F238E27FC236}">
                  <a16:creationId xmlns:a16="http://schemas.microsoft.com/office/drawing/2014/main" id="{D4876F55-CB3D-1616-D818-292778FE90C3}"/>
                </a:ext>
              </a:extLst>
            </p:cNvPr>
            <p:cNvCxnSpPr/>
            <p:nvPr/>
          </p:nvCxnSpPr>
          <p:spPr>
            <a:xfrm>
              <a:off x="7861218" y="3227633"/>
              <a:ext cx="297600" cy="3267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125" name="Group 1124">
            <a:extLst>
              <a:ext uri="{FF2B5EF4-FFF2-40B4-BE49-F238E27FC236}">
                <a16:creationId xmlns:a16="http://schemas.microsoft.com/office/drawing/2014/main" id="{CA972FF7-6A07-022B-83DB-4E4D94402E74}"/>
              </a:ext>
            </a:extLst>
          </p:cNvPr>
          <p:cNvGrpSpPr/>
          <p:nvPr/>
        </p:nvGrpSpPr>
        <p:grpSpPr>
          <a:xfrm>
            <a:off x="4012611" y="719902"/>
            <a:ext cx="2586900" cy="4302533"/>
            <a:chOff x="4012611" y="719902"/>
            <a:chExt cx="2586900" cy="4302533"/>
          </a:xfrm>
        </p:grpSpPr>
        <p:sp>
          <p:nvSpPr>
            <p:cNvPr id="244" name="Google Shape;98;p14">
              <a:extLst>
                <a:ext uri="{FF2B5EF4-FFF2-40B4-BE49-F238E27FC236}">
                  <a16:creationId xmlns:a16="http://schemas.microsoft.com/office/drawing/2014/main" id="{7B1BADA5-E404-3659-7E3E-EC74D1E6F3B2}"/>
                </a:ext>
              </a:extLst>
            </p:cNvPr>
            <p:cNvSpPr/>
            <p:nvPr/>
          </p:nvSpPr>
          <p:spPr>
            <a:xfrm>
              <a:off x="4038059" y="843135"/>
              <a:ext cx="2402700" cy="4179300"/>
            </a:xfrm>
            <a:prstGeom prst="roundRect">
              <a:avLst>
                <a:gd name="adj" fmla="val 9179"/>
              </a:avLst>
            </a:prstGeom>
            <a:solidFill>
              <a:srgbClr val="E1ECEE">
                <a:alpha val="55000"/>
              </a:srgbClr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9400" tIns="99400" rIns="99400" bIns="99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highlight>
                  <a:srgbClr val="D9D9D9"/>
                </a:highlight>
                <a:latin typeface="Gill Sans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245" name="Google Shape;99;p14">
              <a:extLst>
                <a:ext uri="{FF2B5EF4-FFF2-40B4-BE49-F238E27FC236}">
                  <a16:creationId xmlns:a16="http://schemas.microsoft.com/office/drawing/2014/main" id="{3963091B-9533-F5B8-6EA4-6C5E2675F7F6}"/>
                </a:ext>
              </a:extLst>
            </p:cNvPr>
            <p:cNvSpPr/>
            <p:nvPr/>
          </p:nvSpPr>
          <p:spPr>
            <a:xfrm>
              <a:off x="4094685" y="885802"/>
              <a:ext cx="2265600" cy="601500"/>
            </a:xfrm>
            <a:prstGeom prst="roundRect">
              <a:avLst>
                <a:gd name="adj" fmla="val 16667"/>
              </a:avLst>
            </a:prstGeom>
            <a:solidFill>
              <a:srgbClr val="B9D6DA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9400" tIns="99400" rIns="99400" bIns="99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>
                  <a:latin typeface="Gill Sans"/>
                  <a:ea typeface="Palatino"/>
                  <a:cs typeface="Palatino"/>
                  <a:sym typeface="Palatino"/>
                </a:rPr>
                <a:t>ROI Offloading</a:t>
              </a:r>
              <a:endParaRPr sz="1700" b="1">
                <a:latin typeface="Gill Sans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248" name="Google Shape;102;p14">
              <a:extLst>
                <a:ext uri="{FF2B5EF4-FFF2-40B4-BE49-F238E27FC236}">
                  <a16:creationId xmlns:a16="http://schemas.microsoft.com/office/drawing/2014/main" id="{4C3A80B1-2C1E-2537-FA1C-4FB1BC8444DE}"/>
                </a:ext>
              </a:extLst>
            </p:cNvPr>
            <p:cNvSpPr/>
            <p:nvPr/>
          </p:nvSpPr>
          <p:spPr>
            <a:xfrm>
              <a:off x="4046461" y="719902"/>
              <a:ext cx="398400" cy="3024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9400" tIns="99400" rIns="99400" bIns="99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>
                  <a:latin typeface="Gill Sans"/>
                </a:rPr>
                <a:t>2</a:t>
              </a:r>
              <a:endParaRPr sz="1700" b="1">
                <a:latin typeface="Gill Sans"/>
              </a:endParaRPr>
            </a:p>
          </p:txBody>
        </p:sp>
        <p:sp>
          <p:nvSpPr>
            <p:cNvPr id="250" name="Google Shape;104;p14">
              <a:extLst>
                <a:ext uri="{FF2B5EF4-FFF2-40B4-BE49-F238E27FC236}">
                  <a16:creationId xmlns:a16="http://schemas.microsoft.com/office/drawing/2014/main" id="{64886B65-10F4-54A3-A328-7F61848F0E27}"/>
                </a:ext>
              </a:extLst>
            </p:cNvPr>
            <p:cNvSpPr/>
            <p:nvPr/>
          </p:nvSpPr>
          <p:spPr>
            <a:xfrm>
              <a:off x="4085844" y="1822998"/>
              <a:ext cx="2308500" cy="10281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09525" tIns="209525" rIns="209525" bIns="2095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highlight>
                  <a:srgbClr val="FFFFFF"/>
                </a:highlight>
                <a:latin typeface="Gill Sans"/>
              </a:endParaRPr>
            </a:p>
          </p:txBody>
        </p:sp>
        <p:pic>
          <p:nvPicPr>
            <p:cNvPr id="251" name="Google Shape;105;p14">
              <a:extLst>
                <a:ext uri="{FF2B5EF4-FFF2-40B4-BE49-F238E27FC236}">
                  <a16:creationId xmlns:a16="http://schemas.microsoft.com/office/drawing/2014/main" id="{914D67E0-3140-5ABF-272B-9790D619B3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l="24641" t="6820" r="20344"/>
            <a:stretch/>
          </p:blipFill>
          <p:spPr>
            <a:xfrm>
              <a:off x="5612786" y="1853196"/>
              <a:ext cx="702434" cy="963679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dash"/>
              <a:round/>
              <a:headEnd type="none" w="sm" len="sm"/>
              <a:tailEnd type="none" w="sm" len="sm"/>
            </a:ln>
          </p:spPr>
        </p:pic>
        <p:pic>
          <p:nvPicPr>
            <p:cNvPr id="252" name="Google Shape;106;p14">
              <a:extLst>
                <a:ext uri="{FF2B5EF4-FFF2-40B4-BE49-F238E27FC236}">
                  <a16:creationId xmlns:a16="http://schemas.microsoft.com/office/drawing/2014/main" id="{ED68107A-0DEC-36AC-F7FE-A0FFDA97551B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 l="21088" t="7210" r="18797" b="14154"/>
            <a:stretch/>
          </p:blipFill>
          <p:spPr>
            <a:xfrm rot="788328">
              <a:off x="4336594" y="3013214"/>
              <a:ext cx="1317609" cy="8731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3" name="Google Shape;107;p14">
              <a:extLst>
                <a:ext uri="{FF2B5EF4-FFF2-40B4-BE49-F238E27FC236}">
                  <a16:creationId xmlns:a16="http://schemas.microsoft.com/office/drawing/2014/main" id="{256D6BCF-15A7-2449-9A1D-64779114DAF1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14042" t="4461" r="12664"/>
            <a:stretch/>
          </p:blipFill>
          <p:spPr>
            <a:xfrm>
              <a:off x="4126607" y="1852399"/>
              <a:ext cx="834847" cy="963681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dash"/>
              <a:round/>
              <a:headEnd type="none" w="sm" len="sm"/>
              <a:tailEnd type="none" w="sm" len="sm"/>
            </a:ln>
          </p:spPr>
        </p:pic>
        <p:pic>
          <p:nvPicPr>
            <p:cNvPr id="254" name="Google Shape;108;p14">
              <a:extLst>
                <a:ext uri="{FF2B5EF4-FFF2-40B4-BE49-F238E27FC236}">
                  <a16:creationId xmlns:a16="http://schemas.microsoft.com/office/drawing/2014/main" id="{ACF503AE-AF4F-6A7B-5E09-0E40566F875D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 l="10376" t="6548" r="8428" b="14748"/>
            <a:stretch/>
          </p:blipFill>
          <p:spPr>
            <a:xfrm>
              <a:off x="4090647" y="4083514"/>
              <a:ext cx="1414885" cy="86607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55" name="Google Shape;109;p14">
              <a:extLst>
                <a:ext uri="{FF2B5EF4-FFF2-40B4-BE49-F238E27FC236}">
                  <a16:creationId xmlns:a16="http://schemas.microsoft.com/office/drawing/2014/main" id="{591210AB-1646-850F-AA1C-F37454665D5F}"/>
                </a:ext>
              </a:extLst>
            </p:cNvPr>
            <p:cNvCxnSpPr/>
            <p:nvPr/>
          </p:nvCxnSpPr>
          <p:spPr>
            <a:xfrm>
              <a:off x="4415495" y="2825783"/>
              <a:ext cx="250800" cy="3651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024" name="Google Shape;110;p14">
              <a:extLst>
                <a:ext uri="{FF2B5EF4-FFF2-40B4-BE49-F238E27FC236}">
                  <a16:creationId xmlns:a16="http://schemas.microsoft.com/office/drawing/2014/main" id="{45D8F1B4-185E-1076-022F-FB87E346C52B}"/>
                </a:ext>
              </a:extLst>
            </p:cNvPr>
            <p:cNvCxnSpPr/>
            <p:nvPr/>
          </p:nvCxnSpPr>
          <p:spPr>
            <a:xfrm flipH="1">
              <a:off x="5502056" y="2813576"/>
              <a:ext cx="283800" cy="3726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025" name="Google Shape;111;p14">
              <a:extLst>
                <a:ext uri="{FF2B5EF4-FFF2-40B4-BE49-F238E27FC236}">
                  <a16:creationId xmlns:a16="http://schemas.microsoft.com/office/drawing/2014/main" id="{963BC7AA-0BE2-2689-1D59-F984AA19A051}"/>
                </a:ext>
              </a:extLst>
            </p:cNvPr>
            <p:cNvCxnSpPr/>
            <p:nvPr/>
          </p:nvCxnSpPr>
          <p:spPr>
            <a:xfrm flipH="1">
              <a:off x="4855987" y="3698388"/>
              <a:ext cx="15000" cy="4170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  <p:sp>
          <p:nvSpPr>
            <p:cNvPr id="1042" name="Google Shape;112;p14">
              <a:extLst>
                <a:ext uri="{FF2B5EF4-FFF2-40B4-BE49-F238E27FC236}">
                  <a16:creationId xmlns:a16="http://schemas.microsoft.com/office/drawing/2014/main" id="{AE73D735-1D3C-694A-C302-DFB0AF53AFCF}"/>
                </a:ext>
              </a:extLst>
            </p:cNvPr>
            <p:cNvSpPr txBox="1"/>
            <p:nvPr/>
          </p:nvSpPr>
          <p:spPr>
            <a:xfrm>
              <a:off x="4857748" y="2073476"/>
              <a:ext cx="859800" cy="51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400" tIns="99400" rIns="99400" bIns="99400" anchor="t" anchorCtr="0">
              <a:noAutofit/>
            </a:bodyPr>
            <a:lstStyle/>
            <a:p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700"/>
                <a:buNone/>
              </a:pPr>
              <a:r>
                <a:rPr lang="en" sz="1700">
                  <a:latin typeface="Gill Sans"/>
                  <a:ea typeface="Palatino"/>
                  <a:cs typeface="Palatino"/>
                  <a:sym typeface="Palatino"/>
                </a:rPr>
                <a:t>360 Frame</a:t>
              </a:r>
              <a:endParaRPr sz="1700">
                <a:latin typeface="Gill Sans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1043" name="Google Shape;113;p14">
              <a:extLst>
                <a:ext uri="{FF2B5EF4-FFF2-40B4-BE49-F238E27FC236}">
                  <a16:creationId xmlns:a16="http://schemas.microsoft.com/office/drawing/2014/main" id="{2A71D06C-4B7B-A6D3-F761-B3A2BE4FFE3C}"/>
                </a:ext>
              </a:extLst>
            </p:cNvPr>
            <p:cNvSpPr txBox="1"/>
            <p:nvPr/>
          </p:nvSpPr>
          <p:spPr>
            <a:xfrm>
              <a:off x="4012611" y="1486405"/>
              <a:ext cx="2586900" cy="31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400" tIns="99400" rIns="99400" bIns="99400" anchor="t" anchorCtr="0">
              <a:no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700"/>
                <a:buNone/>
              </a:pPr>
              <a:r>
                <a:rPr lang="en" sz="1700">
                  <a:latin typeface="Gill Sans"/>
                  <a:ea typeface="Palatino"/>
                  <a:cs typeface="Palatino"/>
                  <a:sym typeface="Palatino"/>
                </a:rPr>
                <a:t>ROI </a:t>
              </a:r>
              <a:r>
                <a:rPr lang="en" sz="1700" b="1" i="1">
                  <a:latin typeface="Gill Sans"/>
                  <a:ea typeface="Palatino"/>
                  <a:cs typeface="Palatino"/>
                  <a:sym typeface="Palatino"/>
                </a:rPr>
                <a:t>1 </a:t>
              </a:r>
              <a:r>
                <a:rPr lang="en" sz="1700">
                  <a:latin typeface="Gill Sans"/>
                  <a:ea typeface="Palatino"/>
                  <a:cs typeface="Palatino"/>
                  <a:sym typeface="Palatino"/>
                </a:rPr>
                <a:t>                 ROI </a:t>
              </a:r>
              <a:r>
                <a:rPr lang="en" sz="1700" b="1" i="1">
                  <a:latin typeface="Gill Sans"/>
                  <a:ea typeface="Palatino"/>
                  <a:cs typeface="Palatino"/>
                  <a:sym typeface="Palatino"/>
                </a:rPr>
                <a:t>N</a:t>
              </a:r>
              <a:endParaRPr sz="1700" b="1" i="1">
                <a:latin typeface="Gill Sans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1045" name="Google Shape;115;p14">
              <a:extLst>
                <a:ext uri="{FF2B5EF4-FFF2-40B4-BE49-F238E27FC236}">
                  <a16:creationId xmlns:a16="http://schemas.microsoft.com/office/drawing/2014/main" id="{E563A983-F34B-6029-A96E-BD358ACBC586}"/>
                </a:ext>
              </a:extLst>
            </p:cNvPr>
            <p:cNvSpPr txBox="1"/>
            <p:nvPr/>
          </p:nvSpPr>
          <p:spPr>
            <a:xfrm>
              <a:off x="5422722" y="4115194"/>
              <a:ext cx="1038900" cy="64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400" tIns="99400" rIns="99400" bIns="9940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" sz="1700">
                  <a:latin typeface="Gill Sans"/>
                  <a:ea typeface="Palatino"/>
                  <a:cs typeface="Palatino"/>
                  <a:sym typeface="Palatino"/>
                </a:rPr>
                <a:t>Edge</a:t>
              </a:r>
              <a:endParaRPr sz="1700">
                <a:latin typeface="Gill Sans"/>
                <a:ea typeface="Palatino"/>
                <a:cs typeface="Palatino"/>
                <a:sym typeface="Palatin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" sz="1700">
                  <a:latin typeface="Gill Sans"/>
                  <a:ea typeface="Palatino"/>
                  <a:cs typeface="Palatino"/>
                  <a:sym typeface="Palatino"/>
                </a:rPr>
                <a:t>Server</a:t>
              </a:r>
              <a:endParaRPr sz="1700">
                <a:latin typeface="Gill Sans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1057" name="Google Shape;127;p14">
              <a:extLst>
                <a:ext uri="{FF2B5EF4-FFF2-40B4-BE49-F238E27FC236}">
                  <a16:creationId xmlns:a16="http://schemas.microsoft.com/office/drawing/2014/main" id="{1805D494-FAE8-6CE0-08F2-AFF6A49DF99D}"/>
                </a:ext>
              </a:extLst>
            </p:cNvPr>
            <p:cNvSpPr txBox="1"/>
            <p:nvPr/>
          </p:nvSpPr>
          <p:spPr>
            <a:xfrm>
              <a:off x="5612730" y="3166376"/>
              <a:ext cx="909491" cy="64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400" tIns="99400" rIns="99400" bIns="9940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" sz="1700">
                  <a:latin typeface="Gill Sans"/>
                  <a:ea typeface="Palatino"/>
                  <a:cs typeface="Palatino"/>
                  <a:sym typeface="Palatino"/>
                </a:rPr>
                <a:t>VR 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" sz="1700">
                  <a:latin typeface="Gill Sans"/>
                  <a:ea typeface="Palatino"/>
                  <a:cs typeface="Palatino"/>
                  <a:sym typeface="Palatino"/>
                </a:rPr>
                <a:t>System</a:t>
              </a:r>
              <a:endParaRPr sz="1700">
                <a:latin typeface="Gill Sans"/>
                <a:ea typeface="Palatino"/>
                <a:cs typeface="Palatino"/>
                <a:sym typeface="Palatino"/>
              </a:endParaRPr>
            </a:p>
          </p:txBody>
        </p:sp>
        <p:cxnSp>
          <p:nvCxnSpPr>
            <p:cNvPr id="1112" name="Google Shape;182;p14">
              <a:extLst>
                <a:ext uri="{FF2B5EF4-FFF2-40B4-BE49-F238E27FC236}">
                  <a16:creationId xmlns:a16="http://schemas.microsoft.com/office/drawing/2014/main" id="{47B71208-95A5-511F-D271-80118B3E4E73}"/>
                </a:ext>
              </a:extLst>
            </p:cNvPr>
            <p:cNvCxnSpPr/>
            <p:nvPr/>
          </p:nvCxnSpPr>
          <p:spPr>
            <a:xfrm>
              <a:off x="4759525" y="1668499"/>
              <a:ext cx="9762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23" name="Group 1122">
            <a:extLst>
              <a:ext uri="{FF2B5EF4-FFF2-40B4-BE49-F238E27FC236}">
                <a16:creationId xmlns:a16="http://schemas.microsoft.com/office/drawing/2014/main" id="{0E97DEE5-E0D3-CF92-097D-69244EE6D1A6}"/>
              </a:ext>
            </a:extLst>
          </p:cNvPr>
          <p:cNvGrpSpPr/>
          <p:nvPr/>
        </p:nvGrpSpPr>
        <p:grpSpPr>
          <a:xfrm>
            <a:off x="512744" y="725364"/>
            <a:ext cx="3584917" cy="4433801"/>
            <a:chOff x="512744" y="725364"/>
            <a:chExt cx="3584917" cy="4433801"/>
          </a:xfrm>
        </p:grpSpPr>
        <p:grpSp>
          <p:nvGrpSpPr>
            <p:cNvPr id="1120" name="Group 1119">
              <a:extLst>
                <a:ext uri="{FF2B5EF4-FFF2-40B4-BE49-F238E27FC236}">
                  <a16:creationId xmlns:a16="http://schemas.microsoft.com/office/drawing/2014/main" id="{CA4D7EF6-B0B0-0A02-6FD5-565D3BFBCA13}"/>
                </a:ext>
              </a:extLst>
            </p:cNvPr>
            <p:cNvGrpSpPr/>
            <p:nvPr/>
          </p:nvGrpSpPr>
          <p:grpSpPr>
            <a:xfrm>
              <a:off x="512744" y="843135"/>
              <a:ext cx="3584917" cy="4316030"/>
              <a:chOff x="512744" y="843135"/>
              <a:chExt cx="3584917" cy="4316030"/>
            </a:xfrm>
          </p:grpSpPr>
          <p:sp>
            <p:nvSpPr>
              <p:cNvPr id="241" name="Google Shape;95;p14">
                <a:extLst>
                  <a:ext uri="{FF2B5EF4-FFF2-40B4-BE49-F238E27FC236}">
                    <a16:creationId xmlns:a16="http://schemas.microsoft.com/office/drawing/2014/main" id="{E8B73D18-E512-2959-E122-74206EBEC06D}"/>
                  </a:ext>
                </a:extLst>
              </p:cNvPr>
              <p:cNvSpPr/>
              <p:nvPr/>
            </p:nvSpPr>
            <p:spPr>
              <a:xfrm>
                <a:off x="644010" y="843135"/>
                <a:ext cx="3319800" cy="4179300"/>
              </a:xfrm>
              <a:prstGeom prst="roundRect">
                <a:avLst>
                  <a:gd name="adj" fmla="val 8058"/>
                </a:avLst>
              </a:prstGeom>
              <a:solidFill>
                <a:srgbClr val="E8F0E4">
                  <a:alpha val="52940"/>
                </a:srgbClr>
              </a:solidFill>
              <a:ln w="19050" cap="flat" cmpd="sng">
                <a:solidFill>
                  <a:srgbClr val="595959"/>
                </a:solidFill>
                <a:prstDash val="dot"/>
                <a:round/>
                <a:headEnd type="none" w="sm" len="sm"/>
                <a:tailEnd type="none" w="sm" len="sm"/>
              </a:ln>
            </p:spPr>
            <p:txBody>
              <a:bodyPr spcFirstLastPara="1" wrap="square" lIns="99400" tIns="99400" rIns="99400" bIns="9940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246" name="Google Shape;100;p14">
                <a:extLst>
                  <a:ext uri="{FF2B5EF4-FFF2-40B4-BE49-F238E27FC236}">
                    <a16:creationId xmlns:a16="http://schemas.microsoft.com/office/drawing/2014/main" id="{1C379CAB-B89B-B4D3-5D0E-97FFDC225F84}"/>
                  </a:ext>
                </a:extLst>
              </p:cNvPr>
              <p:cNvSpPr/>
              <p:nvPr/>
            </p:nvSpPr>
            <p:spPr>
              <a:xfrm>
                <a:off x="704894" y="914373"/>
                <a:ext cx="3183600" cy="601500"/>
              </a:xfrm>
              <a:prstGeom prst="roundRect">
                <a:avLst>
                  <a:gd name="adj" fmla="val 16667"/>
                </a:avLst>
              </a:prstGeom>
              <a:solidFill>
                <a:srgbClr val="D3EBC9">
                  <a:alpha val="61250"/>
                </a:srgbClr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9400" tIns="99400" rIns="99400" bIns="9940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700" b="1">
                    <a:latin typeface="Gill Sans"/>
                    <a:ea typeface="Palatino"/>
                    <a:cs typeface="Palatino"/>
                    <a:sym typeface="Palatino"/>
                  </a:rPr>
                  <a:t>Sensing-Assisted </a:t>
                </a:r>
                <a:endParaRPr sz="1700" b="1">
                  <a:latin typeface="Gill Sans"/>
                  <a:ea typeface="Palatino"/>
                  <a:cs typeface="Palatino"/>
                  <a:sym typeface="Palatin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700" b="1">
                    <a:latin typeface="Gill Sans"/>
                    <a:ea typeface="Palatino"/>
                    <a:cs typeface="Palatino"/>
                    <a:sym typeface="Palatino"/>
                  </a:rPr>
                  <a:t>ROI Detection</a:t>
                </a:r>
                <a:endParaRPr sz="1700" b="1">
                  <a:latin typeface="Gill Sans"/>
                  <a:ea typeface="Palatino"/>
                  <a:cs typeface="Palatino"/>
                  <a:sym typeface="Palatino"/>
                </a:endParaRPr>
              </a:p>
            </p:txBody>
          </p:sp>
          <p:grpSp>
            <p:nvGrpSpPr>
              <p:cNvPr id="1058" name="Google Shape;128;p14">
                <a:extLst>
                  <a:ext uri="{FF2B5EF4-FFF2-40B4-BE49-F238E27FC236}">
                    <a16:creationId xmlns:a16="http://schemas.microsoft.com/office/drawing/2014/main" id="{DB6C55E1-0D9D-E8AB-6D76-1B5F53F36C10}"/>
                  </a:ext>
                </a:extLst>
              </p:cNvPr>
              <p:cNvGrpSpPr/>
              <p:nvPr/>
            </p:nvGrpSpPr>
            <p:grpSpPr>
              <a:xfrm>
                <a:off x="678563" y="1491570"/>
                <a:ext cx="3183731" cy="1150219"/>
                <a:chOff x="68775" y="1021597"/>
                <a:chExt cx="3656100" cy="1544332"/>
              </a:xfrm>
            </p:grpSpPr>
            <p:sp>
              <p:nvSpPr>
                <p:cNvPr id="1059" name="Google Shape;129;p14">
                  <a:extLst>
                    <a:ext uri="{FF2B5EF4-FFF2-40B4-BE49-F238E27FC236}">
                      <a16:creationId xmlns:a16="http://schemas.microsoft.com/office/drawing/2014/main" id="{2A1FFDB9-77C9-1BAE-9843-9721DD60B3EF}"/>
                    </a:ext>
                  </a:extLst>
                </p:cNvPr>
                <p:cNvSpPr/>
                <p:nvPr/>
              </p:nvSpPr>
              <p:spPr>
                <a:xfrm>
                  <a:off x="68775" y="1106575"/>
                  <a:ext cx="3656100" cy="1404900"/>
                </a:xfrm>
                <a:prstGeom prst="rect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9400" tIns="99400" rIns="99400" bIns="9940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700">
                    <a:latin typeface="Gill Sans"/>
                  </a:endParaRPr>
                </a:p>
              </p:txBody>
            </p:sp>
            <p:pic>
              <p:nvPicPr>
                <p:cNvPr id="1060" name="Google Shape;130;p14">
                  <a:extLst>
                    <a:ext uri="{FF2B5EF4-FFF2-40B4-BE49-F238E27FC236}">
                      <a16:creationId xmlns:a16="http://schemas.microsoft.com/office/drawing/2014/main" id="{353F5DB1-3162-79DD-30E5-72B11C38F57D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53045"/>
                <a:stretch/>
              </p:blipFill>
              <p:spPr>
                <a:xfrm>
                  <a:off x="1169104" y="1021597"/>
                  <a:ext cx="1654520" cy="148993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061" name="Google Shape;131;p14">
                  <a:extLst>
                    <a:ext uri="{FF2B5EF4-FFF2-40B4-BE49-F238E27FC236}">
                      <a16:creationId xmlns:a16="http://schemas.microsoft.com/office/drawing/2014/main" id="{60D325B6-4739-77DB-1EA8-19D675A04C5A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1">
                  <a:alphaModFix/>
                </a:blip>
                <a:srcRect r="63540"/>
                <a:stretch/>
              </p:blipFill>
              <p:spPr>
                <a:xfrm rot="-9286798">
                  <a:off x="1063381" y="1245680"/>
                  <a:ext cx="601480" cy="28775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062" name="Google Shape;132;p14">
                  <a:extLst>
                    <a:ext uri="{FF2B5EF4-FFF2-40B4-BE49-F238E27FC236}">
                      <a16:creationId xmlns:a16="http://schemas.microsoft.com/office/drawing/2014/main" id="{8DFD57D5-67BA-8276-39EE-322FC8452A27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1">
                  <a:alphaModFix/>
                </a:blip>
                <a:srcRect r="63540"/>
                <a:stretch/>
              </p:blipFill>
              <p:spPr>
                <a:xfrm rot="9149985">
                  <a:off x="998046" y="2086238"/>
                  <a:ext cx="569847" cy="27206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063" name="Google Shape;133;p14">
                  <a:extLst>
                    <a:ext uri="{FF2B5EF4-FFF2-40B4-BE49-F238E27FC236}">
                      <a16:creationId xmlns:a16="http://schemas.microsoft.com/office/drawing/2014/main" id="{6A710592-DD0F-4DFF-3EC8-28C619AF452C}"/>
                    </a:ext>
                  </a:extLst>
                </p:cNvPr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l="14042" t="4461" r="12664"/>
                <a:stretch/>
              </p:blipFill>
              <p:spPr>
                <a:xfrm>
                  <a:off x="123802" y="1119629"/>
                  <a:ext cx="903782" cy="129385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064" name="Google Shape;134;p14">
                  <a:extLst>
                    <a:ext uri="{FF2B5EF4-FFF2-40B4-BE49-F238E27FC236}">
                      <a16:creationId xmlns:a16="http://schemas.microsoft.com/office/drawing/2014/main" id="{81D5E73C-D45D-7B75-8060-F51B482632A9}"/>
                    </a:ext>
                  </a:extLst>
                </p:cNvPr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 l="24641" t="6820" r="20344"/>
                <a:stretch/>
              </p:blipFill>
              <p:spPr>
                <a:xfrm>
                  <a:off x="2994280" y="1272074"/>
                  <a:ext cx="680378" cy="129385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065" name="Google Shape;135;p14">
                  <a:extLst>
                    <a:ext uri="{FF2B5EF4-FFF2-40B4-BE49-F238E27FC236}">
                      <a16:creationId xmlns:a16="http://schemas.microsoft.com/office/drawing/2014/main" id="{349BC465-3613-5E9D-CEE7-848C642551A4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1">
                  <a:alphaModFix/>
                </a:blip>
                <a:srcRect r="63540"/>
                <a:stretch/>
              </p:blipFill>
              <p:spPr>
                <a:xfrm rot="-1277358">
                  <a:off x="2457110" y="1316414"/>
                  <a:ext cx="569847" cy="27206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066" name="Google Shape;136;p14">
                  <a:extLst>
                    <a:ext uri="{FF2B5EF4-FFF2-40B4-BE49-F238E27FC236}">
                      <a16:creationId xmlns:a16="http://schemas.microsoft.com/office/drawing/2014/main" id="{B81A4D42-B99C-04EE-00D5-A22A02864610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1">
                  <a:alphaModFix/>
                </a:blip>
                <a:srcRect r="63540"/>
                <a:stretch/>
              </p:blipFill>
              <p:spPr>
                <a:xfrm rot="1729017">
                  <a:off x="2505834" y="2037594"/>
                  <a:ext cx="426003" cy="20380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1067" name="Google Shape;137;p14">
                <a:extLst>
                  <a:ext uri="{FF2B5EF4-FFF2-40B4-BE49-F238E27FC236}">
                    <a16:creationId xmlns:a16="http://schemas.microsoft.com/office/drawing/2014/main" id="{A22E7675-BAEA-0D5C-7EC2-5A4942B0D350}"/>
                  </a:ext>
                </a:extLst>
              </p:cNvPr>
              <p:cNvSpPr/>
              <p:nvPr/>
            </p:nvSpPr>
            <p:spPr>
              <a:xfrm>
                <a:off x="713035" y="3178512"/>
                <a:ext cx="3183600" cy="915300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9400" tIns="99400" rIns="99400" bIns="9940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cxnSp>
            <p:nvCxnSpPr>
              <p:cNvPr id="1068" name="Google Shape;138;p14">
                <a:extLst>
                  <a:ext uri="{FF2B5EF4-FFF2-40B4-BE49-F238E27FC236}">
                    <a16:creationId xmlns:a16="http://schemas.microsoft.com/office/drawing/2014/main" id="{D0B9CEC8-AFC4-A9D8-1BB8-EE32C8FEAF2A}"/>
                  </a:ext>
                </a:extLst>
              </p:cNvPr>
              <p:cNvCxnSpPr/>
              <p:nvPr/>
            </p:nvCxnSpPr>
            <p:spPr>
              <a:xfrm>
                <a:off x="1519782" y="3177618"/>
                <a:ext cx="6000" cy="910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069" name="Google Shape;139;p14">
                <a:extLst>
                  <a:ext uri="{FF2B5EF4-FFF2-40B4-BE49-F238E27FC236}">
                    <a16:creationId xmlns:a16="http://schemas.microsoft.com/office/drawing/2014/main" id="{5B7D500E-72A7-B073-192E-404A41715C4D}"/>
                  </a:ext>
                </a:extLst>
              </p:cNvPr>
              <p:cNvSpPr/>
              <p:nvPr/>
            </p:nvSpPr>
            <p:spPr>
              <a:xfrm>
                <a:off x="1072157" y="3607878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70" name="Google Shape;140;p14">
                <a:extLst>
                  <a:ext uri="{FF2B5EF4-FFF2-40B4-BE49-F238E27FC236}">
                    <a16:creationId xmlns:a16="http://schemas.microsoft.com/office/drawing/2014/main" id="{27BDF3C7-3F14-1FA1-3E04-BEF2826A5D16}"/>
                  </a:ext>
                </a:extLst>
              </p:cNvPr>
              <p:cNvSpPr/>
              <p:nvPr/>
            </p:nvSpPr>
            <p:spPr>
              <a:xfrm>
                <a:off x="918739" y="3578849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71" name="Google Shape;141;p14">
                <a:extLst>
                  <a:ext uri="{FF2B5EF4-FFF2-40B4-BE49-F238E27FC236}">
                    <a16:creationId xmlns:a16="http://schemas.microsoft.com/office/drawing/2014/main" id="{A75D4924-BFF2-2A94-38C4-3AE724E0AA56}"/>
                  </a:ext>
                </a:extLst>
              </p:cNvPr>
              <p:cNvSpPr/>
              <p:nvPr/>
            </p:nvSpPr>
            <p:spPr>
              <a:xfrm>
                <a:off x="1049432" y="3600374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72" name="Google Shape;142;p14">
                <a:extLst>
                  <a:ext uri="{FF2B5EF4-FFF2-40B4-BE49-F238E27FC236}">
                    <a16:creationId xmlns:a16="http://schemas.microsoft.com/office/drawing/2014/main" id="{0BC3D2A5-60FF-4C9F-3B17-DFDA7911EA63}"/>
                  </a:ext>
                </a:extLst>
              </p:cNvPr>
              <p:cNvSpPr/>
              <p:nvPr/>
            </p:nvSpPr>
            <p:spPr>
              <a:xfrm>
                <a:off x="842934" y="3600374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73" name="Google Shape;143;p14">
                <a:extLst>
                  <a:ext uri="{FF2B5EF4-FFF2-40B4-BE49-F238E27FC236}">
                    <a16:creationId xmlns:a16="http://schemas.microsoft.com/office/drawing/2014/main" id="{9B649288-6150-7901-6508-E60E24C80180}"/>
                  </a:ext>
                </a:extLst>
              </p:cNvPr>
              <p:cNvSpPr/>
              <p:nvPr/>
            </p:nvSpPr>
            <p:spPr>
              <a:xfrm>
                <a:off x="906223" y="3698354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74" name="Google Shape;144;p14">
                <a:extLst>
                  <a:ext uri="{FF2B5EF4-FFF2-40B4-BE49-F238E27FC236}">
                    <a16:creationId xmlns:a16="http://schemas.microsoft.com/office/drawing/2014/main" id="{7CB7929F-1B5A-C3E6-6761-81AD020E10EB}"/>
                  </a:ext>
                </a:extLst>
              </p:cNvPr>
              <p:cNvSpPr/>
              <p:nvPr/>
            </p:nvSpPr>
            <p:spPr>
              <a:xfrm>
                <a:off x="994534" y="3517402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75" name="Google Shape;145;p14">
                <a:extLst>
                  <a:ext uri="{FF2B5EF4-FFF2-40B4-BE49-F238E27FC236}">
                    <a16:creationId xmlns:a16="http://schemas.microsoft.com/office/drawing/2014/main" id="{7A4458A7-36E1-44E6-80B7-8770C55C1277}"/>
                  </a:ext>
                </a:extLst>
              </p:cNvPr>
              <p:cNvSpPr/>
              <p:nvPr/>
            </p:nvSpPr>
            <p:spPr>
              <a:xfrm>
                <a:off x="986371" y="3648768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76" name="Google Shape;146;p14">
                <a:extLst>
                  <a:ext uri="{FF2B5EF4-FFF2-40B4-BE49-F238E27FC236}">
                    <a16:creationId xmlns:a16="http://schemas.microsoft.com/office/drawing/2014/main" id="{4553B416-B2D0-90E2-0A20-EFB2BAA075A5}"/>
                  </a:ext>
                </a:extLst>
              </p:cNvPr>
              <p:cNvSpPr/>
              <p:nvPr/>
            </p:nvSpPr>
            <p:spPr>
              <a:xfrm>
                <a:off x="962150" y="3447326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77" name="Google Shape;147;p14">
                <a:extLst>
                  <a:ext uri="{FF2B5EF4-FFF2-40B4-BE49-F238E27FC236}">
                    <a16:creationId xmlns:a16="http://schemas.microsoft.com/office/drawing/2014/main" id="{1BAF5860-F0F7-84B4-0C89-5A5B4469F815}"/>
                  </a:ext>
                </a:extLst>
              </p:cNvPr>
              <p:cNvSpPr/>
              <p:nvPr/>
            </p:nvSpPr>
            <p:spPr>
              <a:xfrm>
                <a:off x="900585" y="3607878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78" name="Google Shape;148;p14">
                <a:extLst>
                  <a:ext uri="{FF2B5EF4-FFF2-40B4-BE49-F238E27FC236}">
                    <a16:creationId xmlns:a16="http://schemas.microsoft.com/office/drawing/2014/main" id="{86CB2EB9-48A8-E2D5-4921-C18C83B114C7}"/>
                  </a:ext>
                </a:extLst>
              </p:cNvPr>
              <p:cNvSpPr/>
              <p:nvPr/>
            </p:nvSpPr>
            <p:spPr>
              <a:xfrm>
                <a:off x="1036948" y="3721387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79" name="Google Shape;149;p14">
                <a:extLst>
                  <a:ext uri="{FF2B5EF4-FFF2-40B4-BE49-F238E27FC236}">
                    <a16:creationId xmlns:a16="http://schemas.microsoft.com/office/drawing/2014/main" id="{2BAB0A8D-B3B5-D1AE-5D32-565EF334FE50}"/>
                  </a:ext>
                </a:extLst>
              </p:cNvPr>
              <p:cNvSpPr/>
              <p:nvPr/>
            </p:nvSpPr>
            <p:spPr>
              <a:xfrm>
                <a:off x="994534" y="3551980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80" name="Google Shape;150;p14">
                <a:extLst>
                  <a:ext uri="{FF2B5EF4-FFF2-40B4-BE49-F238E27FC236}">
                    <a16:creationId xmlns:a16="http://schemas.microsoft.com/office/drawing/2014/main" id="{877BBF43-A047-AFD1-5B83-979711117AEE}"/>
                  </a:ext>
                </a:extLst>
              </p:cNvPr>
              <p:cNvSpPr/>
              <p:nvPr/>
            </p:nvSpPr>
            <p:spPr>
              <a:xfrm>
                <a:off x="986371" y="3600374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81" name="Google Shape;151;p14">
                <a:extLst>
                  <a:ext uri="{FF2B5EF4-FFF2-40B4-BE49-F238E27FC236}">
                    <a16:creationId xmlns:a16="http://schemas.microsoft.com/office/drawing/2014/main" id="{42D18D91-682A-3774-F5D6-DD754F3FA718}"/>
                  </a:ext>
                </a:extLst>
              </p:cNvPr>
              <p:cNvSpPr/>
              <p:nvPr/>
            </p:nvSpPr>
            <p:spPr>
              <a:xfrm>
                <a:off x="986371" y="3613483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82" name="Google Shape;152;p14">
                <a:extLst>
                  <a:ext uri="{FF2B5EF4-FFF2-40B4-BE49-F238E27FC236}">
                    <a16:creationId xmlns:a16="http://schemas.microsoft.com/office/drawing/2014/main" id="{45A0D33B-A51B-E2B6-5298-F439CDC27923}"/>
                  </a:ext>
                </a:extLst>
              </p:cNvPr>
              <p:cNvSpPr/>
              <p:nvPr/>
            </p:nvSpPr>
            <p:spPr>
              <a:xfrm>
                <a:off x="1051435" y="3692358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83" name="Google Shape;153;p14">
                <a:extLst>
                  <a:ext uri="{FF2B5EF4-FFF2-40B4-BE49-F238E27FC236}">
                    <a16:creationId xmlns:a16="http://schemas.microsoft.com/office/drawing/2014/main" id="{19BF18F3-D465-0369-B9A3-18E287C6F83C}"/>
                  </a:ext>
                </a:extLst>
              </p:cNvPr>
              <p:cNvSpPr/>
              <p:nvPr/>
            </p:nvSpPr>
            <p:spPr>
              <a:xfrm>
                <a:off x="995448" y="3583085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84" name="Google Shape;154;p14">
                <a:extLst>
                  <a:ext uri="{FF2B5EF4-FFF2-40B4-BE49-F238E27FC236}">
                    <a16:creationId xmlns:a16="http://schemas.microsoft.com/office/drawing/2014/main" id="{E3F355EF-67E0-0F5D-A179-F34011012E0E}"/>
                  </a:ext>
                </a:extLst>
              </p:cNvPr>
              <p:cNvSpPr/>
              <p:nvPr/>
            </p:nvSpPr>
            <p:spPr>
              <a:xfrm>
                <a:off x="1081082" y="3630911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85" name="Google Shape;155;p14">
                <a:extLst>
                  <a:ext uri="{FF2B5EF4-FFF2-40B4-BE49-F238E27FC236}">
                    <a16:creationId xmlns:a16="http://schemas.microsoft.com/office/drawing/2014/main" id="{C8E61648-B79A-085F-47A7-BEA56AF5E3FC}"/>
                  </a:ext>
                </a:extLst>
              </p:cNvPr>
              <p:cNvSpPr/>
              <p:nvPr/>
            </p:nvSpPr>
            <p:spPr>
              <a:xfrm>
                <a:off x="3418691" y="3578840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86" name="Google Shape;156;p14">
                <a:extLst>
                  <a:ext uri="{FF2B5EF4-FFF2-40B4-BE49-F238E27FC236}">
                    <a16:creationId xmlns:a16="http://schemas.microsoft.com/office/drawing/2014/main" id="{B9635F3A-2721-4C1C-2F77-4426FF38B86D}"/>
                  </a:ext>
                </a:extLst>
              </p:cNvPr>
              <p:cNvSpPr/>
              <p:nvPr/>
            </p:nvSpPr>
            <p:spPr>
              <a:xfrm>
                <a:off x="3423140" y="3594592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87" name="Google Shape;157;p14">
                <a:extLst>
                  <a:ext uri="{FF2B5EF4-FFF2-40B4-BE49-F238E27FC236}">
                    <a16:creationId xmlns:a16="http://schemas.microsoft.com/office/drawing/2014/main" id="{661A6E6A-0DDC-9884-4A4C-51986E563685}"/>
                  </a:ext>
                </a:extLst>
              </p:cNvPr>
              <p:cNvSpPr/>
              <p:nvPr/>
            </p:nvSpPr>
            <p:spPr>
              <a:xfrm>
                <a:off x="3489248" y="3613473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88" name="Google Shape;158;p14">
                <a:extLst>
                  <a:ext uri="{FF2B5EF4-FFF2-40B4-BE49-F238E27FC236}">
                    <a16:creationId xmlns:a16="http://schemas.microsoft.com/office/drawing/2014/main" id="{0E003DCA-AAB8-7D0A-92CD-A35817C85838}"/>
                  </a:ext>
                </a:extLst>
              </p:cNvPr>
              <p:cNvSpPr/>
              <p:nvPr/>
            </p:nvSpPr>
            <p:spPr>
              <a:xfrm>
                <a:off x="3502442" y="3583085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89" name="Google Shape;159;p14">
                <a:extLst>
                  <a:ext uri="{FF2B5EF4-FFF2-40B4-BE49-F238E27FC236}">
                    <a16:creationId xmlns:a16="http://schemas.microsoft.com/office/drawing/2014/main" id="{A686E844-A2E0-718F-4FB1-7CB1DE0D5960}"/>
                  </a:ext>
                </a:extLst>
              </p:cNvPr>
              <p:cNvSpPr/>
              <p:nvPr/>
            </p:nvSpPr>
            <p:spPr>
              <a:xfrm>
                <a:off x="3537060" y="3540434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90" name="Google Shape;160;p14">
                <a:extLst>
                  <a:ext uri="{FF2B5EF4-FFF2-40B4-BE49-F238E27FC236}">
                    <a16:creationId xmlns:a16="http://schemas.microsoft.com/office/drawing/2014/main" id="{4EBA6F07-1807-E563-E305-F2241A032C94}"/>
                  </a:ext>
                </a:extLst>
              </p:cNvPr>
              <p:cNvSpPr/>
              <p:nvPr/>
            </p:nvSpPr>
            <p:spPr>
              <a:xfrm>
                <a:off x="3357021" y="3613473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91" name="Google Shape;161;p14">
                <a:extLst>
                  <a:ext uri="{FF2B5EF4-FFF2-40B4-BE49-F238E27FC236}">
                    <a16:creationId xmlns:a16="http://schemas.microsoft.com/office/drawing/2014/main" id="{5247B45F-C66A-0999-13E1-B31DE2752C19}"/>
                  </a:ext>
                </a:extLst>
              </p:cNvPr>
              <p:cNvSpPr/>
              <p:nvPr/>
            </p:nvSpPr>
            <p:spPr>
              <a:xfrm>
                <a:off x="3423140" y="3648759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92" name="Google Shape;162;p14">
                <a:extLst>
                  <a:ext uri="{FF2B5EF4-FFF2-40B4-BE49-F238E27FC236}">
                    <a16:creationId xmlns:a16="http://schemas.microsoft.com/office/drawing/2014/main" id="{FAF25646-1030-E45C-C5F2-4F434E3E45A7}"/>
                  </a:ext>
                </a:extLst>
              </p:cNvPr>
              <p:cNvSpPr/>
              <p:nvPr/>
            </p:nvSpPr>
            <p:spPr>
              <a:xfrm>
                <a:off x="3446681" y="3540426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93" name="Google Shape;163;p14">
                <a:extLst>
                  <a:ext uri="{FF2B5EF4-FFF2-40B4-BE49-F238E27FC236}">
                    <a16:creationId xmlns:a16="http://schemas.microsoft.com/office/drawing/2014/main" id="{98B22846-498B-DE50-BFCF-C3CAB73CBD10}"/>
                  </a:ext>
                </a:extLst>
              </p:cNvPr>
              <p:cNvSpPr txBox="1"/>
              <p:nvPr/>
            </p:nvSpPr>
            <p:spPr>
              <a:xfrm>
                <a:off x="644010" y="4015123"/>
                <a:ext cx="475200" cy="28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700">
                    <a:latin typeface="Gill Sans"/>
                  </a:rPr>
                  <a:t>0</a:t>
                </a:r>
                <a:r>
                  <a:rPr lang="en" sz="1700" baseline="30000">
                    <a:latin typeface="Gill Sans"/>
                  </a:rPr>
                  <a:t>o</a:t>
                </a:r>
                <a:endParaRPr sz="1700" baseline="30000">
                  <a:latin typeface="Gill Sans"/>
                </a:endParaRPr>
              </a:p>
            </p:txBody>
          </p:sp>
          <p:sp>
            <p:nvSpPr>
              <p:cNvPr id="1094" name="Google Shape;164;p14">
                <a:extLst>
                  <a:ext uri="{FF2B5EF4-FFF2-40B4-BE49-F238E27FC236}">
                    <a16:creationId xmlns:a16="http://schemas.microsoft.com/office/drawing/2014/main" id="{B166C2FF-C5B0-DBF9-76CC-ACA77976764C}"/>
                  </a:ext>
                </a:extLst>
              </p:cNvPr>
              <p:cNvSpPr txBox="1"/>
              <p:nvPr/>
            </p:nvSpPr>
            <p:spPr>
              <a:xfrm>
                <a:off x="1284474" y="4015067"/>
                <a:ext cx="534900" cy="28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SzPts val="852"/>
                  <a:buNone/>
                </a:pPr>
                <a:r>
                  <a:rPr lang="en" sz="1700">
                    <a:latin typeface="Gill Sans"/>
                  </a:rPr>
                  <a:t>90</a:t>
                </a:r>
                <a:r>
                  <a:rPr lang="en" sz="1700" baseline="30000">
                    <a:latin typeface="Gill Sans"/>
                  </a:rPr>
                  <a:t>o</a:t>
                </a:r>
                <a:endParaRPr sz="1700" baseline="30000">
                  <a:latin typeface="Gill Sans"/>
                </a:endParaRPr>
              </a:p>
            </p:txBody>
          </p:sp>
          <p:sp>
            <p:nvSpPr>
              <p:cNvPr id="1095" name="Google Shape;165;p14">
                <a:extLst>
                  <a:ext uri="{FF2B5EF4-FFF2-40B4-BE49-F238E27FC236}">
                    <a16:creationId xmlns:a16="http://schemas.microsoft.com/office/drawing/2014/main" id="{72BD7187-C766-E83B-EA29-783D92FF0993}"/>
                  </a:ext>
                </a:extLst>
              </p:cNvPr>
              <p:cNvSpPr txBox="1"/>
              <p:nvPr/>
            </p:nvSpPr>
            <p:spPr>
              <a:xfrm>
                <a:off x="1919575" y="4020374"/>
                <a:ext cx="652200" cy="28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SzPts val="605"/>
                  <a:buNone/>
                </a:pPr>
                <a:r>
                  <a:rPr lang="en" sz="1700">
                    <a:latin typeface="Gill Sans"/>
                  </a:rPr>
                  <a:t>180</a:t>
                </a:r>
                <a:r>
                  <a:rPr lang="en" sz="1700" baseline="30000">
                    <a:latin typeface="Gill Sans"/>
                  </a:rPr>
                  <a:t>o</a:t>
                </a:r>
                <a:endParaRPr sz="1700" baseline="30000">
                  <a:latin typeface="Gill Sans"/>
                </a:endParaRPr>
              </a:p>
            </p:txBody>
          </p:sp>
          <p:sp>
            <p:nvSpPr>
              <p:cNvPr id="1096" name="Google Shape;166;p14">
                <a:extLst>
                  <a:ext uri="{FF2B5EF4-FFF2-40B4-BE49-F238E27FC236}">
                    <a16:creationId xmlns:a16="http://schemas.microsoft.com/office/drawing/2014/main" id="{D0FC15D5-C153-F093-B779-47B5C686F22D}"/>
                  </a:ext>
                </a:extLst>
              </p:cNvPr>
              <p:cNvSpPr txBox="1"/>
              <p:nvPr/>
            </p:nvSpPr>
            <p:spPr>
              <a:xfrm>
                <a:off x="2715935" y="4025116"/>
                <a:ext cx="652200" cy="28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700">
                    <a:latin typeface="Gill Sans"/>
                  </a:rPr>
                  <a:t>270</a:t>
                </a:r>
                <a:r>
                  <a:rPr lang="en" sz="1700" baseline="30000">
                    <a:latin typeface="Gill Sans"/>
                  </a:rPr>
                  <a:t>o</a:t>
                </a:r>
                <a:endParaRPr sz="1700" baseline="30000">
                  <a:latin typeface="Gill Sans"/>
                </a:endParaRPr>
              </a:p>
            </p:txBody>
          </p:sp>
          <p:sp>
            <p:nvSpPr>
              <p:cNvPr id="1097" name="Google Shape;167;p14">
                <a:extLst>
                  <a:ext uri="{FF2B5EF4-FFF2-40B4-BE49-F238E27FC236}">
                    <a16:creationId xmlns:a16="http://schemas.microsoft.com/office/drawing/2014/main" id="{9115B4A5-C259-49DB-827E-F918DA34F7EA}"/>
                  </a:ext>
                </a:extLst>
              </p:cNvPr>
              <p:cNvSpPr txBox="1"/>
              <p:nvPr/>
            </p:nvSpPr>
            <p:spPr>
              <a:xfrm>
                <a:off x="3395361" y="4016445"/>
                <a:ext cx="702300" cy="28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700">
                    <a:latin typeface="Gill Sans"/>
                  </a:rPr>
                  <a:t>360</a:t>
                </a:r>
                <a:r>
                  <a:rPr lang="en" sz="1700" baseline="30000">
                    <a:latin typeface="Gill Sans"/>
                  </a:rPr>
                  <a:t>o</a:t>
                </a:r>
                <a:endParaRPr sz="1700" baseline="30000">
                  <a:latin typeface="Gill Sans"/>
                </a:endParaRPr>
              </a:p>
            </p:txBody>
          </p:sp>
          <p:sp>
            <p:nvSpPr>
              <p:cNvPr id="1098" name="Google Shape;168;p14">
                <a:extLst>
                  <a:ext uri="{FF2B5EF4-FFF2-40B4-BE49-F238E27FC236}">
                    <a16:creationId xmlns:a16="http://schemas.microsoft.com/office/drawing/2014/main" id="{272068DD-61AF-CD20-EDAE-2EF7A4C50E5D}"/>
                  </a:ext>
                </a:extLst>
              </p:cNvPr>
              <p:cNvSpPr/>
              <p:nvPr/>
            </p:nvSpPr>
            <p:spPr>
              <a:xfrm>
                <a:off x="807050" y="3319187"/>
                <a:ext cx="406200" cy="507000"/>
              </a:xfrm>
              <a:prstGeom prst="rect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099" name="Google Shape;169;p14">
                <a:extLst>
                  <a:ext uri="{FF2B5EF4-FFF2-40B4-BE49-F238E27FC236}">
                    <a16:creationId xmlns:a16="http://schemas.microsoft.com/office/drawing/2014/main" id="{4086325B-4C39-3736-B5BA-D83FBE0061E3}"/>
                  </a:ext>
                </a:extLst>
              </p:cNvPr>
              <p:cNvSpPr/>
              <p:nvPr/>
            </p:nvSpPr>
            <p:spPr>
              <a:xfrm>
                <a:off x="3220548" y="3317121"/>
                <a:ext cx="406200" cy="507000"/>
              </a:xfrm>
              <a:prstGeom prst="rect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cxnSp>
            <p:nvCxnSpPr>
              <p:cNvPr id="1100" name="Google Shape;170;p14">
                <a:extLst>
                  <a:ext uri="{FF2B5EF4-FFF2-40B4-BE49-F238E27FC236}">
                    <a16:creationId xmlns:a16="http://schemas.microsoft.com/office/drawing/2014/main" id="{959D13A7-AEA5-F5F2-9319-BCE0A187E724}"/>
                  </a:ext>
                </a:extLst>
              </p:cNvPr>
              <p:cNvCxnSpPr/>
              <p:nvPr/>
            </p:nvCxnSpPr>
            <p:spPr>
              <a:xfrm>
                <a:off x="2995674" y="3178494"/>
                <a:ext cx="5700" cy="9126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101" name="Google Shape;171;p14">
                <a:extLst>
                  <a:ext uri="{FF2B5EF4-FFF2-40B4-BE49-F238E27FC236}">
                    <a16:creationId xmlns:a16="http://schemas.microsoft.com/office/drawing/2014/main" id="{1FF67499-374B-F2A0-CB63-6B15487751BD}"/>
                  </a:ext>
                </a:extLst>
              </p:cNvPr>
              <p:cNvSpPr txBox="1"/>
              <p:nvPr/>
            </p:nvSpPr>
            <p:spPr>
              <a:xfrm>
                <a:off x="864886" y="3745969"/>
                <a:ext cx="489256" cy="257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SzPts val="852"/>
                  <a:buNone/>
                </a:pPr>
                <a:r>
                  <a:rPr lang="en" sz="1700">
                    <a:latin typeface="Gill Sans"/>
                  </a:rPr>
                  <a:t>B</a:t>
                </a:r>
                <a:r>
                  <a:rPr lang="en" sz="1700" baseline="-25000">
                    <a:latin typeface="Gill Sans"/>
                  </a:rPr>
                  <a:t>1</a:t>
                </a:r>
                <a:endParaRPr sz="1700" baseline="-25000">
                  <a:latin typeface="Gill Sans"/>
                </a:endParaRPr>
              </a:p>
            </p:txBody>
          </p:sp>
          <p:cxnSp>
            <p:nvCxnSpPr>
              <p:cNvPr id="1102" name="Google Shape;172;p14">
                <a:extLst>
                  <a:ext uri="{FF2B5EF4-FFF2-40B4-BE49-F238E27FC236}">
                    <a16:creationId xmlns:a16="http://schemas.microsoft.com/office/drawing/2014/main" id="{E122E530-7396-998A-9796-2FEB5099AA98}"/>
                  </a:ext>
                </a:extLst>
              </p:cNvPr>
              <p:cNvCxnSpPr/>
              <p:nvPr/>
            </p:nvCxnSpPr>
            <p:spPr>
              <a:xfrm>
                <a:off x="2217068" y="3174379"/>
                <a:ext cx="6000" cy="918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103" name="Google Shape;173;p14">
                <a:extLst>
                  <a:ext uri="{FF2B5EF4-FFF2-40B4-BE49-F238E27FC236}">
                    <a16:creationId xmlns:a16="http://schemas.microsoft.com/office/drawing/2014/main" id="{F6D42AEF-1B43-0B86-CF63-897537CDB1D4}"/>
                  </a:ext>
                </a:extLst>
              </p:cNvPr>
              <p:cNvSpPr txBox="1"/>
              <p:nvPr/>
            </p:nvSpPr>
            <p:spPr>
              <a:xfrm>
                <a:off x="1156452" y="3362499"/>
                <a:ext cx="424728" cy="257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SzPts val="852"/>
                  <a:buNone/>
                </a:pPr>
                <a:r>
                  <a:rPr lang="en" sz="1700">
                    <a:latin typeface="Gill Sans"/>
                  </a:rPr>
                  <a:t>A</a:t>
                </a:r>
                <a:r>
                  <a:rPr lang="en" sz="1700" baseline="-25000">
                    <a:latin typeface="Gill Sans"/>
                  </a:rPr>
                  <a:t>1</a:t>
                </a:r>
                <a:endParaRPr sz="1700" baseline="-25000">
                  <a:latin typeface="Gill Sans"/>
                </a:endParaRPr>
              </a:p>
            </p:txBody>
          </p:sp>
          <p:sp>
            <p:nvSpPr>
              <p:cNvPr id="1104" name="Google Shape;174;p14">
                <a:extLst>
                  <a:ext uri="{FF2B5EF4-FFF2-40B4-BE49-F238E27FC236}">
                    <a16:creationId xmlns:a16="http://schemas.microsoft.com/office/drawing/2014/main" id="{77EC713D-2AC5-9018-E104-AE91856BF550}"/>
                  </a:ext>
                </a:extLst>
              </p:cNvPr>
              <p:cNvSpPr/>
              <p:nvPr/>
            </p:nvSpPr>
            <p:spPr>
              <a:xfrm>
                <a:off x="3361102" y="3540434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105" name="Google Shape;175;p14">
                <a:extLst>
                  <a:ext uri="{FF2B5EF4-FFF2-40B4-BE49-F238E27FC236}">
                    <a16:creationId xmlns:a16="http://schemas.microsoft.com/office/drawing/2014/main" id="{3E0A1D1B-552B-B6EC-0401-E374EC0298BD}"/>
                  </a:ext>
                </a:extLst>
              </p:cNvPr>
              <p:cNvSpPr/>
              <p:nvPr/>
            </p:nvSpPr>
            <p:spPr>
              <a:xfrm>
                <a:off x="3471706" y="3653943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106" name="Google Shape;176;p14">
                <a:extLst>
                  <a:ext uri="{FF2B5EF4-FFF2-40B4-BE49-F238E27FC236}">
                    <a16:creationId xmlns:a16="http://schemas.microsoft.com/office/drawing/2014/main" id="{05D47E4D-D309-EBBC-E2C2-642EB82CA398}"/>
                  </a:ext>
                </a:extLst>
              </p:cNvPr>
              <p:cNvSpPr/>
              <p:nvPr/>
            </p:nvSpPr>
            <p:spPr>
              <a:xfrm>
                <a:off x="3493797" y="3653943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107" name="Google Shape;177;p14">
                <a:extLst>
                  <a:ext uri="{FF2B5EF4-FFF2-40B4-BE49-F238E27FC236}">
                    <a16:creationId xmlns:a16="http://schemas.microsoft.com/office/drawing/2014/main" id="{CD6A7C0B-002E-2D23-7871-95C16CB3E6DE}"/>
                  </a:ext>
                </a:extLst>
              </p:cNvPr>
              <p:cNvSpPr/>
              <p:nvPr/>
            </p:nvSpPr>
            <p:spPr>
              <a:xfrm>
                <a:off x="3450044" y="3508928"/>
                <a:ext cx="48000" cy="40800"/>
              </a:xfrm>
              <a:prstGeom prst="ellipse">
                <a:avLst/>
              </a:prstGeom>
              <a:solidFill>
                <a:srgbClr val="EA99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00">
                  <a:latin typeface="Gill Sans"/>
                </a:endParaRPr>
              </a:p>
            </p:txBody>
          </p:sp>
          <p:sp>
            <p:nvSpPr>
              <p:cNvPr id="1108" name="Google Shape;178;p14">
                <a:extLst>
                  <a:ext uri="{FF2B5EF4-FFF2-40B4-BE49-F238E27FC236}">
                    <a16:creationId xmlns:a16="http://schemas.microsoft.com/office/drawing/2014/main" id="{04CCD9DE-C0FC-21E4-80A2-6A81021F4F03}"/>
                  </a:ext>
                </a:extLst>
              </p:cNvPr>
              <p:cNvSpPr txBox="1"/>
              <p:nvPr/>
            </p:nvSpPr>
            <p:spPr>
              <a:xfrm>
                <a:off x="3243419" y="3753962"/>
                <a:ext cx="422938" cy="257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SzPts val="852"/>
                  <a:buNone/>
                </a:pPr>
                <a:r>
                  <a:rPr lang="en" sz="1700">
                    <a:latin typeface="Gill Sans"/>
                  </a:rPr>
                  <a:t>B</a:t>
                </a:r>
                <a:r>
                  <a:rPr lang="en" sz="1700" baseline="-25000">
                    <a:latin typeface="Gill Sans"/>
                  </a:rPr>
                  <a:t>2</a:t>
                </a:r>
                <a:endParaRPr sz="1700" baseline="-25000">
                  <a:latin typeface="Gill Sans"/>
                </a:endParaRPr>
              </a:p>
            </p:txBody>
          </p:sp>
          <p:sp>
            <p:nvSpPr>
              <p:cNvPr id="1109" name="Google Shape;179;p14">
                <a:extLst>
                  <a:ext uri="{FF2B5EF4-FFF2-40B4-BE49-F238E27FC236}">
                    <a16:creationId xmlns:a16="http://schemas.microsoft.com/office/drawing/2014/main" id="{1A2D6E09-05E8-5F85-7153-24789A8A1129}"/>
                  </a:ext>
                </a:extLst>
              </p:cNvPr>
              <p:cNvSpPr txBox="1"/>
              <p:nvPr/>
            </p:nvSpPr>
            <p:spPr>
              <a:xfrm>
                <a:off x="3556126" y="3374756"/>
                <a:ext cx="445509" cy="257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SzPts val="852"/>
                  <a:buNone/>
                </a:pPr>
                <a:r>
                  <a:rPr lang="en" sz="1700">
                    <a:latin typeface="Gill Sans"/>
                  </a:rPr>
                  <a:t>A</a:t>
                </a:r>
                <a:r>
                  <a:rPr lang="en" sz="1700" baseline="-25000">
                    <a:latin typeface="Gill Sans"/>
                  </a:rPr>
                  <a:t>2</a:t>
                </a:r>
                <a:endParaRPr sz="1700" baseline="-25000">
                  <a:latin typeface="Gill Sans"/>
                </a:endParaRPr>
              </a:p>
            </p:txBody>
          </p:sp>
          <p:sp>
            <p:nvSpPr>
              <p:cNvPr id="1111" name="Google Shape;181;p14">
                <a:extLst>
                  <a:ext uri="{FF2B5EF4-FFF2-40B4-BE49-F238E27FC236}">
                    <a16:creationId xmlns:a16="http://schemas.microsoft.com/office/drawing/2014/main" id="{D14951C5-E519-6527-7329-98DCCD8FBC46}"/>
                  </a:ext>
                </a:extLst>
              </p:cNvPr>
              <p:cNvSpPr/>
              <p:nvPr/>
            </p:nvSpPr>
            <p:spPr>
              <a:xfrm>
                <a:off x="709988" y="2641450"/>
                <a:ext cx="3183600" cy="517502"/>
              </a:xfrm>
              <a:prstGeom prst="roundRect">
                <a:avLst>
                  <a:gd name="adj" fmla="val 16667"/>
                </a:avLst>
              </a:prstGeom>
              <a:solidFill>
                <a:srgbClr val="D3EBC9">
                  <a:alpha val="61250"/>
                </a:srgbClr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9400" tIns="99400" rIns="99400" bIns="9940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700">
                    <a:latin typeface="Gill Sans"/>
                    <a:ea typeface="Palatino"/>
                    <a:cs typeface="Palatino"/>
                    <a:sym typeface="Palatino"/>
                  </a:rPr>
                  <a:t>Find ROI with Wireless Sensing </a:t>
                </a:r>
                <a:endParaRPr sz="1700" b="1">
                  <a:latin typeface="Gill Sans"/>
                  <a:ea typeface="Palatino"/>
                  <a:cs typeface="Palatino"/>
                  <a:sym typeface="Palatino"/>
                </a:endParaRPr>
              </a:p>
            </p:txBody>
          </p:sp>
          <p:sp>
            <p:nvSpPr>
              <p:cNvPr id="1118" name="Google Shape;180;p14">
                <a:extLst>
                  <a:ext uri="{FF2B5EF4-FFF2-40B4-BE49-F238E27FC236}">
                    <a16:creationId xmlns:a16="http://schemas.microsoft.com/office/drawing/2014/main" id="{2B491FF5-13D3-0367-ACBC-38CD0D2491ED}"/>
                  </a:ext>
                </a:extLst>
              </p:cNvPr>
              <p:cNvSpPr txBox="1"/>
              <p:nvPr/>
            </p:nvSpPr>
            <p:spPr>
              <a:xfrm>
                <a:off x="512744" y="4352165"/>
                <a:ext cx="3567900" cy="807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SzPts val="1018"/>
                  <a:buNone/>
                </a:pPr>
                <a:r>
                  <a:rPr lang="en" sz="1700">
                    <a:latin typeface="Gill Sans"/>
                    <a:ea typeface="Palatino"/>
                    <a:cs typeface="Palatino"/>
                    <a:sym typeface="Palatino"/>
                  </a:rPr>
                  <a:t>Find A</a:t>
                </a:r>
                <a:r>
                  <a:rPr lang="en" sz="1700" baseline="-25000">
                    <a:latin typeface="Gill Sans"/>
                    <a:ea typeface="Palatino"/>
                    <a:cs typeface="Palatino"/>
                    <a:sym typeface="Palatino"/>
                  </a:rPr>
                  <a:t>x</a:t>
                </a:r>
                <a:r>
                  <a:rPr lang="en" sz="1700">
                    <a:latin typeface="Gill Sans"/>
                    <a:ea typeface="Palatino"/>
                    <a:cs typeface="Palatino"/>
                    <a:sym typeface="Palatino"/>
                  </a:rPr>
                  <a:t>,B</a:t>
                </a:r>
                <a:r>
                  <a:rPr lang="en" sz="1700" baseline="-25000">
                    <a:latin typeface="Gill Sans"/>
                    <a:ea typeface="Palatino"/>
                    <a:cs typeface="Palatino"/>
                    <a:sym typeface="Palatino"/>
                  </a:rPr>
                  <a:t>x</a:t>
                </a:r>
                <a:r>
                  <a:rPr lang="en" sz="1700">
                    <a:latin typeface="Gill Sans"/>
                    <a:ea typeface="Palatino"/>
                    <a:cs typeface="Palatino"/>
                    <a:sym typeface="Palatino"/>
                  </a:rPr>
                  <a:t> For all ROI</a:t>
                </a:r>
                <a:r>
                  <a:rPr lang="en" sz="1700" baseline="-25000">
                    <a:latin typeface="Gill Sans"/>
                    <a:ea typeface="Palatino"/>
                    <a:cs typeface="Palatino"/>
                    <a:sym typeface="Palatino"/>
                  </a:rPr>
                  <a:t>N</a:t>
                </a:r>
                <a:endParaRPr sz="1700">
                  <a:latin typeface="Gill Sans"/>
                  <a:ea typeface="Palatino"/>
                  <a:cs typeface="Palatino"/>
                  <a:sym typeface="Palatino"/>
                </a:endParaRPr>
              </a:p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SzPts val="1018"/>
                  <a:buNone/>
                </a:pPr>
                <a:r>
                  <a:rPr lang="en" sz="1700">
                    <a:latin typeface="Gill Sans"/>
                    <a:ea typeface="Palatino"/>
                    <a:cs typeface="Palatino"/>
                    <a:sym typeface="Palatino"/>
                  </a:rPr>
                  <a:t>N = 1, 2, 3, ……n </a:t>
                </a:r>
                <a:endParaRPr sz="1700">
                  <a:latin typeface="Gill Sans"/>
                  <a:ea typeface="Palatino"/>
                  <a:cs typeface="Palatino"/>
                  <a:sym typeface="Palatino"/>
                </a:endParaRPr>
              </a:p>
            </p:txBody>
          </p:sp>
        </p:grpSp>
        <p:sp>
          <p:nvSpPr>
            <p:cNvPr id="1122" name="Google Shape;101;p14">
              <a:extLst>
                <a:ext uri="{FF2B5EF4-FFF2-40B4-BE49-F238E27FC236}">
                  <a16:creationId xmlns:a16="http://schemas.microsoft.com/office/drawing/2014/main" id="{82CECF87-C993-1287-FCB6-4483A591C1F9}"/>
                </a:ext>
              </a:extLst>
            </p:cNvPr>
            <p:cNvSpPr/>
            <p:nvPr/>
          </p:nvSpPr>
          <p:spPr>
            <a:xfrm>
              <a:off x="654567" y="725364"/>
              <a:ext cx="398400" cy="3024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9400" tIns="99400" rIns="99400" bIns="99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>
                  <a:latin typeface="Gill Sans"/>
                </a:rPr>
                <a:t>1</a:t>
              </a:r>
              <a:endParaRPr sz="1700" b="1">
                <a:latin typeface="Gill Sans"/>
              </a:endParaRPr>
            </a:p>
          </p:txBody>
        </p:sp>
      </p:grpSp>
      <p:sp>
        <p:nvSpPr>
          <p:cNvPr id="1129" name="Title 2">
            <a:extLst>
              <a:ext uri="{FF2B5EF4-FFF2-40B4-BE49-F238E27FC236}">
                <a16:creationId xmlns:a16="http://schemas.microsoft.com/office/drawing/2014/main" id="{3E22DCE2-9CEB-E042-9066-4B6096DCD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104" y="159185"/>
            <a:ext cx="6311597" cy="393463"/>
          </a:xfrm>
        </p:spPr>
        <p:txBody>
          <a:bodyPr/>
          <a:lstStyle/>
          <a:p>
            <a:r>
              <a:rPr lang="en-US"/>
              <a:t>Overview of SAWEC</a:t>
            </a:r>
          </a:p>
        </p:txBody>
      </p:sp>
    </p:spTree>
    <p:extLst>
      <p:ext uri="{BB962C8B-B14F-4D97-AF65-F5344CB8AC3E}">
        <p14:creationId xmlns:p14="http://schemas.microsoft.com/office/powerpoint/2010/main" val="3658317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>
          <a:extLst>
            <a:ext uri="{FF2B5EF4-FFF2-40B4-BE49-F238E27FC236}">
              <a16:creationId xmlns:a16="http://schemas.microsoft.com/office/drawing/2014/main" id="{D6172F98-C916-5709-83BA-CB672C854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6ACADD2-41A3-29BC-26FA-943BE33C44D3}"/>
              </a:ext>
            </a:extLst>
          </p:cNvPr>
          <p:cNvGrpSpPr/>
          <p:nvPr/>
        </p:nvGrpSpPr>
        <p:grpSpPr>
          <a:xfrm>
            <a:off x="230022" y="783231"/>
            <a:ext cx="4576885" cy="2652693"/>
            <a:chOff x="761198" y="920928"/>
            <a:chExt cx="4473632" cy="2464918"/>
          </a:xfrm>
        </p:grpSpPr>
        <p:sp>
          <p:nvSpPr>
            <p:cNvPr id="153" name="Google Shape;153;p27">
              <a:extLst>
                <a:ext uri="{FF2B5EF4-FFF2-40B4-BE49-F238E27FC236}">
                  <a16:creationId xmlns:a16="http://schemas.microsoft.com/office/drawing/2014/main" id="{8D24C5EE-C6DA-45B3-F052-C3252DEF3F81}"/>
                </a:ext>
              </a:extLst>
            </p:cNvPr>
            <p:cNvSpPr/>
            <p:nvPr/>
          </p:nvSpPr>
          <p:spPr>
            <a:xfrm>
              <a:off x="828130" y="920928"/>
              <a:ext cx="4406700" cy="2385111"/>
            </a:xfrm>
            <a:prstGeom prst="roundRect">
              <a:avLst>
                <a:gd name="adj" fmla="val 8058"/>
              </a:avLst>
            </a:prstGeom>
            <a:solidFill>
              <a:srgbClr val="FFF2CC">
                <a:alpha val="54720"/>
              </a:srgbClr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9400" tIns="99400" rIns="99400" bIns="99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ill Sans"/>
              </a:endParaRPr>
            </a:p>
          </p:txBody>
        </p:sp>
        <p:sp>
          <p:nvSpPr>
            <p:cNvPr id="155" name="Google Shape;155;p27">
              <a:extLst>
                <a:ext uri="{FF2B5EF4-FFF2-40B4-BE49-F238E27FC236}">
                  <a16:creationId xmlns:a16="http://schemas.microsoft.com/office/drawing/2014/main" id="{4EF372B7-A38F-39C8-38C3-C166F302F5ED}"/>
                </a:ext>
              </a:extLst>
            </p:cNvPr>
            <p:cNvSpPr/>
            <p:nvPr/>
          </p:nvSpPr>
          <p:spPr>
            <a:xfrm>
              <a:off x="957741" y="1043554"/>
              <a:ext cx="4147500" cy="576600"/>
            </a:xfrm>
            <a:prstGeom prst="roundRect">
              <a:avLst>
                <a:gd name="adj" fmla="val 16667"/>
              </a:avLst>
            </a:prstGeom>
            <a:solidFill>
              <a:srgbClr val="FFF2CC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9400" tIns="99400" rIns="99400" bIns="99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Gill Sans"/>
                  <a:ea typeface="Palatino"/>
                  <a:cs typeface="Palatino"/>
                  <a:sym typeface="Palatino"/>
                </a:rPr>
                <a:t>Localization based on AoA and ToA</a:t>
              </a:r>
              <a:endParaRPr b="1">
                <a:latin typeface="Gill Sans"/>
                <a:ea typeface="Palatino"/>
                <a:cs typeface="Palatino"/>
                <a:sym typeface="Palatino"/>
              </a:endParaRPr>
            </a:p>
          </p:txBody>
        </p:sp>
        <p:pic>
          <p:nvPicPr>
            <p:cNvPr id="156" name="Google Shape;156;p27">
              <a:extLst>
                <a:ext uri="{FF2B5EF4-FFF2-40B4-BE49-F238E27FC236}">
                  <a16:creationId xmlns:a16="http://schemas.microsoft.com/office/drawing/2014/main" id="{12B78937-0FDE-CC74-55CA-C2A7C462B9A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6524" r="6664"/>
            <a:stretch/>
          </p:blipFill>
          <p:spPr>
            <a:xfrm>
              <a:off x="957741" y="1665652"/>
              <a:ext cx="2087999" cy="157726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57" name="Google Shape;157;p27">
              <a:extLst>
                <a:ext uri="{FF2B5EF4-FFF2-40B4-BE49-F238E27FC236}">
                  <a16:creationId xmlns:a16="http://schemas.microsoft.com/office/drawing/2014/main" id="{B1A414F1-9E9B-ECE4-3732-B150E5805D84}"/>
                </a:ext>
              </a:extLst>
            </p:cNvPr>
            <p:cNvGrpSpPr/>
            <p:nvPr/>
          </p:nvGrpSpPr>
          <p:grpSpPr>
            <a:xfrm>
              <a:off x="3048007" y="1574991"/>
              <a:ext cx="2138990" cy="1810855"/>
              <a:chOff x="2819400" y="958800"/>
              <a:chExt cx="2514684" cy="2537277"/>
            </a:xfrm>
          </p:grpSpPr>
          <p:sp>
            <p:nvSpPr>
              <p:cNvPr id="158" name="Google Shape;158;p27">
                <a:extLst>
                  <a:ext uri="{FF2B5EF4-FFF2-40B4-BE49-F238E27FC236}">
                    <a16:creationId xmlns:a16="http://schemas.microsoft.com/office/drawing/2014/main" id="{1D512874-0956-0286-6EF5-862CB81D7CF7}"/>
                  </a:ext>
                </a:extLst>
              </p:cNvPr>
              <p:cNvSpPr/>
              <p:nvPr/>
            </p:nvSpPr>
            <p:spPr>
              <a:xfrm>
                <a:off x="2919984" y="1088202"/>
                <a:ext cx="2414100" cy="2178600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Gill Sans"/>
                </a:endParaRPr>
              </a:p>
            </p:txBody>
          </p:sp>
          <p:cxnSp>
            <p:nvCxnSpPr>
              <p:cNvPr id="159" name="Google Shape;159;p27">
                <a:extLst>
                  <a:ext uri="{FF2B5EF4-FFF2-40B4-BE49-F238E27FC236}">
                    <a16:creationId xmlns:a16="http://schemas.microsoft.com/office/drawing/2014/main" id="{1735F356-5702-B876-D8EA-77950D840B60}"/>
                  </a:ext>
                </a:extLst>
              </p:cNvPr>
              <p:cNvCxnSpPr>
                <a:stCxn id="158" idx="1"/>
                <a:endCxn id="158" idx="3"/>
              </p:cNvCxnSpPr>
              <p:nvPr/>
            </p:nvCxnSpPr>
            <p:spPr>
              <a:xfrm>
                <a:off x="2919984" y="2177502"/>
                <a:ext cx="2414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" name="Google Shape;160;p27">
                <a:extLst>
                  <a:ext uri="{FF2B5EF4-FFF2-40B4-BE49-F238E27FC236}">
                    <a16:creationId xmlns:a16="http://schemas.microsoft.com/office/drawing/2014/main" id="{BF41B761-691A-2ABC-17D0-6DC94906AE94}"/>
                  </a:ext>
                </a:extLst>
              </p:cNvPr>
              <p:cNvCxnSpPr>
                <a:stCxn id="158" idx="0"/>
                <a:endCxn id="158" idx="2"/>
              </p:cNvCxnSpPr>
              <p:nvPr/>
            </p:nvCxnSpPr>
            <p:spPr>
              <a:xfrm>
                <a:off x="4127034" y="1088202"/>
                <a:ext cx="0" cy="21786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61" name="Google Shape;161;p27">
                <a:extLst>
                  <a:ext uri="{FF2B5EF4-FFF2-40B4-BE49-F238E27FC236}">
                    <a16:creationId xmlns:a16="http://schemas.microsoft.com/office/drawing/2014/main" id="{89E1F356-B647-FF93-CA46-6EE23BC8923B}"/>
                  </a:ext>
                </a:extLst>
              </p:cNvPr>
              <p:cNvSpPr txBox="1"/>
              <p:nvPr/>
            </p:nvSpPr>
            <p:spPr>
              <a:xfrm>
                <a:off x="2877300" y="958800"/>
                <a:ext cx="704100" cy="64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Gill Sans"/>
                  </a:rPr>
                  <a:t>90</a:t>
                </a:r>
                <a:r>
                  <a:rPr lang="en" baseline="30000">
                    <a:latin typeface="Gill Sans"/>
                  </a:rPr>
                  <a:t>o</a:t>
                </a:r>
                <a:endParaRPr baseline="30000">
                  <a:latin typeface="Gill Sans"/>
                </a:endParaRPr>
              </a:p>
            </p:txBody>
          </p:sp>
          <p:sp>
            <p:nvSpPr>
              <p:cNvPr id="162" name="Google Shape;162;p27">
                <a:extLst>
                  <a:ext uri="{FF2B5EF4-FFF2-40B4-BE49-F238E27FC236}">
                    <a16:creationId xmlns:a16="http://schemas.microsoft.com/office/drawing/2014/main" id="{EC1F9F08-B3F2-29E6-68B8-D9CC0A63FBE0}"/>
                  </a:ext>
                </a:extLst>
              </p:cNvPr>
              <p:cNvSpPr txBox="1"/>
              <p:nvPr/>
            </p:nvSpPr>
            <p:spPr>
              <a:xfrm>
                <a:off x="2819400" y="2854677"/>
                <a:ext cx="704100" cy="64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Gill Sans"/>
                  </a:rPr>
                  <a:t>-90</a:t>
                </a:r>
                <a:r>
                  <a:rPr lang="en" baseline="30000">
                    <a:latin typeface="Gill Sans"/>
                  </a:rPr>
                  <a:t>o</a:t>
                </a:r>
                <a:endParaRPr baseline="30000">
                  <a:latin typeface="Gill Sans"/>
                </a:endParaRPr>
              </a:p>
            </p:txBody>
          </p:sp>
          <p:sp>
            <p:nvSpPr>
              <p:cNvPr id="163" name="Google Shape;163;p27">
                <a:extLst>
                  <a:ext uri="{FF2B5EF4-FFF2-40B4-BE49-F238E27FC236}">
                    <a16:creationId xmlns:a16="http://schemas.microsoft.com/office/drawing/2014/main" id="{777DA3BA-7939-1AF4-94CD-F5D36BAA002F}"/>
                  </a:ext>
                </a:extLst>
              </p:cNvPr>
              <p:cNvSpPr txBox="1"/>
              <p:nvPr/>
            </p:nvSpPr>
            <p:spPr>
              <a:xfrm>
                <a:off x="2820514" y="1798552"/>
                <a:ext cx="502800" cy="64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SzPts val="770"/>
                  <a:buNone/>
                </a:pPr>
                <a:r>
                  <a:rPr lang="en">
                    <a:latin typeface="Gill Sans"/>
                  </a:rPr>
                  <a:t>0</a:t>
                </a:r>
                <a:r>
                  <a:rPr lang="en" baseline="30000">
                    <a:latin typeface="Gill Sans"/>
                  </a:rPr>
                  <a:t>o</a:t>
                </a:r>
                <a:endParaRPr baseline="30000">
                  <a:latin typeface="Gill Sans"/>
                </a:endParaRPr>
              </a:p>
            </p:txBody>
          </p:sp>
          <p:pic>
            <p:nvPicPr>
              <p:cNvPr id="164" name="Google Shape;164;p27">
                <a:extLst>
                  <a:ext uri="{FF2B5EF4-FFF2-40B4-BE49-F238E27FC236}">
                    <a16:creationId xmlns:a16="http://schemas.microsoft.com/office/drawing/2014/main" id="{12870231-0168-88E8-D3E6-A285F56B27E5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 l="24641" t="6820" r="20344"/>
              <a:stretch/>
            </p:blipFill>
            <p:spPr>
              <a:xfrm>
                <a:off x="3276600" y="1445609"/>
                <a:ext cx="402336" cy="68799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65" name="Google Shape;165;p27">
              <a:extLst>
                <a:ext uri="{FF2B5EF4-FFF2-40B4-BE49-F238E27FC236}">
                  <a16:creationId xmlns:a16="http://schemas.microsoft.com/office/drawing/2014/main" id="{06E928BA-9956-52CD-D24D-DBDB0E60E694}"/>
                </a:ext>
              </a:extLst>
            </p:cNvPr>
            <p:cNvSpPr/>
            <p:nvPr/>
          </p:nvSpPr>
          <p:spPr>
            <a:xfrm>
              <a:off x="1216962" y="2009970"/>
              <a:ext cx="453600" cy="272100"/>
            </a:xfrm>
            <a:prstGeom prst="ellipse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ill Sans"/>
              </a:endParaRPr>
            </a:p>
          </p:txBody>
        </p:sp>
        <p:sp>
          <p:nvSpPr>
            <p:cNvPr id="166" name="Google Shape;166;p27">
              <a:extLst>
                <a:ext uri="{FF2B5EF4-FFF2-40B4-BE49-F238E27FC236}">
                  <a16:creationId xmlns:a16="http://schemas.microsoft.com/office/drawing/2014/main" id="{016074AB-6620-4A01-0EB9-0FCC8B8F1827}"/>
                </a:ext>
              </a:extLst>
            </p:cNvPr>
            <p:cNvSpPr/>
            <p:nvPr/>
          </p:nvSpPr>
          <p:spPr>
            <a:xfrm>
              <a:off x="3420342" y="1892139"/>
              <a:ext cx="388800" cy="489600"/>
            </a:xfrm>
            <a:prstGeom prst="ellipse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ill Sans"/>
              </a:endParaRPr>
            </a:p>
          </p:txBody>
        </p:sp>
        <p:sp>
          <p:nvSpPr>
            <p:cNvPr id="167" name="Google Shape;167;p27">
              <a:extLst>
                <a:ext uri="{FF2B5EF4-FFF2-40B4-BE49-F238E27FC236}">
                  <a16:creationId xmlns:a16="http://schemas.microsoft.com/office/drawing/2014/main" id="{0EB0A4C6-74A3-5120-9BCB-6730F93A45D1}"/>
                </a:ext>
              </a:extLst>
            </p:cNvPr>
            <p:cNvSpPr/>
            <p:nvPr/>
          </p:nvSpPr>
          <p:spPr>
            <a:xfrm>
              <a:off x="1216962" y="2490410"/>
              <a:ext cx="388800" cy="272100"/>
            </a:xfrm>
            <a:prstGeom prst="ellipse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ill Sans"/>
              </a:endParaRPr>
            </a:p>
          </p:txBody>
        </p:sp>
        <p:sp>
          <p:nvSpPr>
            <p:cNvPr id="168" name="Google Shape;168;p27">
              <a:extLst>
                <a:ext uri="{FF2B5EF4-FFF2-40B4-BE49-F238E27FC236}">
                  <a16:creationId xmlns:a16="http://schemas.microsoft.com/office/drawing/2014/main" id="{47638115-A1D8-556B-0B4E-17F3042DBDD6}"/>
                </a:ext>
              </a:extLst>
            </p:cNvPr>
            <p:cNvSpPr/>
            <p:nvPr/>
          </p:nvSpPr>
          <p:spPr>
            <a:xfrm>
              <a:off x="3225926" y="2490410"/>
              <a:ext cx="712800" cy="380700"/>
            </a:xfrm>
            <a:prstGeom prst="ellipse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ill Sans"/>
              </a:endParaRPr>
            </a:p>
          </p:txBody>
        </p:sp>
        <p:cxnSp>
          <p:nvCxnSpPr>
            <p:cNvPr id="169" name="Google Shape;169;p27">
              <a:extLst>
                <a:ext uri="{FF2B5EF4-FFF2-40B4-BE49-F238E27FC236}">
                  <a16:creationId xmlns:a16="http://schemas.microsoft.com/office/drawing/2014/main" id="{73BD401B-32A6-4BA5-A993-95DB7B08109D}"/>
                </a:ext>
              </a:extLst>
            </p:cNvPr>
            <p:cNvCxnSpPr>
              <a:stCxn id="165" idx="6"/>
              <a:endCxn id="166" idx="2"/>
            </p:cNvCxnSpPr>
            <p:nvPr/>
          </p:nvCxnSpPr>
          <p:spPr>
            <a:xfrm rot="10800000" flipH="1">
              <a:off x="1670562" y="2137020"/>
              <a:ext cx="1749900" cy="90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170" name="Google Shape;170;p27">
              <a:extLst>
                <a:ext uri="{FF2B5EF4-FFF2-40B4-BE49-F238E27FC236}">
                  <a16:creationId xmlns:a16="http://schemas.microsoft.com/office/drawing/2014/main" id="{F4C9417E-A337-E0FF-AE73-E3C2D56DE895}"/>
                </a:ext>
              </a:extLst>
            </p:cNvPr>
            <p:cNvSpPr txBox="1"/>
            <p:nvPr/>
          </p:nvSpPr>
          <p:spPr>
            <a:xfrm>
              <a:off x="1686876" y="1788459"/>
              <a:ext cx="1080467" cy="2721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rgbClr val="274E13"/>
                  </a:solidFill>
                  <a:latin typeface="Gill Sans"/>
                  <a:ea typeface="Palatino"/>
                  <a:cs typeface="Palatino"/>
                  <a:sym typeface="Palatino"/>
                </a:rPr>
                <a:t>Cluster 1</a:t>
              </a:r>
              <a:endParaRPr b="1">
                <a:solidFill>
                  <a:srgbClr val="274E13"/>
                </a:solidFill>
                <a:latin typeface="Gill Sans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171" name="Google Shape;171;p27">
              <a:extLst>
                <a:ext uri="{FF2B5EF4-FFF2-40B4-BE49-F238E27FC236}">
                  <a16:creationId xmlns:a16="http://schemas.microsoft.com/office/drawing/2014/main" id="{A737DF7B-FE21-23C0-7C83-0851CE6B789A}"/>
                </a:ext>
              </a:extLst>
            </p:cNvPr>
            <p:cNvSpPr txBox="1"/>
            <p:nvPr/>
          </p:nvSpPr>
          <p:spPr>
            <a:xfrm>
              <a:off x="1684270" y="2251151"/>
              <a:ext cx="1231500" cy="349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rgbClr val="274E13"/>
                  </a:solidFill>
                  <a:latin typeface="Gill Sans"/>
                  <a:ea typeface="Palatino"/>
                  <a:cs typeface="Palatino"/>
                  <a:sym typeface="Palatino"/>
                </a:rPr>
                <a:t>Cluster 2</a:t>
              </a:r>
              <a:endParaRPr b="1">
                <a:solidFill>
                  <a:srgbClr val="274E13"/>
                </a:solidFill>
                <a:latin typeface="Gill Sans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221" name="Google Shape;221;p27">
              <a:extLst>
                <a:ext uri="{FF2B5EF4-FFF2-40B4-BE49-F238E27FC236}">
                  <a16:creationId xmlns:a16="http://schemas.microsoft.com/office/drawing/2014/main" id="{64656377-02A0-24A8-9CD7-10C057450619}"/>
                </a:ext>
              </a:extLst>
            </p:cNvPr>
            <p:cNvSpPr/>
            <p:nvPr/>
          </p:nvSpPr>
          <p:spPr>
            <a:xfrm>
              <a:off x="761198" y="935085"/>
              <a:ext cx="389400" cy="2898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9400" tIns="99400" rIns="99400" bIns="99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Gill Sans"/>
                </a:rPr>
                <a:t>1</a:t>
              </a:r>
              <a:endParaRPr b="1">
                <a:latin typeface="Gill Sans"/>
              </a:endParaRPr>
            </a:p>
          </p:txBody>
        </p:sp>
        <p:pic>
          <p:nvPicPr>
            <p:cNvPr id="224" name="Google Shape;224;p27">
              <a:extLst>
                <a:ext uri="{FF2B5EF4-FFF2-40B4-BE49-F238E27FC236}">
                  <a16:creationId xmlns:a16="http://schemas.microsoft.com/office/drawing/2014/main" id="{8881CB33-3ACC-B733-1137-E6E34BF8AA65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10800000">
              <a:off x="3254473" y="2407003"/>
              <a:ext cx="619506" cy="572901"/>
            </a:xfrm>
            <a:prstGeom prst="rect">
              <a:avLst/>
            </a:prstGeom>
            <a:noFill/>
            <a:ln>
              <a:noFill/>
            </a:ln>
            <a:effectLst>
              <a:reflection endPos="30000" dist="38100" dir="5400000" fadeDir="5400012" sy="-100000" algn="bl" rotWithShape="0"/>
            </a:effectLst>
          </p:spPr>
        </p:pic>
        <p:cxnSp>
          <p:nvCxnSpPr>
            <p:cNvPr id="225" name="Google Shape;225;p27">
              <a:extLst>
                <a:ext uri="{FF2B5EF4-FFF2-40B4-BE49-F238E27FC236}">
                  <a16:creationId xmlns:a16="http://schemas.microsoft.com/office/drawing/2014/main" id="{631CCF2B-2E5A-29FB-F6EA-35EFCA6886AF}"/>
                </a:ext>
              </a:extLst>
            </p:cNvPr>
            <p:cNvCxnSpPr>
              <a:endCxn id="168" idx="2"/>
            </p:cNvCxnSpPr>
            <p:nvPr/>
          </p:nvCxnSpPr>
          <p:spPr>
            <a:xfrm>
              <a:off x="1605926" y="2653460"/>
              <a:ext cx="1620000" cy="273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DDD36D52-1AF5-8225-8B6A-912C5DBE3A83}"/>
              </a:ext>
            </a:extLst>
          </p:cNvPr>
          <p:cNvSpPr txBox="1">
            <a:spLocks/>
          </p:cNvSpPr>
          <p:nvPr/>
        </p:nvSpPr>
        <p:spPr>
          <a:xfrm>
            <a:off x="274347" y="143271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24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Detection of the Region of Interest (ROI)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E1F49C6-A655-1A71-DA6E-6FC3B4C4BC06}"/>
              </a:ext>
            </a:extLst>
          </p:cNvPr>
          <p:cNvGrpSpPr/>
          <p:nvPr/>
        </p:nvGrpSpPr>
        <p:grpSpPr>
          <a:xfrm>
            <a:off x="285086" y="3438534"/>
            <a:ext cx="4389241" cy="1664773"/>
            <a:chOff x="1991402" y="2189542"/>
            <a:chExt cx="4414967" cy="1649472"/>
          </a:xfrm>
        </p:grpSpPr>
        <p:sp>
          <p:nvSpPr>
            <p:cNvPr id="5" name="Google Shape;154;p27">
              <a:extLst>
                <a:ext uri="{FF2B5EF4-FFF2-40B4-BE49-F238E27FC236}">
                  <a16:creationId xmlns:a16="http://schemas.microsoft.com/office/drawing/2014/main" id="{51C2BF4E-0581-FD1A-A992-CCDEDA5F2CDC}"/>
                </a:ext>
              </a:extLst>
            </p:cNvPr>
            <p:cNvSpPr/>
            <p:nvPr/>
          </p:nvSpPr>
          <p:spPr>
            <a:xfrm>
              <a:off x="2143809" y="2207314"/>
              <a:ext cx="4262560" cy="1631700"/>
            </a:xfrm>
            <a:prstGeom prst="roundRect">
              <a:avLst>
                <a:gd name="adj" fmla="val 8058"/>
              </a:avLst>
            </a:prstGeom>
            <a:solidFill>
              <a:srgbClr val="E8F0E4">
                <a:alpha val="52940"/>
              </a:srgbClr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9400" tIns="99400" rIns="99400" bIns="99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ill Sans"/>
              </a:endParaRPr>
            </a:p>
          </p:txBody>
        </p:sp>
        <p:sp>
          <p:nvSpPr>
            <p:cNvPr id="6" name="Google Shape;172;p27">
              <a:extLst>
                <a:ext uri="{FF2B5EF4-FFF2-40B4-BE49-F238E27FC236}">
                  <a16:creationId xmlns:a16="http://schemas.microsoft.com/office/drawing/2014/main" id="{46A324D8-5319-1170-257F-C3C9CEC33A42}"/>
                </a:ext>
              </a:extLst>
            </p:cNvPr>
            <p:cNvSpPr/>
            <p:nvPr/>
          </p:nvSpPr>
          <p:spPr>
            <a:xfrm>
              <a:off x="2234817" y="2283450"/>
              <a:ext cx="4147500" cy="5766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9400" tIns="99400" rIns="99400" bIns="99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latin typeface="Gill Sans"/>
                  <a:ea typeface="Palatino"/>
                  <a:cs typeface="Palatino"/>
                  <a:sym typeface="Palatino"/>
                </a:rPr>
                <a:t>Track Environmental Change</a:t>
              </a:r>
              <a:endParaRPr b="1" dirty="0">
                <a:latin typeface="Gill Sans"/>
                <a:ea typeface="Palatino"/>
                <a:cs typeface="Palatino"/>
                <a:sym typeface="Palatin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latin typeface="Gill Sans"/>
                  <a:ea typeface="Palatino"/>
                  <a:cs typeface="Palatino"/>
                  <a:sym typeface="Palatino"/>
                </a:rPr>
                <a:t>Through Moving Cluster</a:t>
              </a:r>
              <a:endParaRPr b="1" dirty="0">
                <a:latin typeface="Gill Sans"/>
                <a:ea typeface="Palatino"/>
                <a:cs typeface="Palatino"/>
                <a:sym typeface="Palatino"/>
              </a:endParaRPr>
            </a:p>
          </p:txBody>
        </p:sp>
        <p:grpSp>
          <p:nvGrpSpPr>
            <p:cNvPr id="7" name="Google Shape;173;p27">
              <a:extLst>
                <a:ext uri="{FF2B5EF4-FFF2-40B4-BE49-F238E27FC236}">
                  <a16:creationId xmlns:a16="http://schemas.microsoft.com/office/drawing/2014/main" id="{86FB4857-9355-CBCF-1339-74DF1DA06F1A}"/>
                </a:ext>
              </a:extLst>
            </p:cNvPr>
            <p:cNvGrpSpPr/>
            <p:nvPr/>
          </p:nvGrpSpPr>
          <p:grpSpPr>
            <a:xfrm>
              <a:off x="2247851" y="2789637"/>
              <a:ext cx="1507436" cy="987321"/>
              <a:chOff x="228600" y="4283087"/>
              <a:chExt cx="1767688" cy="1383384"/>
            </a:xfrm>
          </p:grpSpPr>
          <p:sp>
            <p:nvSpPr>
              <p:cNvPr id="19" name="Google Shape;174;p27">
                <a:extLst>
                  <a:ext uri="{FF2B5EF4-FFF2-40B4-BE49-F238E27FC236}">
                    <a16:creationId xmlns:a16="http://schemas.microsoft.com/office/drawing/2014/main" id="{57437E59-B1F0-89BA-902E-0DB79E9D81FE}"/>
                  </a:ext>
                </a:extLst>
              </p:cNvPr>
              <p:cNvSpPr txBox="1"/>
              <p:nvPr/>
            </p:nvSpPr>
            <p:spPr>
              <a:xfrm>
                <a:off x="319889" y="5285472"/>
                <a:ext cx="1676399" cy="380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Gill Sans"/>
                    <a:ea typeface="Palatino"/>
                    <a:cs typeface="Palatino"/>
                    <a:sym typeface="Palatino"/>
                  </a:rPr>
                  <a:t>Time= 1.2 s</a:t>
                </a:r>
                <a:endParaRPr>
                  <a:latin typeface="Gill Sans"/>
                  <a:ea typeface="Palatino"/>
                  <a:cs typeface="Palatino"/>
                  <a:sym typeface="Palatino"/>
                </a:endParaRPr>
              </a:p>
            </p:txBody>
          </p:sp>
          <p:sp>
            <p:nvSpPr>
              <p:cNvPr id="20" name="Google Shape;175;p27">
                <a:extLst>
                  <a:ext uri="{FF2B5EF4-FFF2-40B4-BE49-F238E27FC236}">
                    <a16:creationId xmlns:a16="http://schemas.microsoft.com/office/drawing/2014/main" id="{E4E804DA-FB61-0C6A-6E5A-33FC1D28572F}"/>
                  </a:ext>
                </a:extLst>
              </p:cNvPr>
              <p:cNvSpPr/>
              <p:nvPr/>
            </p:nvSpPr>
            <p:spPr>
              <a:xfrm>
                <a:off x="228600" y="4419600"/>
                <a:ext cx="1465942" cy="990599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Gill Sans"/>
                </a:endParaRPr>
              </a:p>
            </p:txBody>
          </p:sp>
          <p:sp>
            <p:nvSpPr>
              <p:cNvPr id="21" name="Google Shape;176;p27">
                <a:extLst>
                  <a:ext uri="{FF2B5EF4-FFF2-40B4-BE49-F238E27FC236}">
                    <a16:creationId xmlns:a16="http://schemas.microsoft.com/office/drawing/2014/main" id="{6ED27FA6-EB89-D180-700E-F9CEC94DB7CC}"/>
                  </a:ext>
                </a:extLst>
              </p:cNvPr>
              <p:cNvSpPr/>
              <p:nvPr/>
            </p:nvSpPr>
            <p:spPr>
              <a:xfrm>
                <a:off x="381000" y="4572000"/>
                <a:ext cx="228600" cy="228600"/>
              </a:xfrm>
              <a:prstGeom prst="ellipse">
                <a:avLst/>
              </a:prstGeom>
              <a:solidFill>
                <a:srgbClr val="A61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Gill Sans"/>
                </a:endParaRPr>
              </a:p>
            </p:txBody>
          </p:sp>
          <p:sp>
            <p:nvSpPr>
              <p:cNvPr id="22" name="Google Shape;177;p27">
                <a:extLst>
                  <a:ext uri="{FF2B5EF4-FFF2-40B4-BE49-F238E27FC236}">
                    <a16:creationId xmlns:a16="http://schemas.microsoft.com/office/drawing/2014/main" id="{3EEA2841-66E8-CA38-2E88-32A3D1A84295}"/>
                  </a:ext>
                </a:extLst>
              </p:cNvPr>
              <p:cNvSpPr/>
              <p:nvPr/>
            </p:nvSpPr>
            <p:spPr>
              <a:xfrm>
                <a:off x="381000" y="5029200"/>
                <a:ext cx="228600" cy="228600"/>
              </a:xfrm>
              <a:prstGeom prst="ellipse">
                <a:avLst/>
              </a:prstGeom>
              <a:solidFill>
                <a:srgbClr val="FF99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Gill Sans"/>
                </a:endParaRPr>
              </a:p>
            </p:txBody>
          </p:sp>
          <p:sp>
            <p:nvSpPr>
              <p:cNvPr id="23" name="Google Shape;178;p27">
                <a:extLst>
                  <a:ext uri="{FF2B5EF4-FFF2-40B4-BE49-F238E27FC236}">
                    <a16:creationId xmlns:a16="http://schemas.microsoft.com/office/drawing/2014/main" id="{CD83FA98-E642-D66A-E68D-36056A7CA676}"/>
                  </a:ext>
                </a:extLst>
              </p:cNvPr>
              <p:cNvSpPr txBox="1"/>
              <p:nvPr/>
            </p:nvSpPr>
            <p:spPr>
              <a:xfrm>
                <a:off x="572572" y="4283087"/>
                <a:ext cx="1322367" cy="3918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rgbClr val="274E13"/>
                    </a:solidFill>
                    <a:latin typeface="Gill Sans"/>
                    <a:ea typeface="Palatino"/>
                    <a:cs typeface="Palatino"/>
                    <a:sym typeface="Palatino"/>
                  </a:rPr>
                  <a:t>Cluster 1</a:t>
                </a:r>
                <a:endParaRPr b="1" dirty="0">
                  <a:solidFill>
                    <a:srgbClr val="274E13"/>
                  </a:solidFill>
                  <a:latin typeface="Gill Sans"/>
                  <a:ea typeface="Palatino"/>
                  <a:cs typeface="Palatino"/>
                  <a:sym typeface="Palatino"/>
                </a:endParaRPr>
              </a:p>
            </p:txBody>
          </p:sp>
          <p:sp>
            <p:nvSpPr>
              <p:cNvPr id="24" name="Google Shape;179;p27">
                <a:extLst>
                  <a:ext uri="{FF2B5EF4-FFF2-40B4-BE49-F238E27FC236}">
                    <a16:creationId xmlns:a16="http://schemas.microsoft.com/office/drawing/2014/main" id="{D3F89387-2A07-A24F-0ABA-64CA32EE85D1}"/>
                  </a:ext>
                </a:extLst>
              </p:cNvPr>
              <p:cNvSpPr txBox="1"/>
              <p:nvPr/>
            </p:nvSpPr>
            <p:spPr>
              <a:xfrm>
                <a:off x="546276" y="4866802"/>
                <a:ext cx="1288526" cy="30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rgbClr val="274E13"/>
                    </a:solidFill>
                    <a:latin typeface="Gill Sans"/>
                    <a:ea typeface="Palatino"/>
                    <a:cs typeface="Palatino"/>
                    <a:sym typeface="Palatino"/>
                  </a:rPr>
                  <a:t>Cluster 2</a:t>
                </a:r>
                <a:endParaRPr b="1" dirty="0">
                  <a:solidFill>
                    <a:srgbClr val="274E13"/>
                  </a:solidFill>
                  <a:latin typeface="Gill Sans"/>
                  <a:ea typeface="Palatino"/>
                  <a:cs typeface="Palatino"/>
                  <a:sym typeface="Palatino"/>
                </a:endParaRPr>
              </a:p>
            </p:txBody>
          </p:sp>
        </p:grpSp>
        <p:grpSp>
          <p:nvGrpSpPr>
            <p:cNvPr id="8" name="Google Shape;180;p27">
              <a:extLst>
                <a:ext uri="{FF2B5EF4-FFF2-40B4-BE49-F238E27FC236}">
                  <a16:creationId xmlns:a16="http://schemas.microsoft.com/office/drawing/2014/main" id="{FE5995E7-832D-B604-25E4-342872E08F18}"/>
                </a:ext>
              </a:extLst>
            </p:cNvPr>
            <p:cNvGrpSpPr/>
            <p:nvPr/>
          </p:nvGrpSpPr>
          <p:grpSpPr>
            <a:xfrm>
              <a:off x="3696547" y="2767726"/>
              <a:ext cx="1379356" cy="1015034"/>
              <a:chOff x="280843" y="4253964"/>
              <a:chExt cx="1702610" cy="1422213"/>
            </a:xfrm>
          </p:grpSpPr>
          <p:sp>
            <p:nvSpPr>
              <p:cNvPr id="13" name="Google Shape;181;p27">
                <a:extLst>
                  <a:ext uri="{FF2B5EF4-FFF2-40B4-BE49-F238E27FC236}">
                    <a16:creationId xmlns:a16="http://schemas.microsoft.com/office/drawing/2014/main" id="{73046A18-113E-71A3-4A0E-1AABF4BE6DB4}"/>
                  </a:ext>
                </a:extLst>
              </p:cNvPr>
              <p:cNvSpPr txBox="1"/>
              <p:nvPr/>
            </p:nvSpPr>
            <p:spPr>
              <a:xfrm>
                <a:off x="307053" y="5295177"/>
                <a:ext cx="1676400" cy="38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Gill Sans"/>
                    <a:ea typeface="Palatino"/>
                    <a:cs typeface="Palatino"/>
                    <a:sym typeface="Palatino"/>
                  </a:rPr>
                  <a:t>Time= 2.2 s</a:t>
                </a:r>
                <a:endParaRPr>
                  <a:latin typeface="Gill Sans"/>
                  <a:ea typeface="Palatino"/>
                  <a:cs typeface="Palatino"/>
                  <a:sym typeface="Palatino"/>
                </a:endParaRPr>
              </a:p>
            </p:txBody>
          </p:sp>
          <p:sp>
            <p:nvSpPr>
              <p:cNvPr id="14" name="Google Shape;182;p27">
                <a:extLst>
                  <a:ext uri="{FF2B5EF4-FFF2-40B4-BE49-F238E27FC236}">
                    <a16:creationId xmlns:a16="http://schemas.microsoft.com/office/drawing/2014/main" id="{99BFE0B5-27C6-96B3-FA70-F453AA570B03}"/>
                  </a:ext>
                </a:extLst>
              </p:cNvPr>
              <p:cNvSpPr/>
              <p:nvPr/>
            </p:nvSpPr>
            <p:spPr>
              <a:xfrm>
                <a:off x="280843" y="4419601"/>
                <a:ext cx="1520105" cy="990599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Gill Sans"/>
                </a:endParaRPr>
              </a:p>
            </p:txBody>
          </p:sp>
          <p:sp>
            <p:nvSpPr>
              <p:cNvPr id="15" name="Google Shape;183;p27">
                <a:extLst>
                  <a:ext uri="{FF2B5EF4-FFF2-40B4-BE49-F238E27FC236}">
                    <a16:creationId xmlns:a16="http://schemas.microsoft.com/office/drawing/2014/main" id="{0612D714-D363-C8A0-EB88-379FAE3F3ACB}"/>
                  </a:ext>
                </a:extLst>
              </p:cNvPr>
              <p:cNvSpPr/>
              <p:nvPr/>
            </p:nvSpPr>
            <p:spPr>
              <a:xfrm>
                <a:off x="774686" y="4706956"/>
                <a:ext cx="228600" cy="228600"/>
              </a:xfrm>
              <a:prstGeom prst="ellipse">
                <a:avLst/>
              </a:prstGeom>
              <a:solidFill>
                <a:srgbClr val="A61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Gill Sans"/>
                </a:endParaRPr>
              </a:p>
            </p:txBody>
          </p:sp>
          <p:sp>
            <p:nvSpPr>
              <p:cNvPr id="16" name="Google Shape;184;p27">
                <a:extLst>
                  <a:ext uri="{FF2B5EF4-FFF2-40B4-BE49-F238E27FC236}">
                    <a16:creationId xmlns:a16="http://schemas.microsoft.com/office/drawing/2014/main" id="{944842E2-DC17-6A3F-E163-739C6BB2CF05}"/>
                  </a:ext>
                </a:extLst>
              </p:cNvPr>
              <p:cNvSpPr/>
              <p:nvPr/>
            </p:nvSpPr>
            <p:spPr>
              <a:xfrm>
                <a:off x="381000" y="5029200"/>
                <a:ext cx="228600" cy="228600"/>
              </a:xfrm>
              <a:prstGeom prst="ellipse">
                <a:avLst/>
              </a:prstGeom>
              <a:solidFill>
                <a:srgbClr val="FF99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Gill Sans"/>
                </a:endParaRPr>
              </a:p>
            </p:txBody>
          </p:sp>
          <p:sp>
            <p:nvSpPr>
              <p:cNvPr id="17" name="Google Shape;185;p27">
                <a:extLst>
                  <a:ext uri="{FF2B5EF4-FFF2-40B4-BE49-F238E27FC236}">
                    <a16:creationId xmlns:a16="http://schemas.microsoft.com/office/drawing/2014/main" id="{86A9CCAF-68C7-51C1-4F0C-5D07AC704E20}"/>
                  </a:ext>
                </a:extLst>
              </p:cNvPr>
              <p:cNvSpPr txBox="1"/>
              <p:nvPr/>
            </p:nvSpPr>
            <p:spPr>
              <a:xfrm>
                <a:off x="637150" y="4253964"/>
                <a:ext cx="1310608" cy="30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rgbClr val="274E13"/>
                    </a:solidFill>
                    <a:latin typeface="Gill Sans"/>
                    <a:ea typeface="Palatino"/>
                    <a:cs typeface="Palatino"/>
                    <a:sym typeface="Palatino"/>
                  </a:rPr>
                  <a:t>Cluster 1</a:t>
                </a:r>
                <a:endParaRPr b="1" dirty="0">
                  <a:solidFill>
                    <a:srgbClr val="274E13"/>
                  </a:solidFill>
                  <a:latin typeface="Gill Sans"/>
                  <a:ea typeface="Palatino"/>
                  <a:cs typeface="Palatino"/>
                  <a:sym typeface="Palatino"/>
                </a:endParaRPr>
              </a:p>
            </p:txBody>
          </p:sp>
          <p:sp>
            <p:nvSpPr>
              <p:cNvPr id="18" name="Google Shape;186;p27">
                <a:extLst>
                  <a:ext uri="{FF2B5EF4-FFF2-40B4-BE49-F238E27FC236}">
                    <a16:creationId xmlns:a16="http://schemas.microsoft.com/office/drawing/2014/main" id="{E8A0C867-F9CD-6010-424C-2F3C3B1D623A}"/>
                  </a:ext>
                </a:extLst>
              </p:cNvPr>
              <p:cNvSpPr txBox="1"/>
              <p:nvPr/>
            </p:nvSpPr>
            <p:spPr>
              <a:xfrm>
                <a:off x="558044" y="4933916"/>
                <a:ext cx="1382956" cy="30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rgbClr val="274E13"/>
                    </a:solidFill>
                    <a:latin typeface="Gill Sans"/>
                    <a:ea typeface="Palatino"/>
                    <a:cs typeface="Palatino"/>
                    <a:sym typeface="Palatino"/>
                  </a:rPr>
                  <a:t>Cluster 2</a:t>
                </a:r>
                <a:endParaRPr b="1" dirty="0">
                  <a:solidFill>
                    <a:srgbClr val="274E13"/>
                  </a:solidFill>
                  <a:latin typeface="Gill Sans"/>
                  <a:ea typeface="Palatino"/>
                  <a:cs typeface="Palatino"/>
                  <a:sym typeface="Palatino"/>
                </a:endParaRPr>
              </a:p>
            </p:txBody>
          </p:sp>
        </p:grpSp>
        <p:sp>
          <p:nvSpPr>
            <p:cNvPr id="9" name="Google Shape;187;p27">
              <a:extLst>
                <a:ext uri="{FF2B5EF4-FFF2-40B4-BE49-F238E27FC236}">
                  <a16:creationId xmlns:a16="http://schemas.microsoft.com/office/drawing/2014/main" id="{C2B70EA3-8312-D35B-1792-686B65644B83}"/>
                </a:ext>
              </a:extLst>
            </p:cNvPr>
            <p:cNvSpPr txBox="1"/>
            <p:nvPr/>
          </p:nvSpPr>
          <p:spPr>
            <a:xfrm>
              <a:off x="5349937" y="2968750"/>
              <a:ext cx="1056431" cy="67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Gill Sans"/>
                  <a:ea typeface="Palatino"/>
                  <a:cs typeface="Palatino"/>
                  <a:sym typeface="Palatino"/>
                </a:rPr>
                <a:t>Moving Cluster</a:t>
              </a:r>
              <a:endParaRPr b="1">
                <a:latin typeface="Gill Sans"/>
                <a:ea typeface="Palatino"/>
                <a:cs typeface="Palatino"/>
                <a:sym typeface="Palatino"/>
              </a:endParaRPr>
            </a:p>
          </p:txBody>
        </p:sp>
        <p:cxnSp>
          <p:nvCxnSpPr>
            <p:cNvPr id="10" name="Google Shape;188;p27">
              <a:extLst>
                <a:ext uri="{FF2B5EF4-FFF2-40B4-BE49-F238E27FC236}">
                  <a16:creationId xmlns:a16="http://schemas.microsoft.com/office/drawing/2014/main" id="{A3F193C8-97B5-3473-D895-6C25E1D3DCB0}"/>
                </a:ext>
              </a:extLst>
            </p:cNvPr>
            <p:cNvCxnSpPr>
              <a:endCxn id="15" idx="6"/>
            </p:cNvCxnSpPr>
            <p:nvPr/>
          </p:nvCxnSpPr>
          <p:spPr>
            <a:xfrm flipH="1" flipV="1">
              <a:off x="4281822" y="3172597"/>
              <a:ext cx="1015296" cy="231003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1" name="Google Shape;189;p27">
              <a:extLst>
                <a:ext uri="{FF2B5EF4-FFF2-40B4-BE49-F238E27FC236}">
                  <a16:creationId xmlns:a16="http://schemas.microsoft.com/office/drawing/2014/main" id="{11714C30-4FD9-74F6-AD50-D888C85D17E3}"/>
                </a:ext>
              </a:extLst>
            </p:cNvPr>
            <p:cNvCxnSpPr/>
            <p:nvPr/>
          </p:nvCxnSpPr>
          <p:spPr>
            <a:xfrm rot="10800000">
              <a:off x="2575383" y="3131876"/>
              <a:ext cx="2721600" cy="2721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12" name="Google Shape;222;p27">
              <a:extLst>
                <a:ext uri="{FF2B5EF4-FFF2-40B4-BE49-F238E27FC236}">
                  <a16:creationId xmlns:a16="http://schemas.microsoft.com/office/drawing/2014/main" id="{76786F1D-C299-DFA9-8188-7787BA863300}"/>
                </a:ext>
              </a:extLst>
            </p:cNvPr>
            <p:cNvSpPr/>
            <p:nvPr/>
          </p:nvSpPr>
          <p:spPr>
            <a:xfrm>
              <a:off x="1991402" y="2189542"/>
              <a:ext cx="389400" cy="2898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9400" tIns="99400" rIns="99400" bIns="99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Gill Sans"/>
                </a:rPr>
                <a:t>2</a:t>
              </a:r>
              <a:endParaRPr b="1">
                <a:latin typeface="Gill San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791BDFF-D1CB-08C0-399B-9997ADDFBDFC}"/>
              </a:ext>
            </a:extLst>
          </p:cNvPr>
          <p:cNvGrpSpPr/>
          <p:nvPr/>
        </p:nvGrpSpPr>
        <p:grpSpPr>
          <a:xfrm>
            <a:off x="5329631" y="834099"/>
            <a:ext cx="3316272" cy="4185306"/>
            <a:chOff x="5223996" y="806852"/>
            <a:chExt cx="3316272" cy="4185306"/>
          </a:xfrm>
        </p:grpSpPr>
        <p:sp>
          <p:nvSpPr>
            <p:cNvPr id="26" name="Google Shape;190;p27">
              <a:extLst>
                <a:ext uri="{FF2B5EF4-FFF2-40B4-BE49-F238E27FC236}">
                  <a16:creationId xmlns:a16="http://schemas.microsoft.com/office/drawing/2014/main" id="{4C0E9691-D678-3005-AD66-812C4797D04D}"/>
                </a:ext>
              </a:extLst>
            </p:cNvPr>
            <p:cNvSpPr/>
            <p:nvPr/>
          </p:nvSpPr>
          <p:spPr>
            <a:xfrm>
              <a:off x="5303268" y="927158"/>
              <a:ext cx="3237000" cy="4065000"/>
            </a:xfrm>
            <a:prstGeom prst="roundRect">
              <a:avLst>
                <a:gd name="adj" fmla="val 8058"/>
              </a:avLst>
            </a:prstGeom>
            <a:solidFill>
              <a:srgbClr val="E1ECEE">
                <a:alpha val="55000"/>
              </a:srgbClr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9400" tIns="99400" rIns="99400" bIns="99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ill Sans"/>
              </a:endParaRPr>
            </a:p>
          </p:txBody>
        </p:sp>
        <p:sp>
          <p:nvSpPr>
            <p:cNvPr id="27" name="Google Shape;191;p27">
              <a:extLst>
                <a:ext uri="{FF2B5EF4-FFF2-40B4-BE49-F238E27FC236}">
                  <a16:creationId xmlns:a16="http://schemas.microsoft.com/office/drawing/2014/main" id="{62DF133C-CA63-3CEB-7FC3-77EF4B3D14F5}"/>
                </a:ext>
              </a:extLst>
            </p:cNvPr>
            <p:cNvSpPr/>
            <p:nvPr/>
          </p:nvSpPr>
          <p:spPr>
            <a:xfrm>
              <a:off x="5423254" y="1017748"/>
              <a:ext cx="2981100" cy="738480"/>
            </a:xfrm>
            <a:prstGeom prst="roundRect">
              <a:avLst>
                <a:gd name="adj" fmla="val 16667"/>
              </a:avLst>
            </a:prstGeom>
            <a:solidFill>
              <a:srgbClr val="B9D6DA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9400" tIns="99400" rIns="99400" bIns="99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Gill Sans"/>
                  <a:ea typeface="Palatino"/>
                  <a:cs typeface="Palatino"/>
                  <a:sym typeface="Palatino"/>
                </a:rPr>
                <a:t>Find ROI based on AoA, ToA and Cluster Radius</a:t>
              </a:r>
              <a:endParaRPr b="1">
                <a:latin typeface="Gill Sans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28" name="Google Shape;192;p27">
              <a:extLst>
                <a:ext uri="{FF2B5EF4-FFF2-40B4-BE49-F238E27FC236}">
                  <a16:creationId xmlns:a16="http://schemas.microsoft.com/office/drawing/2014/main" id="{2DCF4283-C8BB-0945-B1BC-0FDD7C338833}"/>
                </a:ext>
              </a:extLst>
            </p:cNvPr>
            <p:cNvSpPr/>
            <p:nvPr/>
          </p:nvSpPr>
          <p:spPr>
            <a:xfrm>
              <a:off x="5364501" y="3585259"/>
              <a:ext cx="2138700" cy="707100"/>
            </a:xfrm>
            <a:prstGeom prst="rect">
              <a:avLst/>
            </a:prstGeom>
            <a:solidFill>
              <a:srgbClr val="B9D6DA"/>
            </a:solidFill>
            <a:ln w="28575" cap="flat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latin typeface="Gill Sans"/>
                  <a:ea typeface="Palatino"/>
                  <a:cs typeface="Palatino"/>
                  <a:sym typeface="Palatino"/>
                </a:rPr>
                <a:t>Calculate the range of the Cluster</a:t>
              </a:r>
            </a:p>
          </p:txBody>
        </p:sp>
        <p:sp>
          <p:nvSpPr>
            <p:cNvPr id="29" name="Google Shape;194;p27">
              <a:extLst>
                <a:ext uri="{FF2B5EF4-FFF2-40B4-BE49-F238E27FC236}">
                  <a16:creationId xmlns:a16="http://schemas.microsoft.com/office/drawing/2014/main" id="{E25B84E4-4341-D315-F99A-08663B9DA5BD}"/>
                </a:ext>
              </a:extLst>
            </p:cNvPr>
            <p:cNvSpPr/>
            <p:nvPr/>
          </p:nvSpPr>
          <p:spPr>
            <a:xfrm>
              <a:off x="7567882" y="3588330"/>
              <a:ext cx="907200" cy="707100"/>
            </a:xfrm>
            <a:prstGeom prst="rect">
              <a:avLst/>
            </a:prstGeom>
            <a:solidFill>
              <a:srgbClr val="B9D6DA"/>
            </a:solidFill>
            <a:ln w="28575" cap="flat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Gill Sans"/>
                  <a:ea typeface="Palatino"/>
                  <a:cs typeface="Palatino"/>
                  <a:sym typeface="Palatino"/>
                </a:rPr>
                <a:t>AoA</a:t>
              </a:r>
              <a:endParaRPr>
                <a:latin typeface="Gill Sans"/>
                <a:ea typeface="Palatino"/>
                <a:cs typeface="Palatino"/>
                <a:sym typeface="Palatin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Gill Sans"/>
                  <a:ea typeface="Palatino"/>
                  <a:cs typeface="Palatino"/>
                  <a:sym typeface="Palatino"/>
                </a:rPr>
                <a:t>ToA</a:t>
              </a:r>
              <a:endParaRPr>
                <a:latin typeface="Gill Sans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30" name="Google Shape;195;p27">
              <a:extLst>
                <a:ext uri="{FF2B5EF4-FFF2-40B4-BE49-F238E27FC236}">
                  <a16:creationId xmlns:a16="http://schemas.microsoft.com/office/drawing/2014/main" id="{3F3D361A-3B45-C4CE-0D66-808A0D145E16}"/>
                </a:ext>
              </a:extLst>
            </p:cNvPr>
            <p:cNvSpPr/>
            <p:nvPr/>
          </p:nvSpPr>
          <p:spPr>
            <a:xfrm>
              <a:off x="5364501" y="4577356"/>
              <a:ext cx="3110400" cy="326400"/>
            </a:xfrm>
            <a:prstGeom prst="rect">
              <a:avLst/>
            </a:prstGeom>
            <a:solidFill>
              <a:srgbClr val="B9D6DA"/>
            </a:solidFill>
            <a:ln w="28575" cap="flat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Gill Sans"/>
                  <a:ea typeface="Palatino"/>
                  <a:cs typeface="Palatino"/>
                  <a:sym typeface="Palatino"/>
                </a:rPr>
                <a:t>Calculate ROI</a:t>
              </a:r>
              <a:endParaRPr>
                <a:latin typeface="Gill Sans"/>
                <a:ea typeface="Palatino"/>
                <a:cs typeface="Palatino"/>
                <a:sym typeface="Palatino"/>
              </a:endParaRPr>
            </a:p>
          </p:txBody>
        </p:sp>
        <p:cxnSp>
          <p:nvCxnSpPr>
            <p:cNvPr id="31" name="Google Shape;196;p27">
              <a:extLst>
                <a:ext uri="{FF2B5EF4-FFF2-40B4-BE49-F238E27FC236}">
                  <a16:creationId xmlns:a16="http://schemas.microsoft.com/office/drawing/2014/main" id="{11E3EACD-F76D-3ACF-6155-DFA7A3B7D2EC}"/>
                </a:ext>
              </a:extLst>
            </p:cNvPr>
            <p:cNvCxnSpPr/>
            <p:nvPr/>
          </p:nvCxnSpPr>
          <p:spPr>
            <a:xfrm>
              <a:off x="5947749" y="4285222"/>
              <a:ext cx="0" cy="2919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2" name="Google Shape;197;p27">
              <a:extLst>
                <a:ext uri="{FF2B5EF4-FFF2-40B4-BE49-F238E27FC236}">
                  <a16:creationId xmlns:a16="http://schemas.microsoft.com/office/drawing/2014/main" id="{34203FA3-6FB0-5B98-4AB4-4CEDD35E00F5}"/>
                </a:ext>
              </a:extLst>
            </p:cNvPr>
            <p:cNvCxnSpPr>
              <a:stCxn id="29" idx="2"/>
            </p:cNvCxnSpPr>
            <p:nvPr/>
          </p:nvCxnSpPr>
          <p:spPr>
            <a:xfrm>
              <a:off x="8021482" y="4295430"/>
              <a:ext cx="0" cy="2616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grpSp>
          <p:nvGrpSpPr>
            <p:cNvPr id="33" name="Google Shape;198;p27">
              <a:extLst>
                <a:ext uri="{FF2B5EF4-FFF2-40B4-BE49-F238E27FC236}">
                  <a16:creationId xmlns:a16="http://schemas.microsoft.com/office/drawing/2014/main" id="{0DD36A08-B80C-B88D-F442-F3909245C413}"/>
                </a:ext>
              </a:extLst>
            </p:cNvPr>
            <p:cNvGrpSpPr/>
            <p:nvPr/>
          </p:nvGrpSpPr>
          <p:grpSpPr>
            <a:xfrm>
              <a:off x="5223996" y="1659093"/>
              <a:ext cx="3091333" cy="1918860"/>
              <a:chOff x="5357302" y="1205509"/>
              <a:chExt cx="3634298" cy="2688613"/>
            </a:xfrm>
          </p:grpSpPr>
          <p:sp>
            <p:nvSpPr>
              <p:cNvPr id="35" name="Google Shape;199;p27">
                <a:extLst>
                  <a:ext uri="{FF2B5EF4-FFF2-40B4-BE49-F238E27FC236}">
                    <a16:creationId xmlns:a16="http://schemas.microsoft.com/office/drawing/2014/main" id="{2D96CDAE-4D18-8D9D-6D68-A31D145C536F}"/>
                  </a:ext>
                </a:extLst>
              </p:cNvPr>
              <p:cNvSpPr/>
              <p:nvPr/>
            </p:nvSpPr>
            <p:spPr>
              <a:xfrm>
                <a:off x="5867400" y="1690859"/>
                <a:ext cx="3124200" cy="1357142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Gill Sans"/>
                </a:endParaRPr>
              </a:p>
            </p:txBody>
          </p:sp>
          <p:sp>
            <p:nvSpPr>
              <p:cNvPr id="36" name="Google Shape;200;p27">
                <a:extLst>
                  <a:ext uri="{FF2B5EF4-FFF2-40B4-BE49-F238E27FC236}">
                    <a16:creationId xmlns:a16="http://schemas.microsoft.com/office/drawing/2014/main" id="{1E52E4E2-E489-EAE5-9656-7B2151CE88D2}"/>
                  </a:ext>
                </a:extLst>
              </p:cNvPr>
              <p:cNvSpPr/>
              <p:nvPr/>
            </p:nvSpPr>
            <p:spPr>
              <a:xfrm>
                <a:off x="6468646" y="1828800"/>
                <a:ext cx="407656" cy="457200"/>
              </a:xfrm>
              <a:prstGeom prst="ellipse">
                <a:avLst/>
              </a:prstGeom>
              <a:solidFill>
                <a:srgbClr val="A61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Gill Sans"/>
                </a:endParaRPr>
              </a:p>
            </p:txBody>
          </p:sp>
          <p:cxnSp>
            <p:nvCxnSpPr>
              <p:cNvPr id="37" name="Google Shape;201;p27">
                <a:extLst>
                  <a:ext uri="{FF2B5EF4-FFF2-40B4-BE49-F238E27FC236}">
                    <a16:creationId xmlns:a16="http://schemas.microsoft.com/office/drawing/2014/main" id="{E0502427-C797-2543-5AC9-3DE2DE841AD4}"/>
                  </a:ext>
                </a:extLst>
              </p:cNvPr>
              <p:cNvCxnSpPr>
                <a:cxnSpLocks/>
                <a:stCxn id="35" idx="1"/>
                <a:endCxn id="35" idx="3"/>
              </p:cNvCxnSpPr>
              <p:nvPr/>
            </p:nvCxnSpPr>
            <p:spPr>
              <a:xfrm>
                <a:off x="5867400" y="2369431"/>
                <a:ext cx="3124200" cy="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000000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" name="Google Shape;202;p27">
                <a:extLst>
                  <a:ext uri="{FF2B5EF4-FFF2-40B4-BE49-F238E27FC236}">
                    <a16:creationId xmlns:a16="http://schemas.microsoft.com/office/drawing/2014/main" id="{AC57427C-FDD5-602E-F46A-0B6A254CA791}"/>
                  </a:ext>
                </a:extLst>
              </p:cNvPr>
              <p:cNvCxnSpPr>
                <a:cxnSpLocks/>
                <a:stCxn id="35" idx="1"/>
              </p:cNvCxnSpPr>
              <p:nvPr/>
            </p:nvCxnSpPr>
            <p:spPr>
              <a:xfrm flipV="1">
                <a:off x="5867400" y="2057401"/>
                <a:ext cx="838199" cy="312029"/>
              </a:xfrm>
              <a:prstGeom prst="straightConnector1">
                <a:avLst/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39" name="Google Shape;203;p27">
                <a:extLst>
                  <a:ext uri="{FF2B5EF4-FFF2-40B4-BE49-F238E27FC236}">
                    <a16:creationId xmlns:a16="http://schemas.microsoft.com/office/drawing/2014/main" id="{83A95DE9-78DA-E0AE-A6A1-C337267934D7}"/>
                  </a:ext>
                </a:extLst>
              </p:cNvPr>
              <p:cNvSpPr/>
              <p:nvPr/>
            </p:nvSpPr>
            <p:spPr>
              <a:xfrm>
                <a:off x="6248400" y="2209800"/>
                <a:ext cx="76200" cy="228600"/>
              </a:xfrm>
              <a:prstGeom prst="arc">
                <a:avLst>
                  <a:gd name="adj1" fmla="val 16200000"/>
                  <a:gd name="adj2" fmla="val 4205407"/>
                </a:avLst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Gill Sans"/>
                </a:endParaRPr>
              </a:p>
            </p:txBody>
          </p:sp>
          <p:sp>
            <p:nvSpPr>
              <p:cNvPr id="40" name="Google Shape;204;p27">
                <a:extLst>
                  <a:ext uri="{FF2B5EF4-FFF2-40B4-BE49-F238E27FC236}">
                    <a16:creationId xmlns:a16="http://schemas.microsoft.com/office/drawing/2014/main" id="{FB6ADC0D-31AD-E598-984D-6FCC54D30AF6}"/>
                  </a:ext>
                </a:extLst>
              </p:cNvPr>
              <p:cNvSpPr txBox="1"/>
              <p:nvPr/>
            </p:nvSpPr>
            <p:spPr>
              <a:xfrm>
                <a:off x="7352550" y="1829438"/>
                <a:ext cx="1371601" cy="436800"/>
              </a:xfrm>
              <a:prstGeom prst="rect">
                <a:avLst/>
              </a:prstGeom>
              <a:noFill/>
              <a:ln w="28575" cap="flat" cmpd="sng">
                <a:solidFill>
                  <a:srgbClr val="CC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Gill Sans"/>
                    <a:ea typeface="Palatino"/>
                    <a:cs typeface="Palatino"/>
                    <a:sym typeface="Palatino"/>
                  </a:rPr>
                  <a:t>AoA: 40</a:t>
                </a:r>
                <a:r>
                  <a:rPr lang="en" baseline="30000">
                    <a:latin typeface="Gill Sans"/>
                    <a:ea typeface="Palatino"/>
                    <a:cs typeface="Palatino"/>
                    <a:sym typeface="Palatino"/>
                  </a:rPr>
                  <a:t>o</a:t>
                </a:r>
                <a:endParaRPr baseline="30000">
                  <a:latin typeface="Gill Sans"/>
                  <a:ea typeface="Palatino"/>
                  <a:cs typeface="Palatino"/>
                  <a:sym typeface="Palatino"/>
                </a:endParaRPr>
              </a:p>
            </p:txBody>
          </p:sp>
          <p:sp>
            <p:nvSpPr>
              <p:cNvPr id="41" name="Google Shape;205;p27">
                <a:extLst>
                  <a:ext uri="{FF2B5EF4-FFF2-40B4-BE49-F238E27FC236}">
                    <a16:creationId xmlns:a16="http://schemas.microsoft.com/office/drawing/2014/main" id="{E35C8B70-42CC-F605-EE4A-EB0B0C78DB23}"/>
                  </a:ext>
                </a:extLst>
              </p:cNvPr>
              <p:cNvSpPr txBox="1"/>
              <p:nvPr/>
            </p:nvSpPr>
            <p:spPr>
              <a:xfrm rot="16200000">
                <a:off x="4760311" y="2147217"/>
                <a:ext cx="1630782" cy="436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Gill Sans"/>
                    <a:ea typeface="Palatino"/>
                    <a:cs typeface="Palatino"/>
                    <a:sym typeface="Palatino"/>
                  </a:rPr>
                  <a:t>AoA(deg)</a:t>
                </a:r>
                <a:endParaRPr baseline="30000">
                  <a:latin typeface="Gill Sans"/>
                  <a:ea typeface="Palatino"/>
                  <a:cs typeface="Palatino"/>
                  <a:sym typeface="Palatino"/>
                </a:endParaRPr>
              </a:p>
            </p:txBody>
          </p:sp>
          <p:sp>
            <p:nvSpPr>
              <p:cNvPr id="42" name="Google Shape;206;p27">
                <a:extLst>
                  <a:ext uri="{FF2B5EF4-FFF2-40B4-BE49-F238E27FC236}">
                    <a16:creationId xmlns:a16="http://schemas.microsoft.com/office/drawing/2014/main" id="{A8F1019D-0B6C-810C-882A-3F34451AFE02}"/>
                  </a:ext>
                </a:extLst>
              </p:cNvPr>
              <p:cNvSpPr txBox="1"/>
              <p:nvPr/>
            </p:nvSpPr>
            <p:spPr>
              <a:xfrm>
                <a:off x="6858000" y="3307185"/>
                <a:ext cx="1371600" cy="436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Gill Sans"/>
                    <a:ea typeface="Palatino"/>
                    <a:cs typeface="Palatino"/>
                    <a:sym typeface="Palatino"/>
                  </a:rPr>
                  <a:t>ToA(ns)</a:t>
                </a:r>
                <a:endParaRPr baseline="30000">
                  <a:latin typeface="Gill Sans"/>
                  <a:ea typeface="Palatino"/>
                  <a:cs typeface="Palatino"/>
                  <a:sym typeface="Palatino"/>
                </a:endParaRPr>
              </a:p>
            </p:txBody>
          </p:sp>
          <p:sp>
            <p:nvSpPr>
              <p:cNvPr id="43" name="Google Shape;207;p27">
                <a:extLst>
                  <a:ext uri="{FF2B5EF4-FFF2-40B4-BE49-F238E27FC236}">
                    <a16:creationId xmlns:a16="http://schemas.microsoft.com/office/drawing/2014/main" id="{121EEE13-753C-FB1A-99B2-B69506D4E295}"/>
                  </a:ext>
                </a:extLst>
              </p:cNvPr>
              <p:cNvSpPr txBox="1"/>
              <p:nvPr/>
            </p:nvSpPr>
            <p:spPr>
              <a:xfrm>
                <a:off x="5791201" y="2334529"/>
                <a:ext cx="502801" cy="6414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SzPts val="770"/>
                  <a:buNone/>
                </a:pPr>
                <a:r>
                  <a:rPr lang="en">
                    <a:latin typeface="Gill Sans"/>
                  </a:rPr>
                  <a:t>0</a:t>
                </a:r>
                <a:r>
                  <a:rPr lang="en" baseline="30000">
                    <a:latin typeface="Gill Sans"/>
                  </a:rPr>
                  <a:t>o</a:t>
                </a:r>
                <a:endParaRPr baseline="30000">
                  <a:latin typeface="Gill Sans"/>
                </a:endParaRPr>
              </a:p>
            </p:txBody>
          </p:sp>
          <p:sp>
            <p:nvSpPr>
              <p:cNvPr id="44" name="Google Shape;208;p27">
                <a:extLst>
                  <a:ext uri="{FF2B5EF4-FFF2-40B4-BE49-F238E27FC236}">
                    <a16:creationId xmlns:a16="http://schemas.microsoft.com/office/drawing/2014/main" id="{483D3CA3-D57D-77A7-05AB-F9A43D9A57B0}"/>
                  </a:ext>
                </a:extLst>
              </p:cNvPr>
              <p:cNvSpPr txBox="1"/>
              <p:nvPr/>
            </p:nvSpPr>
            <p:spPr>
              <a:xfrm>
                <a:off x="5599341" y="2922917"/>
                <a:ext cx="704100" cy="6414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Gill Sans"/>
                  </a:rPr>
                  <a:t>-90</a:t>
                </a:r>
                <a:r>
                  <a:rPr lang="en" baseline="30000">
                    <a:latin typeface="Gill Sans"/>
                  </a:rPr>
                  <a:t>o</a:t>
                </a:r>
                <a:endParaRPr baseline="30000">
                  <a:latin typeface="Gill Sans"/>
                </a:endParaRPr>
              </a:p>
            </p:txBody>
          </p:sp>
          <p:sp>
            <p:nvSpPr>
              <p:cNvPr id="45" name="Google Shape;209;p27">
                <a:extLst>
                  <a:ext uri="{FF2B5EF4-FFF2-40B4-BE49-F238E27FC236}">
                    <a16:creationId xmlns:a16="http://schemas.microsoft.com/office/drawing/2014/main" id="{6047D6D4-A156-9AF5-03B0-C718BA2802EC}"/>
                  </a:ext>
                </a:extLst>
              </p:cNvPr>
              <p:cNvSpPr txBox="1"/>
              <p:nvPr/>
            </p:nvSpPr>
            <p:spPr>
              <a:xfrm>
                <a:off x="5618656" y="1205509"/>
                <a:ext cx="704100" cy="6414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Gill Sans"/>
                  </a:rPr>
                  <a:t>90</a:t>
                </a:r>
                <a:r>
                  <a:rPr lang="en" baseline="30000">
                    <a:latin typeface="Gill Sans"/>
                  </a:rPr>
                  <a:t>o</a:t>
                </a:r>
                <a:endParaRPr baseline="30000">
                  <a:latin typeface="Gill Sans"/>
                </a:endParaRPr>
              </a:p>
            </p:txBody>
          </p:sp>
          <p:sp>
            <p:nvSpPr>
              <p:cNvPr id="46" name="Google Shape;210;p27">
                <a:extLst>
                  <a:ext uri="{FF2B5EF4-FFF2-40B4-BE49-F238E27FC236}">
                    <a16:creationId xmlns:a16="http://schemas.microsoft.com/office/drawing/2014/main" id="{99DE1D41-3F52-CB56-AD12-05EA75B62546}"/>
                  </a:ext>
                </a:extLst>
              </p:cNvPr>
              <p:cNvSpPr txBox="1"/>
              <p:nvPr/>
            </p:nvSpPr>
            <p:spPr>
              <a:xfrm>
                <a:off x="5867400" y="3068400"/>
                <a:ext cx="3048000" cy="436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Gill Sans"/>
                  </a:rPr>
                  <a:t>    5      10     15     20</a:t>
                </a:r>
                <a:endParaRPr baseline="30000">
                  <a:latin typeface="Gill Sans"/>
                </a:endParaRPr>
              </a:p>
            </p:txBody>
          </p:sp>
          <p:cxnSp>
            <p:nvCxnSpPr>
              <p:cNvPr id="47" name="Google Shape;211;p27">
                <a:extLst>
                  <a:ext uri="{FF2B5EF4-FFF2-40B4-BE49-F238E27FC236}">
                    <a16:creationId xmlns:a16="http://schemas.microsoft.com/office/drawing/2014/main" id="{39139D17-FA32-EA29-A6C8-2B977CFE4C40}"/>
                  </a:ext>
                </a:extLst>
              </p:cNvPr>
              <p:cNvCxnSpPr/>
              <p:nvPr/>
            </p:nvCxnSpPr>
            <p:spPr>
              <a:xfrm>
                <a:off x="6324600" y="2952750"/>
                <a:ext cx="0" cy="2286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" name="Google Shape;212;p27">
                <a:extLst>
                  <a:ext uri="{FF2B5EF4-FFF2-40B4-BE49-F238E27FC236}">
                    <a16:creationId xmlns:a16="http://schemas.microsoft.com/office/drawing/2014/main" id="{7C01908D-E294-0C8A-0CC9-91C1F27F040E}"/>
                  </a:ext>
                </a:extLst>
              </p:cNvPr>
              <p:cNvCxnSpPr/>
              <p:nvPr/>
            </p:nvCxnSpPr>
            <p:spPr>
              <a:xfrm>
                <a:off x="7086600" y="2933700"/>
                <a:ext cx="0" cy="2286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" name="Google Shape;213;p27">
                <a:extLst>
                  <a:ext uri="{FF2B5EF4-FFF2-40B4-BE49-F238E27FC236}">
                    <a16:creationId xmlns:a16="http://schemas.microsoft.com/office/drawing/2014/main" id="{CA2517EA-F6CA-B4EE-6970-C61B0C2B6CF5}"/>
                  </a:ext>
                </a:extLst>
              </p:cNvPr>
              <p:cNvCxnSpPr/>
              <p:nvPr/>
            </p:nvCxnSpPr>
            <p:spPr>
              <a:xfrm>
                <a:off x="7766050" y="2933700"/>
                <a:ext cx="0" cy="2286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" name="Google Shape;214;p27">
                <a:extLst>
                  <a:ext uri="{FF2B5EF4-FFF2-40B4-BE49-F238E27FC236}">
                    <a16:creationId xmlns:a16="http://schemas.microsoft.com/office/drawing/2014/main" id="{4416FC43-BB39-7F83-73D7-7A9E46C358A7}"/>
                  </a:ext>
                </a:extLst>
              </p:cNvPr>
              <p:cNvCxnSpPr/>
              <p:nvPr/>
            </p:nvCxnSpPr>
            <p:spPr>
              <a:xfrm>
                <a:off x="8401050" y="2927350"/>
                <a:ext cx="0" cy="2286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51" name="Google Shape;215;p27">
                <a:extLst>
                  <a:ext uri="{FF2B5EF4-FFF2-40B4-BE49-F238E27FC236}">
                    <a16:creationId xmlns:a16="http://schemas.microsoft.com/office/drawing/2014/main" id="{E2819A0B-2393-0D26-A554-24354E5C3A0D}"/>
                  </a:ext>
                </a:extLst>
              </p:cNvPr>
              <p:cNvSpPr txBox="1"/>
              <p:nvPr/>
            </p:nvSpPr>
            <p:spPr>
              <a:xfrm>
                <a:off x="7239000" y="2477224"/>
                <a:ext cx="1218748" cy="436800"/>
              </a:xfrm>
              <a:prstGeom prst="rect">
                <a:avLst/>
              </a:prstGeom>
              <a:noFill/>
              <a:ln w="28575" cap="flat" cmpd="sng">
                <a:solidFill>
                  <a:srgbClr val="CC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Gill Sans"/>
                    <a:ea typeface="Palatino"/>
                    <a:cs typeface="Palatino"/>
                    <a:sym typeface="Palatino"/>
                  </a:rPr>
                  <a:t>ToF: 7 ns</a:t>
                </a:r>
                <a:endParaRPr baseline="30000">
                  <a:latin typeface="Gill Sans"/>
                  <a:ea typeface="Palatino"/>
                  <a:cs typeface="Palatino"/>
                  <a:sym typeface="Palatino"/>
                </a:endParaRPr>
              </a:p>
            </p:txBody>
          </p:sp>
          <p:cxnSp>
            <p:nvCxnSpPr>
              <p:cNvPr id="52" name="Google Shape;216;p27">
                <a:extLst>
                  <a:ext uri="{FF2B5EF4-FFF2-40B4-BE49-F238E27FC236}">
                    <a16:creationId xmlns:a16="http://schemas.microsoft.com/office/drawing/2014/main" id="{5B0FCE97-E37C-3C10-61C8-DE21B429F49D}"/>
                  </a:ext>
                </a:extLst>
              </p:cNvPr>
              <p:cNvCxnSpPr/>
              <p:nvPr/>
            </p:nvCxnSpPr>
            <p:spPr>
              <a:xfrm>
                <a:off x="6705599" y="2057400"/>
                <a:ext cx="0" cy="18129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cxnSp>
            <p:nvCxnSpPr>
              <p:cNvPr id="53" name="Google Shape;217;p27">
                <a:extLst>
                  <a:ext uri="{FF2B5EF4-FFF2-40B4-BE49-F238E27FC236}">
                    <a16:creationId xmlns:a16="http://schemas.microsoft.com/office/drawing/2014/main" id="{E1B0D6C0-ADC1-D127-9F78-3615B22E8B3A}"/>
                  </a:ext>
                </a:extLst>
              </p:cNvPr>
              <p:cNvCxnSpPr>
                <a:stCxn id="40" idx="3"/>
              </p:cNvCxnSpPr>
              <p:nvPr/>
            </p:nvCxnSpPr>
            <p:spPr>
              <a:xfrm>
                <a:off x="8724149" y="2047838"/>
                <a:ext cx="265500" cy="1826400"/>
              </a:xfrm>
              <a:prstGeom prst="bentConnector2">
                <a:avLst/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cxnSp>
            <p:nvCxnSpPr>
              <p:cNvPr id="54" name="Google Shape;218;p27">
                <a:extLst>
                  <a:ext uri="{FF2B5EF4-FFF2-40B4-BE49-F238E27FC236}">
                    <a16:creationId xmlns:a16="http://schemas.microsoft.com/office/drawing/2014/main" id="{0935164C-EE95-8446-5A05-2E1098852A79}"/>
                  </a:ext>
                </a:extLst>
              </p:cNvPr>
              <p:cNvCxnSpPr/>
              <p:nvPr/>
            </p:nvCxnSpPr>
            <p:spPr>
              <a:xfrm>
                <a:off x="8266568" y="2903522"/>
                <a:ext cx="0" cy="9906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cxnSp>
            <p:nvCxnSpPr>
              <p:cNvPr id="55" name="Google Shape;219;p27">
                <a:extLst>
                  <a:ext uri="{FF2B5EF4-FFF2-40B4-BE49-F238E27FC236}">
                    <a16:creationId xmlns:a16="http://schemas.microsoft.com/office/drawing/2014/main" id="{9E67C0BB-AADD-5195-6C36-F17384D5DAA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324599" y="2133600"/>
                <a:ext cx="992709" cy="228601"/>
              </a:xfrm>
              <a:prstGeom prst="curvedConnector3">
                <a:avLst>
                  <a:gd name="adj1" fmla="val 70510"/>
                </a:avLst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</p:spPr>
          </p:cxnSp>
          <p:cxnSp>
            <p:nvCxnSpPr>
              <p:cNvPr id="56" name="Google Shape;220;p27">
                <a:extLst>
                  <a:ext uri="{FF2B5EF4-FFF2-40B4-BE49-F238E27FC236}">
                    <a16:creationId xmlns:a16="http://schemas.microsoft.com/office/drawing/2014/main" id="{3750FE9A-E5A7-A0D4-93A0-15C8F3AC0F5D}"/>
                  </a:ext>
                </a:extLst>
              </p:cNvPr>
              <p:cNvCxnSpPr>
                <a:cxnSpLocks/>
                <a:endCxn id="51" idx="1"/>
              </p:cNvCxnSpPr>
              <p:nvPr/>
            </p:nvCxnSpPr>
            <p:spPr>
              <a:xfrm flipV="1">
                <a:off x="6705600" y="2695624"/>
                <a:ext cx="533400" cy="391200"/>
              </a:xfrm>
              <a:prstGeom prst="curvedConnector3">
                <a:avLst>
                  <a:gd name="adj1" fmla="val 50000"/>
                </a:avLst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</p:spPr>
          </p:cxnSp>
        </p:grpSp>
        <p:sp>
          <p:nvSpPr>
            <p:cNvPr id="34" name="Google Shape;223;p27">
              <a:extLst>
                <a:ext uri="{FF2B5EF4-FFF2-40B4-BE49-F238E27FC236}">
                  <a16:creationId xmlns:a16="http://schemas.microsoft.com/office/drawing/2014/main" id="{1AC142D7-ED7E-C8E0-41AD-AF1F902827BE}"/>
                </a:ext>
              </a:extLst>
            </p:cNvPr>
            <p:cNvSpPr/>
            <p:nvPr/>
          </p:nvSpPr>
          <p:spPr>
            <a:xfrm>
              <a:off x="5299498" y="806852"/>
              <a:ext cx="389400" cy="2898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9400" tIns="99400" rIns="99400" bIns="99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Gill Sans"/>
                </a:rPr>
                <a:t>3</a:t>
              </a:r>
              <a:endParaRPr b="1">
                <a:latin typeface="Gill Sans"/>
              </a:endParaRPr>
            </a:p>
          </p:txBody>
        </p:sp>
      </p:grpSp>
      <p:sp>
        <p:nvSpPr>
          <p:cNvPr id="57" name="Google Shape;193;p30">
            <a:extLst>
              <a:ext uri="{FF2B5EF4-FFF2-40B4-BE49-F238E27FC236}">
                <a16:creationId xmlns:a16="http://schemas.microsoft.com/office/drawing/2014/main" id="{AB5583CA-3CE5-D27E-CB8B-B9F9D137417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200">
                <a:latin typeface="Gill Sans"/>
              </a:rPr>
              <a:t>12</a:t>
            </a:fld>
            <a:endParaRPr sz="1200">
              <a:latin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085831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36970156-B361-B472-3F0F-C211C0438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574" y="136867"/>
            <a:ext cx="6912724" cy="393463"/>
          </a:xfrm>
        </p:spPr>
        <p:txBody>
          <a:bodyPr>
            <a:normAutofit/>
          </a:bodyPr>
          <a:lstStyle/>
          <a:p>
            <a:r>
              <a:rPr lang="en-US"/>
              <a:t>Cluster Projection to Camera Ref. System (1)</a:t>
            </a:r>
          </a:p>
        </p:txBody>
      </p:sp>
      <p:pic>
        <p:nvPicPr>
          <p:cNvPr id="8" name="Picture 7" descr="A diagram of a positive and negative signal&#10;&#10;Description automatically generated with medium confidence">
            <a:extLst>
              <a:ext uri="{FF2B5EF4-FFF2-40B4-BE49-F238E27FC236}">
                <a16:creationId xmlns:a16="http://schemas.microsoft.com/office/drawing/2014/main" id="{9FBAD128-85BA-46FE-5172-807E78AA2C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608" y="796532"/>
            <a:ext cx="2715492" cy="1697334"/>
          </a:xfrm>
          <a:prstGeom prst="rect">
            <a:avLst/>
          </a:prstGeom>
        </p:spPr>
      </p:pic>
      <p:pic>
        <p:nvPicPr>
          <p:cNvPr id="10" name="Picture 9" descr="A diagram of a positive and negative diagram&#10;&#10;Description automatically generated with medium confidence">
            <a:extLst>
              <a:ext uri="{FF2B5EF4-FFF2-40B4-BE49-F238E27FC236}">
                <a16:creationId xmlns:a16="http://schemas.microsoft.com/office/drawing/2014/main" id="{44CBD56E-1A94-BAA7-63F1-084C25A4C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608" y="2992476"/>
            <a:ext cx="2715491" cy="1697334"/>
          </a:xfrm>
          <a:prstGeom prst="rect">
            <a:avLst/>
          </a:prstGeom>
        </p:spPr>
      </p:pic>
      <p:pic>
        <p:nvPicPr>
          <p:cNvPr id="12" name="Picture 11" descr="A math equations and formulas&#10;&#10;Description automatically generated with medium confidence">
            <a:extLst>
              <a:ext uri="{FF2B5EF4-FFF2-40B4-BE49-F238E27FC236}">
                <a16:creationId xmlns:a16="http://schemas.microsoft.com/office/drawing/2014/main" id="{6A148B54-B2BE-E76D-3638-CC5DA24DD7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1273" y="1449531"/>
            <a:ext cx="4121240" cy="2571750"/>
          </a:xfrm>
          <a:prstGeom prst="rect">
            <a:avLst/>
          </a:prstGeom>
        </p:spPr>
      </p:pic>
      <p:sp>
        <p:nvSpPr>
          <p:cNvPr id="2" name="Google Shape;193;p30">
            <a:extLst>
              <a:ext uri="{FF2B5EF4-FFF2-40B4-BE49-F238E27FC236}">
                <a16:creationId xmlns:a16="http://schemas.microsoft.com/office/drawing/2014/main" id="{E3DC76AF-D51B-B8D6-B002-2647F18FD63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4019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1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>
                <a:latin typeface="Gill Sans"/>
              </a:rPr>
              <a:t>14</a:t>
            </a:fld>
            <a:endParaRPr>
              <a:latin typeface="Gill Sans"/>
            </a:endParaRP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EACEA9A6-D22E-9CF0-AA3B-E706F428E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6095" y="1019884"/>
            <a:ext cx="2494917" cy="3716482"/>
          </a:xfrm>
          <a:prstGeom prst="rect">
            <a:avLst/>
          </a:prstGeom>
        </p:spPr>
      </p:pic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124F9CC1-C679-7520-B5B2-41C1A11090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6062" y="1012886"/>
            <a:ext cx="2494916" cy="3716481"/>
          </a:xfrm>
          <a:prstGeom prst="rect">
            <a:avLst/>
          </a:prstGeom>
        </p:spPr>
      </p:pic>
      <p:sp>
        <p:nvSpPr>
          <p:cNvPr id="13" name="Google Shape;258;p36">
            <a:extLst>
              <a:ext uri="{FF2B5EF4-FFF2-40B4-BE49-F238E27FC236}">
                <a16:creationId xmlns:a16="http://schemas.microsoft.com/office/drawing/2014/main" id="{04C51B1E-9D70-8111-C516-8C92F90F37AE}"/>
              </a:ext>
            </a:extLst>
          </p:cNvPr>
          <p:cNvSpPr txBox="1">
            <a:spLocks/>
          </p:cNvSpPr>
          <p:nvPr/>
        </p:nvSpPr>
        <p:spPr>
          <a:xfrm>
            <a:off x="-66675" y="1236093"/>
            <a:ext cx="4086095" cy="2671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342900" indent="-304800">
              <a:lnSpc>
                <a:spcPct val="110000"/>
              </a:lnSpc>
              <a:spcBef>
                <a:spcPts val="0"/>
              </a:spcBef>
              <a:buSzPts val="2200"/>
              <a:buFont typeface="Arial"/>
              <a:buChar char="●"/>
            </a:pPr>
            <a:r>
              <a:rPr lang="da-DK" sz="1600" dirty="0"/>
              <a:t>θ = [(∠OBD + θ</a:t>
            </a:r>
            <a:r>
              <a:rPr lang="da-DK" sz="1600" baseline="-25000" dirty="0"/>
              <a:t>tx</a:t>
            </a:r>
            <a:r>
              <a:rPr lang="da-DK" sz="1600" dirty="0"/>
              <a:t>) mod 360] </a:t>
            </a:r>
          </a:p>
          <a:p>
            <a:pPr marL="38100" indent="0">
              <a:lnSpc>
                <a:spcPct val="110000"/>
              </a:lnSpc>
              <a:spcBef>
                <a:spcPts val="0"/>
              </a:spcBef>
              <a:buSzPts val="2200"/>
              <a:buNone/>
            </a:pPr>
            <a:r>
              <a:rPr lang="da-DK" sz="1600" dirty="0"/>
              <a:t>     Where, </a:t>
            </a:r>
          </a:p>
          <a:p>
            <a:pPr marL="831850" lvl="1" indent="-298450">
              <a:lnSpc>
                <a:spcPct val="150000"/>
              </a:lnSpc>
              <a:spcBef>
                <a:spcPts val="0"/>
              </a:spcBef>
              <a:buSzPts val="1600"/>
              <a:buFont typeface="Courier New"/>
              <a:buChar char="o"/>
            </a:pPr>
            <a:r>
              <a:rPr lang="da-DK" sz="1600" dirty="0"/>
              <a:t>∠OBD is </a:t>
            </a:r>
            <a:r>
              <a:rPr lang="da-DK" sz="1600" b="1" dirty="0"/>
              <a:t>AoA</a:t>
            </a:r>
            <a:r>
              <a:rPr lang="da-DK" sz="1600" dirty="0"/>
              <a:t> for camera ref. system</a:t>
            </a:r>
            <a:endParaRPr lang="en-US" sz="1600" dirty="0"/>
          </a:p>
          <a:p>
            <a:pPr marL="831850" lvl="1" indent="-298450">
              <a:lnSpc>
                <a:spcPct val="150000"/>
              </a:lnSpc>
              <a:spcBef>
                <a:spcPts val="0"/>
              </a:spcBef>
              <a:buSzPts val="1600"/>
              <a:buFont typeface="Courier New"/>
              <a:buChar char="o"/>
            </a:pPr>
            <a:r>
              <a:rPr lang="en-US" sz="1600" dirty="0"/>
              <a:t>θ is the object in 360 frame scale </a:t>
            </a:r>
            <a:endParaRPr lang="da-DK" sz="1600" dirty="0"/>
          </a:p>
          <a:p>
            <a:pPr marL="831850" lvl="1" indent="-298450">
              <a:lnSpc>
                <a:spcPct val="150000"/>
              </a:lnSpc>
              <a:spcBef>
                <a:spcPts val="0"/>
              </a:spcBef>
              <a:buSzPts val="1600"/>
              <a:buFont typeface="Courier New"/>
              <a:buChar char="o"/>
            </a:pPr>
            <a:r>
              <a:rPr lang="el-GR" sz="1600" dirty="0"/>
              <a:t>θ</a:t>
            </a:r>
            <a:r>
              <a:rPr lang="en-US" sz="1600" baseline="-25000" dirty="0" err="1"/>
              <a:t>tx</a:t>
            </a:r>
            <a:r>
              <a:rPr lang="en-US" sz="1600" dirty="0"/>
              <a:t> is </a:t>
            </a:r>
            <a:r>
              <a:rPr lang="en-US" sz="1600" b="1" dirty="0"/>
              <a:t>Wi-Fi </a:t>
            </a:r>
            <a:r>
              <a:rPr lang="en-US" sz="1600" b="1" dirty="0" err="1"/>
              <a:t>tx</a:t>
            </a:r>
            <a:r>
              <a:rPr lang="en-US" sz="1600" dirty="0"/>
              <a:t> in 360 frame scale </a:t>
            </a:r>
          </a:p>
          <a:p>
            <a:pPr marL="831850" lvl="1" indent="-298450">
              <a:lnSpc>
                <a:spcPct val="150000"/>
              </a:lnSpc>
              <a:spcBef>
                <a:spcPts val="0"/>
              </a:spcBef>
              <a:buSzPts val="1600"/>
              <a:buFont typeface="Courier New"/>
              <a:buChar char="o"/>
            </a:pPr>
            <a:r>
              <a:rPr lang="en-US" sz="1600" dirty="0"/>
              <a:t>mod  represents modulo operation</a:t>
            </a: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F9F6AEEC-1955-A1B2-04AF-BA2803626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574" y="139563"/>
            <a:ext cx="6912724" cy="393463"/>
          </a:xfrm>
        </p:spPr>
        <p:txBody>
          <a:bodyPr>
            <a:normAutofit/>
          </a:bodyPr>
          <a:lstStyle/>
          <a:p>
            <a:r>
              <a:rPr lang="en-US"/>
              <a:t>Cluster Projection to Camera Ref. System (2)</a:t>
            </a:r>
          </a:p>
        </p:txBody>
      </p:sp>
      <p:cxnSp>
        <p:nvCxnSpPr>
          <p:cNvPr id="42" name="Connector: Curved 41">
            <a:extLst>
              <a:ext uri="{FF2B5EF4-FFF2-40B4-BE49-F238E27FC236}">
                <a16:creationId xmlns:a16="http://schemas.microsoft.com/office/drawing/2014/main" id="{D2F64E24-21DF-04A9-1B92-178E62554FCF}"/>
              </a:ext>
            </a:extLst>
          </p:cNvPr>
          <p:cNvCxnSpPr>
            <a:cxnSpLocks/>
          </p:cNvCxnSpPr>
          <p:nvPr/>
        </p:nvCxnSpPr>
        <p:spPr>
          <a:xfrm>
            <a:off x="3371353" y="1995777"/>
            <a:ext cx="714742" cy="575973"/>
          </a:xfrm>
          <a:prstGeom prst="curved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80DB97A6-5046-07ED-CB75-CC59A36BC578}"/>
              </a:ext>
            </a:extLst>
          </p:cNvPr>
          <p:cNvCxnSpPr>
            <a:cxnSpLocks/>
          </p:cNvCxnSpPr>
          <p:nvPr/>
        </p:nvCxnSpPr>
        <p:spPr>
          <a:xfrm>
            <a:off x="3630238" y="2758857"/>
            <a:ext cx="444232" cy="112269"/>
          </a:xfrm>
          <a:prstGeom prst="curvedConnector3">
            <a:avLst>
              <a:gd name="adj1" fmla="val 50000"/>
            </a:avLst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onnector: Curved 1">
            <a:extLst>
              <a:ext uri="{FF2B5EF4-FFF2-40B4-BE49-F238E27FC236}">
                <a16:creationId xmlns:a16="http://schemas.microsoft.com/office/drawing/2014/main" id="{16F21E23-01BC-FE5A-093C-63A25CBB7245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3630238" y="2878125"/>
            <a:ext cx="455857" cy="239148"/>
          </a:xfrm>
          <a:prstGeom prst="curvedConnector3">
            <a:avLst>
              <a:gd name="adj1" fmla="val 50000"/>
            </a:avLst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>
          <a:extLst>
            <a:ext uri="{FF2B5EF4-FFF2-40B4-BE49-F238E27FC236}">
              <a16:creationId xmlns:a16="http://schemas.microsoft.com/office/drawing/2014/main" id="{8734766F-8DC4-AE28-1FE0-C891B9D0A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1">
            <a:extLst>
              <a:ext uri="{FF2B5EF4-FFF2-40B4-BE49-F238E27FC236}">
                <a16:creationId xmlns:a16="http://schemas.microsoft.com/office/drawing/2014/main" id="{3807D527-46B4-3C5E-B7AE-892B41E60E2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>
                <a:latin typeface="Gill Sans"/>
              </a:rPr>
              <a:t>15</a:t>
            </a:fld>
            <a:endParaRPr>
              <a:latin typeface="Gill Sans"/>
            </a:endParaRP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06B41622-B166-B001-1242-D1EA67372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31" y="137684"/>
            <a:ext cx="3075015" cy="393463"/>
          </a:xfrm>
        </p:spPr>
        <p:txBody>
          <a:bodyPr>
            <a:normAutofit/>
          </a:bodyPr>
          <a:lstStyle/>
          <a:p>
            <a:r>
              <a:rPr lang="en-US" dirty="0"/>
              <a:t>Experimental Setup</a:t>
            </a:r>
          </a:p>
        </p:txBody>
      </p:sp>
      <p:pic>
        <p:nvPicPr>
          <p:cNvPr id="14" name="Picture 13" descr="A screenshot of a video game&#10;&#10;Description automatically generated">
            <a:extLst>
              <a:ext uri="{FF2B5EF4-FFF2-40B4-BE49-F238E27FC236}">
                <a16:creationId xmlns:a16="http://schemas.microsoft.com/office/drawing/2014/main" id="{50D4663F-03FF-3799-D26F-3156E92C25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79" t="22247" r="26047" b="12706"/>
          <a:stretch/>
        </p:blipFill>
        <p:spPr>
          <a:xfrm>
            <a:off x="3955961" y="1024448"/>
            <a:ext cx="5188039" cy="3740978"/>
          </a:xfrm>
          <a:prstGeom prst="rect">
            <a:avLst/>
          </a:prstGeom>
        </p:spPr>
      </p:pic>
      <p:sp>
        <p:nvSpPr>
          <p:cNvPr id="15" name="Google Shape;194;p30">
            <a:extLst>
              <a:ext uri="{FF2B5EF4-FFF2-40B4-BE49-F238E27FC236}">
                <a16:creationId xmlns:a16="http://schemas.microsoft.com/office/drawing/2014/main" id="{EB8AB86F-932B-66BD-1B2A-B2142CBB7B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80323" y="2148843"/>
            <a:ext cx="3919870" cy="2678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ct val="120000"/>
              <a:buChar char="●"/>
            </a:pPr>
            <a:r>
              <a:rPr lang="en-US" sz="1800" err="1"/>
              <a:t>PicoScenes</a:t>
            </a:r>
            <a:r>
              <a:rPr lang="en-US" sz="1800"/>
              <a:t> tool is used for CFR collection</a:t>
            </a:r>
          </a:p>
          <a:p>
            <a:pPr marL="457200" lvl="0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ct val="120000"/>
              <a:buChar char="●"/>
            </a:pPr>
            <a:r>
              <a:rPr lang="en-US" sz="1800"/>
              <a:t>360° video capture and CFR collection is synchronized</a:t>
            </a:r>
          </a:p>
          <a:p>
            <a:pPr marL="457200" lvl="0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ct val="120000"/>
              <a:buChar char="●"/>
            </a:pPr>
            <a:r>
              <a:rPr lang="en-US" sz="1800">
                <a:solidFill>
                  <a:srgbClr val="00B0F0"/>
                </a:solidFill>
              </a:rPr>
              <a:t>Six different tests are performed in each of two different environment: anechoic chamber and hall room</a:t>
            </a:r>
          </a:p>
          <a:p>
            <a:pPr marL="457200" lvl="0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ct val="120000"/>
              <a:buChar char="●"/>
            </a:pPr>
            <a:endParaRPr lang="en-US" sz="1800"/>
          </a:p>
        </p:txBody>
      </p:sp>
      <p:sp>
        <p:nvSpPr>
          <p:cNvPr id="17" name="Google Shape;258;p36">
            <a:extLst>
              <a:ext uri="{FF2B5EF4-FFF2-40B4-BE49-F238E27FC236}">
                <a16:creationId xmlns:a16="http://schemas.microsoft.com/office/drawing/2014/main" id="{A7766483-0B5E-5449-7CC7-188A3AC163D0}"/>
              </a:ext>
            </a:extLst>
          </p:cNvPr>
          <p:cNvSpPr txBox="1">
            <a:spLocks/>
          </p:cNvSpPr>
          <p:nvPr/>
        </p:nvSpPr>
        <p:spPr>
          <a:xfrm>
            <a:off x="237030" y="755705"/>
            <a:ext cx="3933997" cy="1484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342900" indent="-304800">
              <a:lnSpc>
                <a:spcPct val="110000"/>
              </a:lnSpc>
              <a:spcBef>
                <a:spcPts val="0"/>
              </a:spcBef>
              <a:buSzPts val="2200"/>
              <a:buFont typeface="Arial"/>
              <a:buChar char="●"/>
            </a:pPr>
            <a:r>
              <a:rPr lang="da-DK" sz="1600"/>
              <a:t>Components:  </a:t>
            </a:r>
          </a:p>
          <a:p>
            <a:pPr marL="831850" lvl="1" indent="-298450">
              <a:lnSpc>
                <a:spcPct val="150000"/>
              </a:lnSpc>
              <a:spcBef>
                <a:spcPts val="0"/>
              </a:spcBef>
              <a:buSzPts val="1600"/>
              <a:buFont typeface="Courier New"/>
              <a:buChar char="o"/>
            </a:pPr>
            <a:r>
              <a:rPr lang="en-US" sz="1600"/>
              <a:t>Insta 360 camera</a:t>
            </a:r>
          </a:p>
          <a:p>
            <a:pPr marL="831850" lvl="1" indent="-298450">
              <a:lnSpc>
                <a:spcPct val="150000"/>
              </a:lnSpc>
              <a:spcBef>
                <a:spcPts val="0"/>
              </a:spcBef>
              <a:buSzPts val="1600"/>
              <a:buFont typeface="Courier New"/>
              <a:buChar char="o"/>
            </a:pPr>
            <a:r>
              <a:rPr lang="da-DK" sz="1600"/>
              <a:t>Co-located IEEE 802.11ax client operating at 160 MHz</a:t>
            </a:r>
          </a:p>
        </p:txBody>
      </p:sp>
    </p:spTree>
    <p:extLst>
      <p:ext uri="{BB962C8B-B14F-4D97-AF65-F5344CB8AC3E}">
        <p14:creationId xmlns:p14="http://schemas.microsoft.com/office/powerpoint/2010/main" val="1204657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2"/>
          <p:cNvSpPr txBox="1">
            <a:spLocks noGrp="1"/>
          </p:cNvSpPr>
          <p:nvPr>
            <p:ph type="title"/>
          </p:nvPr>
        </p:nvSpPr>
        <p:spPr>
          <a:xfrm>
            <a:off x="213457" y="150812"/>
            <a:ext cx="75876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5715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1900"/>
              <a:buFont typeface="Arial"/>
              <a:buNone/>
            </a:pPr>
            <a:r>
              <a:rPr lang="en-US" sz="2700"/>
              <a:t>SAWEC Performance</a:t>
            </a:r>
            <a:endParaRPr sz="2700"/>
          </a:p>
        </p:txBody>
      </p:sp>
      <p:sp>
        <p:nvSpPr>
          <p:cNvPr id="10" name="Google Shape;455;p32">
            <a:extLst>
              <a:ext uri="{FF2B5EF4-FFF2-40B4-BE49-F238E27FC236}">
                <a16:creationId xmlns:a16="http://schemas.microsoft.com/office/drawing/2014/main" id="{3396BCEB-81C0-AFEB-FDC4-D214D27F9EE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85556" y="4716531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>
                <a:latin typeface="Gill Sans"/>
              </a:rPr>
              <a:t>16</a:t>
            </a:fld>
            <a:endParaRPr>
              <a:latin typeface="Gill San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AD04519-103B-88C1-F748-C01CE1E3B0F4}"/>
              </a:ext>
            </a:extLst>
          </p:cNvPr>
          <p:cNvGrpSpPr/>
          <p:nvPr/>
        </p:nvGrpSpPr>
        <p:grpSpPr>
          <a:xfrm>
            <a:off x="373672" y="904550"/>
            <a:ext cx="4366439" cy="3745627"/>
            <a:chOff x="333152" y="840008"/>
            <a:chExt cx="4366439" cy="3745627"/>
          </a:xfrm>
        </p:grpSpPr>
        <p:sp>
          <p:nvSpPr>
            <p:cNvPr id="2" name="Google Shape;454;p32">
              <a:extLst>
                <a:ext uri="{FF2B5EF4-FFF2-40B4-BE49-F238E27FC236}">
                  <a16:creationId xmlns:a16="http://schemas.microsoft.com/office/drawing/2014/main" id="{0F352F0B-45A5-F047-D459-3FAD4CAD5157}"/>
                </a:ext>
              </a:extLst>
            </p:cNvPr>
            <p:cNvSpPr txBox="1">
              <a:spLocks/>
            </p:cNvSpPr>
            <p:nvPr/>
          </p:nvSpPr>
          <p:spPr>
            <a:xfrm>
              <a:off x="482911" y="840008"/>
              <a:ext cx="4216680" cy="5351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Helvetica Neue"/>
                <a:buNone/>
                <a:defRPr sz="2400" b="1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57150">
                <a:lnSpc>
                  <a:spcPct val="120000"/>
                </a:lnSpc>
                <a:buClr>
                  <a:srgbClr val="D41B2B"/>
                </a:buClr>
                <a:buSzPts val="1900"/>
                <a:buFont typeface="Arial"/>
                <a:buNone/>
              </a:pPr>
              <a:r>
                <a:rPr lang="en-US" sz="1600" b="0" i="0" u="none" strike="noStrike" baseline="0">
                  <a:latin typeface="Gill Sans" panose="020B0604020202020204" charset="0"/>
                </a:rPr>
                <a:t>Instance segmentation mAP</a:t>
              </a:r>
              <a:r>
                <a:rPr lang="en-US" sz="1600" b="0" i="0" u="none" strike="noStrike" baseline="-25000">
                  <a:latin typeface="Gill Sans" panose="020B0604020202020204" charset="0"/>
                </a:rPr>
                <a:t>50−95  </a:t>
              </a:r>
              <a:r>
                <a:rPr lang="en-US" sz="1600" b="0">
                  <a:latin typeface="Gill Sans" panose="020B0604020202020204" charset="0"/>
                </a:rPr>
                <a:t>VS</a:t>
              </a:r>
              <a:r>
                <a:rPr lang="en-US" sz="1600" b="0" i="0" u="none" strike="noStrike" baseline="0">
                  <a:latin typeface="Gill Sans" panose="020B0604020202020204" charset="0"/>
                </a:rPr>
                <a:t> channel occupation </a:t>
              </a:r>
              <a:r>
                <a:rPr lang="en-US" sz="1600" b="0">
                  <a:latin typeface="Gill Sans" panose="020B0604020202020204" charset="0"/>
                </a:rPr>
                <a:t>at different </a:t>
              </a:r>
              <a:r>
                <a:rPr lang="el-GR" sz="1600" b="0" i="0" u="none" strike="noStrike" baseline="0">
                  <a:latin typeface="Gill Sans" panose="020B0604020202020204" charset="0"/>
                </a:rPr>
                <a:t>α</a:t>
              </a:r>
              <a:r>
                <a:rPr lang="en-US" sz="1600" b="0" i="0" u="none" strike="noStrike" baseline="0">
                  <a:latin typeface="Gill Sans" panose="020B0604020202020204" charset="0"/>
                </a:rPr>
                <a:t>:</a:t>
              </a:r>
              <a:endParaRPr lang="en-US" sz="1600" b="0">
                <a:latin typeface="Gill Sans" panose="020B0604020202020204" charset="0"/>
              </a:endParaRPr>
            </a:p>
          </p:txBody>
        </p:sp>
        <p:pic>
          <p:nvPicPr>
            <p:cNvPr id="13" name="Picture 12" descr="A graph of multiplying factor&#10;&#10;Description automatically generated">
              <a:extLst>
                <a:ext uri="{FF2B5EF4-FFF2-40B4-BE49-F238E27FC236}">
                  <a16:creationId xmlns:a16="http://schemas.microsoft.com/office/drawing/2014/main" id="{FEB1034E-A319-58E1-0CBA-9D60E9A4E5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330"/>
            <a:stretch/>
          </p:blipFill>
          <p:spPr>
            <a:xfrm>
              <a:off x="535431" y="1627271"/>
              <a:ext cx="2997958" cy="2102827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4B28BB9-BDF5-1FF8-091B-6873CD1E5BC2}"/>
                </a:ext>
              </a:extLst>
            </p:cNvPr>
            <p:cNvSpPr txBox="1"/>
            <p:nvPr/>
          </p:nvSpPr>
          <p:spPr>
            <a:xfrm>
              <a:off x="333152" y="4062415"/>
              <a:ext cx="39269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C00000"/>
                </a:buClr>
                <a:buFont typeface="Wingdings" panose="05000000000000000000" pitchFamily="2" charset="2"/>
                <a:buChar char="q"/>
              </a:pPr>
              <a:r>
                <a:rPr lang="en-US">
                  <a:latin typeface="Gill Sans" panose="020B0604020202020204" charset="0"/>
                </a:rPr>
                <a:t>At α = 2 the ROI is sufficiently large, and the mAP</a:t>
              </a:r>
              <a:r>
                <a:rPr lang="en-US" baseline="-25000">
                  <a:latin typeface="Gill Sans" panose="020B0604020202020204" charset="0"/>
                </a:rPr>
                <a:t>50−95 </a:t>
              </a:r>
              <a:r>
                <a:rPr lang="en-US">
                  <a:latin typeface="Gill Sans" panose="020B0604020202020204" charset="0"/>
                </a:rPr>
                <a:t>reaches 67% with YOLOv8m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C0210E6-BDFB-0912-8307-C82BD0273497}"/>
              </a:ext>
            </a:extLst>
          </p:cNvPr>
          <p:cNvGrpSpPr/>
          <p:nvPr/>
        </p:nvGrpSpPr>
        <p:grpSpPr>
          <a:xfrm>
            <a:off x="4572000" y="1072240"/>
            <a:ext cx="4582408" cy="3726796"/>
            <a:chOff x="4966291" y="1074283"/>
            <a:chExt cx="4582408" cy="3726796"/>
          </a:xfrm>
        </p:grpSpPr>
        <p:sp>
          <p:nvSpPr>
            <p:cNvPr id="4" name="Google Shape;454;p32">
              <a:extLst>
                <a:ext uri="{FF2B5EF4-FFF2-40B4-BE49-F238E27FC236}">
                  <a16:creationId xmlns:a16="http://schemas.microsoft.com/office/drawing/2014/main" id="{270D8E6F-D50D-EC6B-5D42-E30103B7A9E8}"/>
                </a:ext>
              </a:extLst>
            </p:cNvPr>
            <p:cNvSpPr txBox="1">
              <a:spLocks/>
            </p:cNvSpPr>
            <p:nvPr/>
          </p:nvSpPr>
          <p:spPr>
            <a:xfrm>
              <a:off x="5148492" y="1074283"/>
              <a:ext cx="4400207" cy="3244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Helvetica Neue"/>
                <a:buNone/>
                <a:defRPr sz="2400" b="1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57150">
                <a:lnSpc>
                  <a:spcPct val="120000"/>
                </a:lnSpc>
                <a:buClr>
                  <a:srgbClr val="D41B2B"/>
                </a:buClr>
                <a:buSzPts val="1900"/>
                <a:buFont typeface="Arial"/>
                <a:buNone/>
              </a:pPr>
              <a:r>
                <a:rPr lang="en-US" sz="1600" b="0" i="0" u="none" strike="noStrike" baseline="0" dirty="0">
                  <a:latin typeface="Gill Sans" panose="020B0604020202020204" charset="0"/>
                </a:rPr>
                <a:t>Instance </a:t>
              </a:r>
              <a:r>
                <a:rPr lang="en-US" sz="1600" b="0" dirty="0">
                  <a:latin typeface="Gill Sans" panose="020B0604020202020204" charset="0"/>
                </a:rPr>
                <a:t>s</a:t>
              </a:r>
              <a:r>
                <a:rPr lang="en-US" sz="1600" b="0" i="0" u="none" strike="noStrike" baseline="0" dirty="0">
                  <a:latin typeface="Gill Sans" panose="020B0604020202020204" charset="0"/>
                </a:rPr>
                <a:t>egmentation mAP</a:t>
              </a:r>
              <a:r>
                <a:rPr lang="en-US" sz="1600" b="0" i="0" u="none" strike="noStrike" baseline="-25000" dirty="0">
                  <a:latin typeface="Gill Sans" panose="020B0604020202020204" charset="0"/>
                </a:rPr>
                <a:t>50−95</a:t>
              </a:r>
              <a:r>
                <a:rPr lang="en-US" sz="1600" b="0" dirty="0">
                  <a:latin typeface="Gill Sans" panose="020B0604020202020204" charset="0"/>
                </a:rPr>
                <a:t> </a:t>
              </a:r>
              <a:r>
                <a:rPr lang="en-US" sz="1600" b="0" i="0" u="none" strike="noStrike" baseline="0" dirty="0">
                  <a:latin typeface="Gill Sans" panose="020B0604020202020204" charset="0"/>
                </a:rPr>
                <a:t>with different variants of YOLOv8</a:t>
              </a:r>
              <a:endParaRPr lang="en-US" sz="1600" b="0" dirty="0">
                <a:latin typeface="Gill Sans" panose="020B0604020202020204" charset="0"/>
              </a:endParaRPr>
            </a:p>
          </p:txBody>
        </p:sp>
        <p:pic>
          <p:nvPicPr>
            <p:cNvPr id="11" name="Picture 10" descr="A graph of different varieties of numbers&#10;&#10;Description automatically generated">
              <a:extLst>
                <a:ext uri="{FF2B5EF4-FFF2-40B4-BE49-F238E27FC236}">
                  <a16:creationId xmlns:a16="http://schemas.microsoft.com/office/drawing/2014/main" id="{1CA14554-A5A5-CD5B-FD2F-6F137FE5FA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6575"/>
            <a:stretch/>
          </p:blipFill>
          <p:spPr>
            <a:xfrm>
              <a:off x="5262579" y="1634452"/>
              <a:ext cx="3036323" cy="212752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659A566-9164-BC81-18BE-E71618F0EBF3}"/>
                </a:ext>
              </a:extLst>
            </p:cNvPr>
            <p:cNvSpPr txBox="1"/>
            <p:nvPr/>
          </p:nvSpPr>
          <p:spPr>
            <a:xfrm>
              <a:off x="4966291" y="4062415"/>
              <a:ext cx="412766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C00000"/>
                </a:buClr>
                <a:buFont typeface="Wingdings" panose="05000000000000000000" pitchFamily="2" charset="2"/>
                <a:buChar char="q"/>
              </a:pPr>
              <a:r>
                <a:rPr lang="en-US">
                  <a:latin typeface="Gill Sans" panose="020B0604020202020204" charset="0"/>
                </a:rPr>
                <a:t>YOLOv8x achieves an mAP</a:t>
              </a:r>
              <a:r>
                <a:rPr lang="en-US" baseline="-25000">
                  <a:latin typeface="Gill Sans" panose="020B0604020202020204" charset="0"/>
                </a:rPr>
                <a:t>50-95</a:t>
              </a:r>
              <a:r>
                <a:rPr lang="en-US">
                  <a:latin typeface="Gill Sans" panose="020B0604020202020204" charset="0"/>
                </a:rPr>
                <a:t> of 76% while </a:t>
              </a:r>
              <a:r>
                <a:rPr lang="en-US" err="1">
                  <a:latin typeface="Gill Sans" panose="020B0604020202020204" charset="0"/>
                </a:rPr>
                <a:t>YolactACOS</a:t>
              </a:r>
              <a:r>
                <a:rPr lang="en-US">
                  <a:latin typeface="Gill Sans" panose="020B0604020202020204" charset="0"/>
                </a:rPr>
                <a:t> and </a:t>
              </a:r>
              <a:r>
                <a:rPr lang="en-US" err="1">
                  <a:latin typeface="Gill Sans" panose="020B0604020202020204" charset="0"/>
                </a:rPr>
                <a:t>EdgeDuet</a:t>
              </a:r>
              <a:r>
                <a:rPr lang="en-US">
                  <a:latin typeface="Gill Sans" panose="020B0604020202020204" charset="0"/>
                </a:rPr>
                <a:t> achieve only 36% and 45% respectively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>
          <a:extLst>
            <a:ext uri="{FF2B5EF4-FFF2-40B4-BE49-F238E27FC236}">
              <a16:creationId xmlns:a16="http://schemas.microsoft.com/office/drawing/2014/main" id="{9DEA4212-15E3-E53D-B1BD-BEF64D1FD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2">
            <a:extLst>
              <a:ext uri="{FF2B5EF4-FFF2-40B4-BE49-F238E27FC236}">
                <a16:creationId xmlns:a16="http://schemas.microsoft.com/office/drawing/2014/main" id="{93AABA4E-0CC0-1820-062E-927C3D282C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674" y="126550"/>
            <a:ext cx="75876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5715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1900"/>
              <a:buFont typeface="Arial"/>
              <a:buNone/>
            </a:pPr>
            <a:r>
              <a:rPr lang="en-US" sz="2700"/>
              <a:t>Comparative analysis of SAWEC</a:t>
            </a:r>
            <a:endParaRPr sz="2700"/>
          </a:p>
        </p:txBody>
      </p:sp>
      <p:sp>
        <p:nvSpPr>
          <p:cNvPr id="10" name="Google Shape;455;p32">
            <a:extLst>
              <a:ext uri="{FF2B5EF4-FFF2-40B4-BE49-F238E27FC236}">
                <a16:creationId xmlns:a16="http://schemas.microsoft.com/office/drawing/2014/main" id="{5D7725B1-8215-EA5E-5607-D24F9FBD196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85556" y="4716531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>
                <a:latin typeface="Gill Sans"/>
              </a:rPr>
              <a:t>17</a:t>
            </a:fld>
            <a:endParaRPr>
              <a:latin typeface="Gill Sans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CB50CA7-C5F1-2B1E-6736-AA86DF72C730}"/>
              </a:ext>
            </a:extLst>
          </p:cNvPr>
          <p:cNvGrpSpPr/>
          <p:nvPr/>
        </p:nvGrpSpPr>
        <p:grpSpPr>
          <a:xfrm>
            <a:off x="154622" y="1328731"/>
            <a:ext cx="4608006" cy="3688219"/>
            <a:chOff x="52937" y="1382131"/>
            <a:chExt cx="4608006" cy="3688219"/>
          </a:xfrm>
        </p:grpSpPr>
        <p:sp>
          <p:nvSpPr>
            <p:cNvPr id="2" name="Google Shape;454;p32">
              <a:extLst>
                <a:ext uri="{FF2B5EF4-FFF2-40B4-BE49-F238E27FC236}">
                  <a16:creationId xmlns:a16="http://schemas.microsoft.com/office/drawing/2014/main" id="{F14B9D13-96BB-4EF1-FAF7-A0DC22DA13F2}"/>
                </a:ext>
              </a:extLst>
            </p:cNvPr>
            <p:cNvSpPr txBox="1">
              <a:spLocks/>
            </p:cNvSpPr>
            <p:nvPr/>
          </p:nvSpPr>
          <p:spPr>
            <a:xfrm>
              <a:off x="1299587" y="1382131"/>
              <a:ext cx="2053342" cy="3260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Helvetica Neue"/>
                <a:buNone/>
                <a:defRPr sz="2400" b="1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57150">
                <a:lnSpc>
                  <a:spcPct val="120000"/>
                </a:lnSpc>
                <a:buClr>
                  <a:srgbClr val="D41B2B"/>
                </a:buClr>
                <a:buSzPts val="1900"/>
                <a:buFont typeface="Arial"/>
                <a:buNone/>
              </a:pPr>
              <a:r>
                <a:rPr lang="en-US" sz="1600">
                  <a:latin typeface="Gill Sans" panose="020B0604020202020204" charset="0"/>
                </a:rPr>
                <a:t>C</a:t>
              </a:r>
              <a:r>
                <a:rPr lang="en-US" sz="1600" i="0" u="none" strike="noStrike" baseline="0">
                  <a:latin typeface="Gill Sans" panose="020B0604020202020204" charset="0"/>
                </a:rPr>
                <a:t>hannel </a:t>
              </a:r>
              <a:r>
                <a:rPr lang="en-US" sz="1600">
                  <a:latin typeface="Gill Sans" panose="020B0604020202020204" charset="0"/>
                </a:rPr>
                <a:t>O</a:t>
              </a:r>
              <a:r>
                <a:rPr lang="en-US" sz="1600" i="0" u="none" strike="noStrike" baseline="0">
                  <a:latin typeface="Gill Sans" panose="020B0604020202020204" charset="0"/>
                </a:rPr>
                <a:t>ccupation</a:t>
              </a:r>
              <a:endParaRPr lang="en-US" sz="1600">
                <a:latin typeface="Gill Sans" panose="020B060402020202020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2C4F273-5CEF-70CC-2077-5C3A32926F98}"/>
                </a:ext>
              </a:extLst>
            </p:cNvPr>
            <p:cNvSpPr txBox="1"/>
            <p:nvPr/>
          </p:nvSpPr>
          <p:spPr>
            <a:xfrm>
              <a:off x="126140" y="4037567"/>
              <a:ext cx="4534803" cy="10327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Clr>
                  <a:srgbClr val="C00000"/>
                </a:buClr>
                <a:buFont typeface="Wingdings" panose="05000000000000000000" pitchFamily="2" charset="2"/>
                <a:buChar char="q"/>
              </a:pPr>
              <a:r>
                <a:rPr lang="en-US">
                  <a:latin typeface="Gill Sans" panose="020B0604020202020204" charset="0"/>
                </a:rPr>
                <a:t>The size of a 10K frame is </a:t>
              </a:r>
              <a:r>
                <a:rPr lang="en-US">
                  <a:solidFill>
                    <a:srgbClr val="00B0F0"/>
                  </a:solidFill>
                  <a:latin typeface="Gill Sans" panose="020B0604020202020204" charset="0"/>
                </a:rPr>
                <a:t>138.88 MB </a:t>
              </a:r>
            </a:p>
            <a:p>
              <a:pPr marL="285750" indent="-285750">
                <a:lnSpc>
                  <a:spcPct val="150000"/>
                </a:lnSpc>
                <a:buClr>
                  <a:srgbClr val="C00000"/>
                </a:buClr>
                <a:buFont typeface="Wingdings" panose="05000000000000000000" pitchFamily="2" charset="2"/>
                <a:buChar char="q"/>
              </a:pPr>
              <a:r>
                <a:rPr lang="en-US">
                  <a:solidFill>
                    <a:srgbClr val="00B0F0"/>
                  </a:solidFill>
                  <a:latin typeface="Gill Sans" panose="020B0604020202020204" charset="0"/>
                </a:rPr>
                <a:t>SAWEC, </a:t>
              </a:r>
              <a:r>
                <a:rPr lang="en-US" err="1">
                  <a:solidFill>
                    <a:srgbClr val="00B0F0"/>
                  </a:solidFill>
                  <a:latin typeface="Gill Sans" panose="020B0604020202020204" charset="0"/>
                </a:rPr>
                <a:t>YolactACOS</a:t>
              </a:r>
              <a:r>
                <a:rPr lang="en-US">
                  <a:solidFill>
                    <a:srgbClr val="00B0F0"/>
                  </a:solidFill>
                  <a:latin typeface="Gill Sans" panose="020B0604020202020204" charset="0"/>
                </a:rPr>
                <a:t>, and </a:t>
              </a:r>
              <a:r>
                <a:rPr lang="en-US" err="1">
                  <a:solidFill>
                    <a:srgbClr val="00B0F0"/>
                  </a:solidFill>
                  <a:latin typeface="Gill Sans" panose="020B0604020202020204" charset="0"/>
                </a:rPr>
                <a:t>EdgeDuet</a:t>
              </a:r>
              <a:r>
                <a:rPr lang="en-US">
                  <a:solidFill>
                    <a:srgbClr val="00B0F0"/>
                  </a:solidFill>
                  <a:latin typeface="Gill Sans" panose="020B0604020202020204" charset="0"/>
                </a:rPr>
                <a:t> require  5.5 MB, 92.2 MB and 85.9 MB per frame respectively</a:t>
              </a:r>
            </a:p>
          </p:txBody>
        </p:sp>
        <p:pic>
          <p:nvPicPr>
            <p:cNvPr id="21" name="Picture 20" descr="A graph of different types of objects&#10;&#10;Description automatically generated with medium confidence">
              <a:extLst>
                <a:ext uri="{FF2B5EF4-FFF2-40B4-BE49-F238E27FC236}">
                  <a16:creationId xmlns:a16="http://schemas.microsoft.com/office/drawing/2014/main" id="{BB838F98-D18B-F6A7-9AF3-50735AB867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937" y="1662400"/>
              <a:ext cx="4058448" cy="2282877"/>
            </a:xfrm>
            <a:prstGeom prst="rect">
              <a:avLst/>
            </a:prstGeom>
          </p:spPr>
        </p:pic>
      </p:grpSp>
      <p:sp>
        <p:nvSpPr>
          <p:cNvPr id="32" name="Google Shape;454;p32">
            <a:extLst>
              <a:ext uri="{FF2B5EF4-FFF2-40B4-BE49-F238E27FC236}">
                <a16:creationId xmlns:a16="http://schemas.microsoft.com/office/drawing/2014/main" id="{C138E340-AA6F-4A61-70EB-A81AE0FBCD34}"/>
              </a:ext>
            </a:extLst>
          </p:cNvPr>
          <p:cNvSpPr txBox="1">
            <a:spLocks/>
          </p:cNvSpPr>
          <p:nvPr/>
        </p:nvSpPr>
        <p:spPr>
          <a:xfrm>
            <a:off x="154622" y="361667"/>
            <a:ext cx="8626936" cy="688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24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7150" algn="ctr">
              <a:lnSpc>
                <a:spcPct val="120000"/>
              </a:lnSpc>
              <a:buClr>
                <a:srgbClr val="D41B2B"/>
              </a:buClr>
              <a:buSzPts val="1900"/>
              <a:buFont typeface="Arial"/>
              <a:buNone/>
            </a:pPr>
            <a:r>
              <a:rPr lang="en-US" sz="1800" b="0" dirty="0">
                <a:latin typeface="Gill Sans"/>
              </a:rPr>
              <a:t>Analysis with original (10K), and tolerable compressed (1/8) and resized images (1/2)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B010A46-FC44-BF3F-AACD-C2B88176C2C4}"/>
              </a:ext>
            </a:extLst>
          </p:cNvPr>
          <p:cNvGrpSpPr/>
          <p:nvPr/>
        </p:nvGrpSpPr>
        <p:grpSpPr>
          <a:xfrm>
            <a:off x="4572000" y="1329949"/>
            <a:ext cx="4417378" cy="3549549"/>
            <a:chOff x="4491096" y="1382131"/>
            <a:chExt cx="4417378" cy="3549549"/>
          </a:xfrm>
        </p:grpSpPr>
        <p:pic>
          <p:nvPicPr>
            <p:cNvPr id="29" name="Picture 28" descr="A graph of different colored bars&#10;&#10;Description automatically generated with medium confidence">
              <a:extLst>
                <a:ext uri="{FF2B5EF4-FFF2-40B4-BE49-F238E27FC236}">
                  <a16:creationId xmlns:a16="http://schemas.microsoft.com/office/drawing/2014/main" id="{50C34804-08E6-FF1A-3354-E66F4AD53D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91096" y="1708226"/>
              <a:ext cx="4058449" cy="2282876"/>
            </a:xfrm>
            <a:prstGeom prst="rect">
              <a:avLst/>
            </a:prstGeom>
          </p:spPr>
        </p:pic>
        <p:sp>
          <p:nvSpPr>
            <p:cNvPr id="33" name="Google Shape;454;p32">
              <a:extLst>
                <a:ext uri="{FF2B5EF4-FFF2-40B4-BE49-F238E27FC236}">
                  <a16:creationId xmlns:a16="http://schemas.microsoft.com/office/drawing/2014/main" id="{4454B4B9-0118-3ADB-8514-B946B716F861}"/>
                </a:ext>
              </a:extLst>
            </p:cNvPr>
            <p:cNvSpPr txBox="1">
              <a:spLocks/>
            </p:cNvSpPr>
            <p:nvPr/>
          </p:nvSpPr>
          <p:spPr>
            <a:xfrm>
              <a:off x="5871587" y="1382131"/>
              <a:ext cx="2053342" cy="3260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Helvetica Neue"/>
                <a:buNone/>
                <a:defRPr sz="2400" b="1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57150">
                <a:lnSpc>
                  <a:spcPct val="120000"/>
                </a:lnSpc>
                <a:buClr>
                  <a:srgbClr val="D41B2B"/>
                </a:buClr>
                <a:buSzPts val="1900"/>
                <a:buFont typeface="Arial"/>
                <a:buNone/>
              </a:pPr>
              <a:r>
                <a:rPr lang="en-US" sz="1600">
                  <a:latin typeface="Gill Sans" panose="020B0604020202020204" charset="0"/>
                </a:rPr>
                <a:t>End-to-end Latency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3B9683C-BBF3-9461-C9FF-0422E5D7FC87}"/>
                </a:ext>
              </a:extLst>
            </p:cNvPr>
            <p:cNvSpPr txBox="1"/>
            <p:nvPr/>
          </p:nvSpPr>
          <p:spPr>
            <a:xfrm>
              <a:off x="4660944" y="4222062"/>
              <a:ext cx="4247530" cy="7096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Clr>
                  <a:srgbClr val="C00000"/>
                </a:buClr>
                <a:buFont typeface="Wingdings" panose="05000000000000000000" pitchFamily="2" charset="2"/>
                <a:buChar char="q"/>
              </a:pPr>
              <a:r>
                <a:rPr lang="en-US">
                  <a:latin typeface="Gill Sans" panose="020B0604020202020204" charset="0"/>
                </a:rPr>
                <a:t>At 10K resolution, SAWEC improves the latency by 94% on an average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5068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38"/>
          <p:cNvSpPr txBox="1">
            <a:spLocks noGrp="1"/>
          </p:cNvSpPr>
          <p:nvPr>
            <p:ph type="title"/>
          </p:nvPr>
        </p:nvSpPr>
        <p:spPr>
          <a:xfrm>
            <a:off x="263146" y="164576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r>
              <a:rPr lang="en" dirty="0"/>
              <a:t>Summary of Key Contributions</a:t>
            </a:r>
            <a:endParaRPr lang="en-US" dirty="0"/>
          </a:p>
        </p:txBody>
      </p:sp>
      <p:sp>
        <p:nvSpPr>
          <p:cNvPr id="576" name="Google Shape;576;p38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>
                <a:latin typeface="Gill Sans"/>
              </a:rPr>
              <a:t>18</a:t>
            </a:fld>
            <a:endParaRPr>
              <a:latin typeface="Gill Sans"/>
            </a:endParaRPr>
          </a:p>
        </p:txBody>
      </p:sp>
      <p:sp>
        <p:nvSpPr>
          <p:cNvPr id="578" name="Google Shape;578;p38"/>
          <p:cNvSpPr txBox="1"/>
          <p:nvPr/>
        </p:nvSpPr>
        <p:spPr>
          <a:xfrm>
            <a:off x="2725048" y="1189659"/>
            <a:ext cx="5908012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buClr>
                <a:schemeClr val="accent1"/>
              </a:buClr>
              <a:buSzPts val="2900"/>
              <a:buFont typeface="Gill Sans"/>
              <a:buChar char="✔"/>
            </a:pPr>
            <a:r>
              <a:rPr lang="en-US" sz="1500" dirty="0">
                <a:latin typeface="Gill Sans"/>
                <a:ea typeface="Gill Sans"/>
                <a:cs typeface="Gill Sans"/>
                <a:sym typeface="Gill Sans"/>
              </a:rPr>
              <a:t>W</a:t>
            </a:r>
            <a:r>
              <a:rPr lang="en-US" sz="15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e </a:t>
            </a:r>
            <a:r>
              <a:rPr lang="en-US" sz="1500" dirty="0">
                <a:latin typeface="Gill Sans"/>
                <a:ea typeface="Gill Sans"/>
                <a:cs typeface="Gill Sans"/>
                <a:sym typeface="Gill Sans"/>
              </a:rPr>
              <a:t>have proposed</a:t>
            </a:r>
            <a:r>
              <a:rPr lang="en-US" sz="15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1500" dirty="0">
                <a:latin typeface="Gill Sans"/>
                <a:ea typeface="Gill Sans"/>
                <a:cs typeface="Gill Sans"/>
                <a:sym typeface="Gill Sans"/>
              </a:rPr>
              <a:t>SAWEC, a</a:t>
            </a:r>
            <a:r>
              <a:rPr lang="en-US" sz="15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new paradigm for </a:t>
            </a:r>
            <a:r>
              <a:rPr lang="en-US" sz="1500" dirty="0">
                <a:latin typeface="Gill Sans"/>
                <a:ea typeface="Gill Sans"/>
                <a:cs typeface="Gill Sans"/>
                <a:sym typeface="Gill Sans"/>
              </a:rPr>
              <a:t>wireless</a:t>
            </a:r>
            <a:r>
              <a:rPr lang="en-US" sz="15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edge computing</a:t>
            </a:r>
            <a:endParaRPr sz="1500" b="0" i="0" u="none" strike="noStrike" cap="none" dirty="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79" name="Google Shape;579;p38"/>
          <p:cNvSpPr txBox="1"/>
          <p:nvPr/>
        </p:nvSpPr>
        <p:spPr>
          <a:xfrm>
            <a:off x="2725048" y="1846926"/>
            <a:ext cx="5780414" cy="323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buClr>
                <a:schemeClr val="accent1"/>
              </a:buClr>
              <a:buSzPts val="2900"/>
              <a:buFont typeface="Gill Sans"/>
              <a:buChar char="✔"/>
            </a:pPr>
            <a:r>
              <a:rPr lang="en-US" sz="1500" dirty="0">
                <a:latin typeface="Gill Sans"/>
                <a:ea typeface="Gill Sans"/>
                <a:cs typeface="Gill Sans"/>
                <a:sym typeface="Gill Sans"/>
              </a:rPr>
              <a:t>E2E</a:t>
            </a:r>
            <a:r>
              <a:rPr lang="en-US" sz="15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1500" dirty="0">
                <a:latin typeface="Gill Sans"/>
                <a:ea typeface="Gill Sans"/>
                <a:cs typeface="Gill Sans"/>
                <a:sym typeface="Gill Sans"/>
              </a:rPr>
              <a:t>latency </a:t>
            </a:r>
            <a:r>
              <a:rPr lang="en-US" sz="15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is optimized by offloading only the relevant data </a:t>
            </a:r>
            <a:endParaRPr sz="1500" b="0" i="0" u="none" strike="noStrike" cap="none" dirty="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81" name="Google Shape;581;p38"/>
          <p:cNvSpPr txBox="1"/>
          <p:nvPr/>
        </p:nvSpPr>
        <p:spPr>
          <a:xfrm>
            <a:off x="2724005" y="2545083"/>
            <a:ext cx="6323480" cy="323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buClr>
                <a:schemeClr val="accent1"/>
              </a:buClr>
              <a:buSzPts val="2900"/>
              <a:buFont typeface="Gill Sans"/>
              <a:buChar char="✔"/>
            </a:pPr>
            <a:r>
              <a:rPr lang="en-US" sz="15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SAWEC reduces the channel occupation and</a:t>
            </a:r>
            <a:r>
              <a:rPr lang="en-US" sz="1500" dirty="0">
                <a:latin typeface="Gill Sans"/>
                <a:ea typeface="Gill Sans"/>
                <a:cs typeface="Gill Sans"/>
                <a:sym typeface="Gill Sans"/>
              </a:rPr>
              <a:t> E2E</a:t>
            </a:r>
            <a:r>
              <a:rPr lang="en-US" sz="15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latency by </a:t>
            </a:r>
            <a:r>
              <a:rPr lang="en-US" sz="1500" dirty="0">
                <a:latin typeface="Gill Sans"/>
                <a:ea typeface="Gill Sans"/>
                <a:cs typeface="Gill Sans"/>
                <a:sym typeface="Gill Sans"/>
              </a:rPr>
              <a:t>94%</a:t>
            </a:r>
            <a:r>
              <a:rPr lang="en-US" sz="15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and </a:t>
            </a:r>
            <a:r>
              <a:rPr lang="en-US" sz="1500" dirty="0">
                <a:latin typeface="Gill Sans"/>
                <a:ea typeface="Gill Sans"/>
                <a:cs typeface="Gill Sans"/>
                <a:sym typeface="Gill Sans"/>
              </a:rPr>
              <a:t>96</a:t>
            </a:r>
            <a:r>
              <a:rPr lang="en-US" sz="15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%</a:t>
            </a:r>
            <a:endParaRPr sz="1500" b="0" i="0" u="none" strike="noStrike" cap="none" dirty="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" name="Google Shape;581;p38">
            <a:extLst>
              <a:ext uri="{FF2B5EF4-FFF2-40B4-BE49-F238E27FC236}">
                <a16:creationId xmlns:a16="http://schemas.microsoft.com/office/drawing/2014/main" id="{3FB17D8A-7738-8630-8EBF-46AB07F0188F}"/>
              </a:ext>
            </a:extLst>
          </p:cNvPr>
          <p:cNvSpPr txBox="1"/>
          <p:nvPr/>
        </p:nvSpPr>
        <p:spPr>
          <a:xfrm>
            <a:off x="2724003" y="3222004"/>
            <a:ext cx="5522495" cy="323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Gill Sans"/>
              <a:buChar char="✔"/>
            </a:pPr>
            <a:r>
              <a:rPr lang="en-US" sz="1500" dirty="0">
                <a:latin typeface="Gill Sans"/>
                <a:ea typeface="Gill Sans"/>
                <a:cs typeface="Gill Sans"/>
                <a:sym typeface="Gill Sans"/>
              </a:rPr>
              <a:t>Improves</a:t>
            </a:r>
            <a:r>
              <a:rPr lang="en-US" sz="15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the instance segmentation performance by </a:t>
            </a:r>
            <a:r>
              <a:rPr lang="en-US" sz="1500" dirty="0">
                <a:latin typeface="Gill Sans"/>
                <a:ea typeface="Gill Sans"/>
                <a:cs typeface="Gill Sans"/>
                <a:sym typeface="Gill Sans"/>
              </a:rPr>
              <a:t>47</a:t>
            </a:r>
            <a:r>
              <a:rPr lang="en-US" sz="15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%</a:t>
            </a:r>
            <a:endParaRPr sz="1500" b="0" i="0" u="none" strike="noStrike" cap="none" dirty="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" name="Picture 3" descr="Amazon.com: Deluxe Products Classic Handheld Magnifying Glass - Portable  Compact Design for Travel, and 3&quot; Glass Lens with 3X Magnification for  Reading Small Print, and Hobbyists, Black, (SON-DP-8119) : Health &amp;  Household">
            <a:extLst>
              <a:ext uri="{FF2B5EF4-FFF2-40B4-BE49-F238E27FC236}">
                <a16:creationId xmlns:a16="http://schemas.microsoft.com/office/drawing/2014/main" id="{3EEB6FCB-4035-15A7-599B-A1C648216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468" y="1351112"/>
            <a:ext cx="2206745" cy="220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24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8" grpId="0"/>
      <p:bldP spid="579" grpId="0"/>
      <p:bldP spid="581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49"/>
          <p:cNvSpPr txBox="1">
            <a:spLocks noGrp="1"/>
          </p:cNvSpPr>
          <p:nvPr>
            <p:ph type="title"/>
          </p:nvPr>
        </p:nvSpPr>
        <p:spPr>
          <a:xfrm>
            <a:off x="295495" y="183447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r>
              <a:rPr lang="en" dirty="0"/>
              <a:t>Possible Next Steps?</a:t>
            </a:r>
            <a:endParaRPr lang="en-US" dirty="0"/>
          </a:p>
        </p:txBody>
      </p:sp>
      <p:sp>
        <p:nvSpPr>
          <p:cNvPr id="483" name="Google Shape;483;p49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>
                <a:latin typeface="Gill Sans"/>
              </a:rPr>
              <a:t>19</a:t>
            </a:fld>
            <a:endParaRPr>
              <a:latin typeface="Gill Sans"/>
            </a:endParaRPr>
          </a:p>
        </p:txBody>
      </p:sp>
      <p:pic>
        <p:nvPicPr>
          <p:cNvPr id="2" name="Picture 1" descr="The tip of the iceberg: | Imprint">
            <a:extLst>
              <a:ext uri="{FF2B5EF4-FFF2-40B4-BE49-F238E27FC236}">
                <a16:creationId xmlns:a16="http://schemas.microsoft.com/office/drawing/2014/main" id="{2065CBED-71AD-1701-71CB-36B768021D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4966" b="-91"/>
          <a:stretch/>
        </p:blipFill>
        <p:spPr>
          <a:xfrm>
            <a:off x="504645" y="852037"/>
            <a:ext cx="2559162" cy="386535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0B861E3-CC85-4FD9-8FE6-B8E8FF5FADA6}"/>
              </a:ext>
            </a:extLst>
          </p:cNvPr>
          <p:cNvGrpSpPr/>
          <p:nvPr/>
        </p:nvGrpSpPr>
        <p:grpSpPr>
          <a:xfrm>
            <a:off x="3237243" y="984213"/>
            <a:ext cx="1792496" cy="1397733"/>
            <a:chOff x="3237243" y="984213"/>
            <a:chExt cx="1792496" cy="139773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0237CCB-6E49-015E-9192-80EFAB3D4810}"/>
                </a:ext>
              </a:extLst>
            </p:cNvPr>
            <p:cNvSpPr txBox="1"/>
            <p:nvPr/>
          </p:nvSpPr>
          <p:spPr>
            <a:xfrm>
              <a:off x="3612851" y="1135451"/>
              <a:ext cx="1416888" cy="124649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500" dirty="0">
                  <a:latin typeface="Gill Sans"/>
                </a:rPr>
                <a:t>This work </a:t>
              </a:r>
              <a:r>
                <a:rPr lang="en-US" sz="2500" dirty="0"/>
                <a:t>💪🏻</a:t>
              </a:r>
            </a:p>
            <a:p>
              <a:pPr algn="ctr"/>
              <a:endParaRPr lang="en-US" sz="2500" dirty="0">
                <a:latin typeface="Gill Sans"/>
              </a:endParaRPr>
            </a:p>
          </p:txBody>
        </p:sp>
        <p:sp>
          <p:nvSpPr>
            <p:cNvPr id="5" name="Right Brace 4">
              <a:extLst>
                <a:ext uri="{FF2B5EF4-FFF2-40B4-BE49-F238E27FC236}">
                  <a16:creationId xmlns:a16="http://schemas.microsoft.com/office/drawing/2014/main" id="{FCC8E057-BCBA-9E45-08DF-49BB9D1872E9}"/>
                </a:ext>
              </a:extLst>
            </p:cNvPr>
            <p:cNvSpPr/>
            <p:nvPr/>
          </p:nvSpPr>
          <p:spPr>
            <a:xfrm>
              <a:off x="3237243" y="984213"/>
              <a:ext cx="266879" cy="1205002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30A2B31-B1A9-C00F-D9CA-7050279D82BD}"/>
              </a:ext>
            </a:extLst>
          </p:cNvPr>
          <p:cNvGrpSpPr/>
          <p:nvPr/>
        </p:nvGrpSpPr>
        <p:grpSpPr>
          <a:xfrm>
            <a:off x="3237243" y="2280870"/>
            <a:ext cx="1849107" cy="2420787"/>
            <a:chOff x="3237243" y="2280870"/>
            <a:chExt cx="1849107" cy="24207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18FB418-84A8-4AC1-FBBA-C292893A92CB}"/>
                </a:ext>
              </a:extLst>
            </p:cNvPr>
            <p:cNvSpPr txBox="1"/>
            <p:nvPr/>
          </p:nvSpPr>
          <p:spPr>
            <a:xfrm>
              <a:off x="3556240" y="2992825"/>
              <a:ext cx="1530110" cy="124649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500" dirty="0">
                  <a:latin typeface="Gill Sans"/>
                </a:rPr>
                <a:t>Things </a:t>
              </a:r>
              <a:endParaRPr lang="en-US" sz="2500" dirty="0"/>
            </a:p>
            <a:p>
              <a:pPr algn="ctr"/>
              <a:r>
                <a:rPr lang="en-US" sz="2500" dirty="0">
                  <a:latin typeface="Gill Sans"/>
                </a:rPr>
                <a:t>to do </a:t>
              </a:r>
              <a:r>
                <a:rPr lang="en-US" sz="2500" dirty="0"/>
                <a:t>😅</a:t>
              </a:r>
            </a:p>
            <a:p>
              <a:pPr algn="ctr"/>
              <a:endParaRPr lang="en-US" sz="2500" dirty="0">
                <a:latin typeface="Gill Sans"/>
              </a:endParaRPr>
            </a:p>
          </p:txBody>
        </p:sp>
        <p:sp>
          <p:nvSpPr>
            <p:cNvPr id="6" name="Right Brace 5">
              <a:extLst>
                <a:ext uri="{FF2B5EF4-FFF2-40B4-BE49-F238E27FC236}">
                  <a16:creationId xmlns:a16="http://schemas.microsoft.com/office/drawing/2014/main" id="{A6FD1133-932A-0B7D-0B09-7C6014CBF347}"/>
                </a:ext>
              </a:extLst>
            </p:cNvPr>
            <p:cNvSpPr/>
            <p:nvPr/>
          </p:nvSpPr>
          <p:spPr>
            <a:xfrm>
              <a:off x="3237243" y="2280870"/>
              <a:ext cx="266879" cy="2420787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27FE38B-AD14-5E76-D6F7-31CA0DCB75D0}"/>
              </a:ext>
            </a:extLst>
          </p:cNvPr>
          <p:cNvSpPr txBox="1"/>
          <p:nvPr/>
        </p:nvSpPr>
        <p:spPr>
          <a:xfrm>
            <a:off x="5867941" y="1034449"/>
            <a:ext cx="2425098" cy="12464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500" dirty="0"/>
              <a:t>⚠️ </a:t>
            </a:r>
            <a:r>
              <a:rPr lang="en-US" sz="2500" dirty="0">
                <a:latin typeface="Gill Sans"/>
              </a:rPr>
              <a:t>Improve </a:t>
            </a:r>
            <a:endParaRPr lang="en-US" dirty="0"/>
          </a:p>
          <a:p>
            <a:pPr algn="ctr"/>
            <a:r>
              <a:rPr lang="en-US" sz="2500" dirty="0">
                <a:latin typeface="Gill Sans"/>
              </a:rPr>
              <a:t>localization </a:t>
            </a:r>
            <a:endParaRPr lang="en-US" dirty="0"/>
          </a:p>
          <a:p>
            <a:pPr algn="ctr"/>
            <a:r>
              <a:rPr lang="en-US" sz="2500" dirty="0">
                <a:latin typeface="Gill Sans"/>
              </a:rPr>
              <a:t>accuracy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08A647-A98A-7023-F6D7-76574CB977CC}"/>
              </a:ext>
            </a:extLst>
          </p:cNvPr>
          <p:cNvSpPr txBox="1"/>
          <p:nvPr/>
        </p:nvSpPr>
        <p:spPr>
          <a:xfrm>
            <a:off x="5654977" y="2735469"/>
            <a:ext cx="2848332" cy="12464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500" dirty="0"/>
              <a:t>⚠️ </a:t>
            </a:r>
            <a:r>
              <a:rPr lang="en-US" sz="2500" dirty="0">
                <a:latin typeface="Gill Sans"/>
              </a:rPr>
              <a:t>Scale the system to several moving objects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06;p16" descr="A person wearing a garment">
            <a:extLst>
              <a:ext uri="{FF2B5EF4-FFF2-40B4-BE49-F238E27FC236}">
                <a16:creationId xmlns:a16="http://schemas.microsoft.com/office/drawing/2014/main" id="{AF3DD04A-1D79-A7FB-6A46-8DA7E3E078E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11748" y="808449"/>
            <a:ext cx="5123862" cy="301383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92;p30">
            <a:extLst>
              <a:ext uri="{FF2B5EF4-FFF2-40B4-BE49-F238E27FC236}">
                <a16:creationId xmlns:a16="http://schemas.microsoft.com/office/drawing/2014/main" id="{C5BAE7C0-6890-A728-839A-1F68D9163C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9320" y="167964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en" sz="2200" dirty="0"/>
              <a:t>AR/VR: Next Frontier in Pervasive Computing</a:t>
            </a:r>
          </a:p>
        </p:txBody>
      </p:sp>
      <p:sp>
        <p:nvSpPr>
          <p:cNvPr id="3" name="Google Shape;193;p30">
            <a:extLst>
              <a:ext uri="{FF2B5EF4-FFF2-40B4-BE49-F238E27FC236}">
                <a16:creationId xmlns:a16="http://schemas.microsoft.com/office/drawing/2014/main" id="{5F9D83DB-8774-B126-014E-2D244A3CED0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11" name="Google Shape;196;p30">
            <a:extLst>
              <a:ext uri="{FF2B5EF4-FFF2-40B4-BE49-F238E27FC236}">
                <a16:creationId xmlns:a16="http://schemas.microsoft.com/office/drawing/2014/main" id="{6AFBDC1A-F8A9-EB01-5F3C-DEDE1BA670DC}"/>
              </a:ext>
            </a:extLst>
          </p:cNvPr>
          <p:cNvSpPr txBox="1"/>
          <p:nvPr/>
        </p:nvSpPr>
        <p:spPr>
          <a:xfrm>
            <a:off x="37236" y="3924407"/>
            <a:ext cx="8977751" cy="1034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71450" algn="ctr">
              <a:lnSpc>
                <a:spcPct val="114999"/>
              </a:lnSpc>
            </a:pPr>
            <a:r>
              <a:rPr lang="en" sz="2400">
                <a:solidFill>
                  <a:schemeClr val="dk1"/>
                </a:solidFill>
                <a:highlight>
                  <a:srgbClr val="FFFFFF"/>
                </a:highlight>
                <a:latin typeface="Gill Sans"/>
                <a:sym typeface="Gill Sans"/>
              </a:rPr>
              <a:t>We are </a:t>
            </a:r>
            <a:r>
              <a:rPr lang="en" sz="2400" b="1">
                <a:solidFill>
                  <a:schemeClr val="dk1"/>
                </a:solidFill>
                <a:highlight>
                  <a:srgbClr val="FFFFFF"/>
                </a:highlight>
                <a:latin typeface="Gill Sans"/>
                <a:sym typeface="Gill Sans"/>
              </a:rPr>
              <a:t>very far</a:t>
            </a:r>
            <a:r>
              <a:rPr lang="en" sz="2400">
                <a:solidFill>
                  <a:schemeClr val="dk1"/>
                </a:solidFill>
                <a:highlight>
                  <a:srgbClr val="FFFFFF"/>
                </a:highlight>
                <a:latin typeface="Gill Sans"/>
                <a:sym typeface="Gill Sans"/>
              </a:rPr>
              <a:t> from </a:t>
            </a:r>
            <a:r>
              <a:rPr lang="en" sz="2400" b="1" i="1">
                <a:solidFill>
                  <a:schemeClr val="dk1"/>
                </a:solidFill>
                <a:highlight>
                  <a:srgbClr val="FFFFFF"/>
                </a:highlight>
                <a:latin typeface="Gill Sans"/>
                <a:sym typeface="Gill Sans"/>
              </a:rPr>
              <a:t>truly seamless</a:t>
            </a:r>
            <a:r>
              <a:rPr lang="en" sz="2400">
                <a:solidFill>
                  <a:schemeClr val="dk1"/>
                </a:solidFill>
                <a:highlight>
                  <a:srgbClr val="FFFFFF"/>
                </a:highlight>
                <a:latin typeface="Gill Sans"/>
                <a:sym typeface="Gill Sans"/>
              </a:rPr>
              <a:t> </a:t>
            </a:r>
            <a:endParaRPr lang="en-US" sz="2400">
              <a:solidFill>
                <a:schemeClr val="dk1"/>
              </a:solidFill>
              <a:sym typeface="Gill Sans"/>
            </a:endParaRPr>
          </a:p>
          <a:p>
            <a:pPr marL="171450" algn="ctr">
              <a:lnSpc>
                <a:spcPct val="114999"/>
              </a:lnSpc>
            </a:pPr>
            <a:r>
              <a:rPr lang="en" sz="2400">
                <a:solidFill>
                  <a:schemeClr val="dk1"/>
                </a:solidFill>
                <a:highlight>
                  <a:srgbClr val="FFFFFF"/>
                </a:highlight>
                <a:latin typeface="Gill Sans"/>
                <a:sym typeface="Gill Sans"/>
              </a:rPr>
              <a:t>and </a:t>
            </a:r>
            <a:r>
              <a:rPr lang="en" sz="2400" b="1" i="1">
                <a:solidFill>
                  <a:schemeClr val="dk1"/>
                </a:solidFill>
                <a:highlight>
                  <a:srgbClr val="FFFFFF"/>
                </a:highlight>
                <a:latin typeface="Gill Sans"/>
                <a:sym typeface="Gill Sans"/>
              </a:rPr>
              <a:t>immersive</a:t>
            </a:r>
            <a:r>
              <a:rPr lang="en" sz="2400">
                <a:solidFill>
                  <a:schemeClr val="dk1"/>
                </a:solidFill>
                <a:highlight>
                  <a:srgbClr val="FFFFFF"/>
                </a:highlight>
                <a:latin typeface="Gill Sans"/>
                <a:sym typeface="Gill Sans"/>
              </a:rPr>
              <a:t> AR/VR experiences</a:t>
            </a:r>
            <a:endParaRPr lang="en-US" sz="240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113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>
          <a:extLst>
            <a:ext uri="{FF2B5EF4-FFF2-40B4-BE49-F238E27FC236}">
              <a16:creationId xmlns:a16="http://schemas.microsoft.com/office/drawing/2014/main" id="{5CE35971-B538-FCAD-F3FD-AABA9D139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B8A214E9-E888-BE17-DCF4-3B048657FBA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3646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24130" y="1"/>
            <a:ext cx="3138243" cy="1295999"/>
          </a:xfrm>
          <a:prstGeom prst="rect">
            <a:avLst/>
          </a:prstGeom>
        </p:spPr>
      </p:pic>
      <p:pic>
        <p:nvPicPr>
          <p:cNvPr id="4" name="Picture 3" descr="A qr code with a few black squares&#10;&#10;Description automatically generated">
            <a:extLst>
              <a:ext uri="{FF2B5EF4-FFF2-40B4-BE49-F238E27FC236}">
                <a16:creationId xmlns:a16="http://schemas.microsoft.com/office/drawing/2014/main" id="{27CFDDDB-5C82-BDE1-8010-CC40CD92F5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2473" y="1911100"/>
            <a:ext cx="1374016" cy="1374016"/>
          </a:xfrm>
          <a:prstGeom prst="rect">
            <a:avLst/>
          </a:prstGeom>
        </p:spPr>
      </p:pic>
      <p:sp>
        <p:nvSpPr>
          <p:cNvPr id="2" name="Google Shape;490;p50">
            <a:extLst>
              <a:ext uri="{FF2B5EF4-FFF2-40B4-BE49-F238E27FC236}">
                <a16:creationId xmlns:a16="http://schemas.microsoft.com/office/drawing/2014/main" id="{06AE18E8-582F-6BC1-EE51-C7F8ABA422EF}"/>
              </a:ext>
            </a:extLst>
          </p:cNvPr>
          <p:cNvSpPr txBox="1">
            <a:spLocks/>
          </p:cNvSpPr>
          <p:nvPr/>
        </p:nvSpPr>
        <p:spPr>
          <a:xfrm>
            <a:off x="1748519" y="1810881"/>
            <a:ext cx="5600556" cy="2151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0000"/>
              </a:lnSpc>
              <a:buSzPts val="1400"/>
            </a:pPr>
            <a:r>
              <a:rPr lang="en-US" sz="6600" b="1" dirty="0">
                <a:solidFill>
                  <a:schemeClr val="bg1"/>
                </a:solidFill>
                <a:latin typeface="+mj-lt"/>
              </a:rPr>
              <a:t>Thank You </a:t>
            </a:r>
          </a:p>
          <a:p>
            <a:pPr marL="1257300" algn="ctr">
              <a:lnSpc>
                <a:spcPct val="120000"/>
              </a:lnSpc>
              <a:buSzPts val="1400"/>
            </a:pPr>
            <a:endParaRPr lang="en-US" sz="4000" b="1" dirty="0"/>
          </a:p>
        </p:txBody>
      </p:sp>
      <p:sp>
        <p:nvSpPr>
          <p:cNvPr id="7" name="Google Shape;136;p19">
            <a:extLst>
              <a:ext uri="{FF2B5EF4-FFF2-40B4-BE49-F238E27FC236}">
                <a16:creationId xmlns:a16="http://schemas.microsoft.com/office/drawing/2014/main" id="{C1A02237-8E16-18E3-4569-12357E14C12E}"/>
              </a:ext>
            </a:extLst>
          </p:cNvPr>
          <p:cNvSpPr txBox="1">
            <a:spLocks/>
          </p:cNvSpPr>
          <p:nvPr/>
        </p:nvSpPr>
        <p:spPr>
          <a:xfrm>
            <a:off x="2043383" y="3455518"/>
            <a:ext cx="5055958" cy="1195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107950" indent="0" algn="ctr">
              <a:lnSpc>
                <a:spcPct val="114999"/>
              </a:lnSpc>
              <a:spcBef>
                <a:spcPts val="0"/>
              </a:spcBef>
              <a:buNone/>
            </a:pPr>
            <a:r>
              <a:rPr lang="en-US" sz="2800" dirty="0" err="1">
                <a:solidFill>
                  <a:schemeClr val="bg1"/>
                </a:solidFill>
              </a:rPr>
              <a:t>haque.k@northeastern.edu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76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2C38A-B240-B38D-C0CF-87972E271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12" y="161881"/>
            <a:ext cx="6311597" cy="393463"/>
          </a:xfrm>
        </p:spPr>
        <p:txBody>
          <a:bodyPr/>
          <a:lstStyle/>
          <a:p>
            <a:r>
              <a:rPr lang="en-US" dirty="0"/>
              <a:t>What is the current bottleneck?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E0FA3F-2D9D-478E-3317-D8CE05B27484}"/>
              </a:ext>
            </a:extLst>
          </p:cNvPr>
          <p:cNvGrpSpPr/>
          <p:nvPr/>
        </p:nvGrpSpPr>
        <p:grpSpPr>
          <a:xfrm>
            <a:off x="245314" y="892295"/>
            <a:ext cx="5266965" cy="1504950"/>
            <a:chOff x="245314" y="892295"/>
            <a:chExt cx="5266965" cy="1504950"/>
          </a:xfrm>
        </p:grpSpPr>
        <p:pic>
          <p:nvPicPr>
            <p:cNvPr id="4" name="Picture 3" descr="A person walking a dog on a street&#10;&#10;Description automatically generated">
              <a:extLst>
                <a:ext uri="{FF2B5EF4-FFF2-40B4-BE49-F238E27FC236}">
                  <a16:creationId xmlns:a16="http://schemas.microsoft.com/office/drawing/2014/main" id="{7F5001BF-8DE6-A69E-F67A-85C5A75945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5314" y="892295"/>
              <a:ext cx="2619375" cy="150495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94C5BE1-3127-98E3-ED41-509BF42FA473}"/>
                </a:ext>
              </a:extLst>
            </p:cNvPr>
            <p:cNvSpPr txBox="1"/>
            <p:nvPr/>
          </p:nvSpPr>
          <p:spPr>
            <a:xfrm>
              <a:off x="2769079" y="1243282"/>
              <a:ext cx="2743200" cy="83099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>
                  <a:latin typeface="Gill Sans"/>
                </a:rPr>
                <a:t>Semantic Segmentation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C7B73A1-906E-2AEC-BBD0-08C5DB02A124}"/>
              </a:ext>
            </a:extLst>
          </p:cNvPr>
          <p:cNvGrpSpPr/>
          <p:nvPr/>
        </p:nvGrpSpPr>
        <p:grpSpPr>
          <a:xfrm>
            <a:off x="229139" y="2784715"/>
            <a:ext cx="5218443" cy="1590675"/>
            <a:chOff x="229139" y="2784715"/>
            <a:chExt cx="5218443" cy="1590675"/>
          </a:xfrm>
        </p:grpSpPr>
        <p:pic>
          <p:nvPicPr>
            <p:cNvPr id="5" name="Picture 4" descr="A group of people walking on a sidewalk&#10;&#10;Description automatically generated">
              <a:extLst>
                <a:ext uri="{FF2B5EF4-FFF2-40B4-BE49-F238E27FC236}">
                  <a16:creationId xmlns:a16="http://schemas.microsoft.com/office/drawing/2014/main" id="{A3D441C5-F0EC-A797-F7A0-66EE02E67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139" y="2784715"/>
              <a:ext cx="2581275" cy="159067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DB65F64-908B-AFA3-9654-13B2A3CDDA63}"/>
                </a:ext>
              </a:extLst>
            </p:cNvPr>
            <p:cNvSpPr txBox="1"/>
            <p:nvPr/>
          </p:nvSpPr>
          <p:spPr>
            <a:xfrm>
              <a:off x="2704382" y="3232750"/>
              <a:ext cx="2743200" cy="83099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>
                  <a:latin typeface="Gill Sans"/>
                </a:rPr>
                <a:t>Object </a:t>
              </a:r>
              <a:endParaRPr lang="en-US"/>
            </a:p>
            <a:p>
              <a:pPr algn="ctr"/>
              <a:r>
                <a:rPr lang="en-US" sz="2400">
                  <a:latin typeface="Gill Sans"/>
                </a:rPr>
                <a:t>Recognition​</a:t>
              </a:r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7D7563E-EEC7-F540-B7AC-816459B5EA40}"/>
              </a:ext>
            </a:extLst>
          </p:cNvPr>
          <p:cNvGrpSpPr/>
          <p:nvPr/>
        </p:nvGrpSpPr>
        <p:grpSpPr>
          <a:xfrm>
            <a:off x="5073842" y="1351111"/>
            <a:ext cx="3899785" cy="2161417"/>
            <a:chOff x="5073842" y="1351111"/>
            <a:chExt cx="3899785" cy="216141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54BCE0C-C2F6-7B59-BC7B-DFBEB8E8EE13}"/>
                </a:ext>
              </a:extLst>
            </p:cNvPr>
            <p:cNvSpPr txBox="1"/>
            <p:nvPr/>
          </p:nvSpPr>
          <p:spPr>
            <a:xfrm>
              <a:off x="6230427" y="1351111"/>
              <a:ext cx="2743200" cy="83099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>
                  <a:latin typeface="Gill Sans"/>
                </a:rPr>
                <a:t>Compute-Intensive</a:t>
              </a:r>
            </a:p>
            <a:p>
              <a:pPr algn="ctr"/>
              <a:r>
                <a:rPr lang="en-US" sz="2400">
                  <a:latin typeface="Gill Sans"/>
                </a:rPr>
                <a:t>AI/ML Tasks</a:t>
              </a:r>
            </a:p>
          </p:txBody>
        </p:sp>
        <p:cxnSp>
          <p:nvCxnSpPr>
            <p:cNvPr id="19" name="Google Shape;216;p27">
              <a:extLst>
                <a:ext uri="{FF2B5EF4-FFF2-40B4-BE49-F238E27FC236}">
                  <a16:creationId xmlns:a16="http://schemas.microsoft.com/office/drawing/2014/main" id="{FAAA0C8B-30C0-F992-974F-13F8D1C87D7E}"/>
                </a:ext>
              </a:extLst>
            </p:cNvPr>
            <p:cNvCxnSpPr/>
            <p:nvPr/>
          </p:nvCxnSpPr>
          <p:spPr>
            <a:xfrm flipV="1">
              <a:off x="5073842" y="1746713"/>
              <a:ext cx="1172653" cy="5487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0" name="Google Shape;216;p27">
              <a:extLst>
                <a:ext uri="{FF2B5EF4-FFF2-40B4-BE49-F238E27FC236}">
                  <a16:creationId xmlns:a16="http://schemas.microsoft.com/office/drawing/2014/main" id="{3EF626EC-EAED-25BF-875B-2420F33A49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84624" y="1849152"/>
              <a:ext cx="1172653" cy="1663376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96D380E-6DF9-6C2F-A758-C97F0E46D73D}"/>
              </a:ext>
            </a:extLst>
          </p:cNvPr>
          <p:cNvGrpSpPr/>
          <p:nvPr/>
        </p:nvGrpSpPr>
        <p:grpSpPr>
          <a:xfrm>
            <a:off x="194633" y="2184958"/>
            <a:ext cx="8835605" cy="2855085"/>
            <a:chOff x="194633" y="2184958"/>
            <a:chExt cx="8835605" cy="2855085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A7069871-9504-71A2-83EB-0934331E7C54}"/>
                </a:ext>
              </a:extLst>
            </p:cNvPr>
            <p:cNvGrpSpPr/>
            <p:nvPr/>
          </p:nvGrpSpPr>
          <p:grpSpPr>
            <a:xfrm>
              <a:off x="6268169" y="2184958"/>
              <a:ext cx="2743200" cy="2086375"/>
              <a:chOff x="6268169" y="2184958"/>
              <a:chExt cx="2743200" cy="2086375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0F2FFC7-FDA1-F581-A911-B639B6699D0B}"/>
                  </a:ext>
                </a:extLst>
              </p:cNvPr>
              <p:cNvSpPr txBox="1"/>
              <p:nvPr/>
            </p:nvSpPr>
            <p:spPr>
              <a:xfrm>
                <a:off x="6268169" y="3071004"/>
                <a:ext cx="2743200" cy="1200329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2400">
                    <a:latin typeface="Gill Sans"/>
                  </a:rPr>
                  <a:t>120 Hz frame rate and 8K resolution are needed! </a:t>
                </a:r>
              </a:p>
            </p:txBody>
          </p:sp>
          <p:cxnSp>
            <p:nvCxnSpPr>
              <p:cNvPr id="23" name="Google Shape;216;p27">
                <a:extLst>
                  <a:ext uri="{FF2B5EF4-FFF2-40B4-BE49-F238E27FC236}">
                    <a16:creationId xmlns:a16="http://schemas.microsoft.com/office/drawing/2014/main" id="{84E7CB33-F707-6582-30BE-8E9C4ECDC5D8}"/>
                  </a:ext>
                </a:extLst>
              </p:cNvPr>
              <p:cNvCxnSpPr/>
              <p:nvPr/>
            </p:nvCxnSpPr>
            <p:spPr>
              <a:xfrm flipH="1">
                <a:off x="7571548" y="2184958"/>
                <a:ext cx="0" cy="905678"/>
              </a:xfrm>
              <a:prstGeom prst="straightConnector1">
                <a:avLst/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C1B2D2C-5832-D86E-0962-5054B26515D1}"/>
                </a:ext>
              </a:extLst>
            </p:cNvPr>
            <p:cNvSpPr txBox="1"/>
            <p:nvPr/>
          </p:nvSpPr>
          <p:spPr>
            <a:xfrm>
              <a:off x="194633" y="4639933"/>
              <a:ext cx="8835605" cy="4001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latin typeface="Gill Sans"/>
                </a:rPr>
                <a:t>M Gallagher, ER </a:t>
              </a:r>
              <a:r>
                <a:rPr lang="en-US" sz="1000" err="1">
                  <a:latin typeface="Gill Sans"/>
                </a:rPr>
                <a:t>Ferrè</a:t>
              </a:r>
              <a:r>
                <a:rPr lang="en-US" sz="1000">
                  <a:latin typeface="Gill Sans"/>
                </a:rPr>
                <a:t>, "Cybersickness: a multisensory integration perspective", Multisensory Research, 2018.</a:t>
              </a:r>
            </a:p>
            <a:p>
              <a:r>
                <a:rPr lang="en-US" sz="1000">
                  <a:latin typeface="Gill Sans"/>
                </a:rPr>
                <a:t>Ars Technica, "Virtual Perfection: Why 8K resolution per eye isn't enough for perfect VR", 2013.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932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19B79-6A1E-BDAC-5C54-FEE3F028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451" y="156489"/>
            <a:ext cx="6311597" cy="393463"/>
          </a:xfrm>
        </p:spPr>
        <p:txBody>
          <a:bodyPr/>
          <a:lstStyle/>
          <a:p>
            <a:r>
              <a:rPr lang="en-US"/>
              <a:t>State of current wireless AR/VR headsets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20C75E6-9BE8-1D9C-5F24-C219C80BC4BC}"/>
              </a:ext>
            </a:extLst>
          </p:cNvPr>
          <p:cNvGrpSpPr/>
          <p:nvPr/>
        </p:nvGrpSpPr>
        <p:grpSpPr>
          <a:xfrm>
            <a:off x="375250" y="745270"/>
            <a:ext cx="8423155" cy="2070343"/>
            <a:chOff x="375250" y="804577"/>
            <a:chExt cx="8423155" cy="2070343"/>
          </a:xfrm>
        </p:grpSpPr>
        <p:pic>
          <p:nvPicPr>
            <p:cNvPr id="6" name="Picture 5" descr="A white virtual reality headset&#10;&#10;Description automatically generated">
              <a:extLst>
                <a:ext uri="{FF2B5EF4-FFF2-40B4-BE49-F238E27FC236}">
                  <a16:creationId xmlns:a16="http://schemas.microsoft.com/office/drawing/2014/main" id="{61AF5F90-B670-9720-8E82-5ADB81E3AF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2378" y="804577"/>
              <a:ext cx="1749546" cy="115075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0C1FB15-43AB-6EB3-252D-8D2854766866}"/>
                </a:ext>
              </a:extLst>
            </p:cNvPr>
            <p:cNvSpPr txBox="1"/>
            <p:nvPr/>
          </p:nvSpPr>
          <p:spPr>
            <a:xfrm>
              <a:off x="375250" y="2043923"/>
              <a:ext cx="2743200" cy="83099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>
                  <a:latin typeface="Gill Sans"/>
                </a:rPr>
                <a:t>Meta Quest 3</a:t>
              </a:r>
              <a:endParaRPr lang="en-US"/>
            </a:p>
            <a:p>
              <a:pPr algn="ctr"/>
              <a:r>
                <a:rPr lang="en-US" sz="2400">
                  <a:latin typeface="Gill Sans"/>
                </a:rPr>
                <a:t>1.5-2 hours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E8C716-E6F1-C851-A129-1EF3BBDB1ED8}"/>
                </a:ext>
              </a:extLst>
            </p:cNvPr>
            <p:cNvSpPr txBox="1"/>
            <p:nvPr/>
          </p:nvSpPr>
          <p:spPr>
            <a:xfrm>
              <a:off x="3267795" y="1286416"/>
              <a:ext cx="2743200" cy="83099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 b="1" dirty="0">
                  <a:latin typeface="Gill Sans"/>
                </a:rPr>
                <a:t>Weight</a:t>
              </a:r>
              <a:endParaRPr lang="en-US" b="1" dirty="0"/>
            </a:p>
            <a:p>
              <a:pPr algn="ctr"/>
              <a:r>
                <a:rPr lang="en-US" sz="2400" dirty="0">
                  <a:latin typeface="Gill Sans"/>
                </a:rPr>
                <a:t>515 grams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8EB32E5-9213-63EE-0D70-0737ADED91B6}"/>
                </a:ext>
              </a:extLst>
            </p:cNvPr>
            <p:cNvSpPr txBox="1"/>
            <p:nvPr/>
          </p:nvSpPr>
          <p:spPr>
            <a:xfrm>
              <a:off x="6055205" y="1286416"/>
              <a:ext cx="2743200" cy="83099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 b="1" dirty="0">
                  <a:latin typeface="Gill Sans"/>
                </a:rPr>
                <a:t>Refresh Rate</a:t>
              </a:r>
              <a:endParaRPr lang="en-US" b="1" dirty="0"/>
            </a:p>
            <a:p>
              <a:pPr algn="ctr"/>
              <a:r>
                <a:rPr lang="en-US" sz="2400" dirty="0">
                  <a:latin typeface="Gill Sans"/>
                </a:rPr>
                <a:t>Up to 90 Hz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9855E8C-3C72-DE70-A574-A4C6E7273804}"/>
              </a:ext>
            </a:extLst>
          </p:cNvPr>
          <p:cNvGrpSpPr/>
          <p:nvPr/>
        </p:nvGrpSpPr>
        <p:grpSpPr>
          <a:xfrm>
            <a:off x="375250" y="2848912"/>
            <a:ext cx="8512115" cy="2163741"/>
            <a:chOff x="375250" y="2937872"/>
            <a:chExt cx="8512115" cy="2163741"/>
          </a:xfrm>
        </p:grpSpPr>
        <p:pic>
          <p:nvPicPr>
            <p:cNvPr id="13" name="Picture 12" descr="A pair of white virtual reality goggles&#10;&#10;Description automatically generated">
              <a:extLst>
                <a:ext uri="{FF2B5EF4-FFF2-40B4-BE49-F238E27FC236}">
                  <a16:creationId xmlns:a16="http://schemas.microsoft.com/office/drawing/2014/main" id="{A9341966-B2C7-1000-116C-D4C484F2B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4266" y="2937872"/>
              <a:ext cx="2226694" cy="125340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AF5A78A-F6E3-BF33-EFF5-1177BF060B12}"/>
                </a:ext>
              </a:extLst>
            </p:cNvPr>
            <p:cNvSpPr txBox="1"/>
            <p:nvPr/>
          </p:nvSpPr>
          <p:spPr>
            <a:xfrm>
              <a:off x="375250" y="4270616"/>
              <a:ext cx="2743200" cy="83099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>
                  <a:latin typeface="Gill Sans"/>
                </a:rPr>
                <a:t>Apple Vision Pro</a:t>
              </a:r>
              <a:endParaRPr lang="en-US"/>
            </a:p>
            <a:p>
              <a:pPr algn="ctr"/>
              <a:r>
                <a:rPr lang="en-US" sz="2400">
                  <a:latin typeface="Gill Sans"/>
                </a:rPr>
                <a:t>Up to 2 hours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4D3B11F-BC2E-D89D-0DC4-849D041721B4}"/>
                </a:ext>
              </a:extLst>
            </p:cNvPr>
            <p:cNvSpPr txBox="1"/>
            <p:nvPr/>
          </p:nvSpPr>
          <p:spPr>
            <a:xfrm>
              <a:off x="3267795" y="3300144"/>
              <a:ext cx="2743200" cy="120032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 b="1" dirty="0">
                  <a:latin typeface="Gill Sans"/>
                </a:rPr>
                <a:t>Weight</a:t>
              </a:r>
              <a:endParaRPr lang="en-US" b="1" dirty="0"/>
            </a:p>
            <a:p>
              <a:pPr algn="ctr"/>
              <a:r>
                <a:rPr lang="en-US" sz="2400" dirty="0">
                  <a:latin typeface="Gill Sans"/>
                </a:rPr>
                <a:t>650 grams plus </a:t>
              </a:r>
            </a:p>
            <a:p>
              <a:pPr algn="ctr"/>
              <a:r>
                <a:rPr lang="en-US" sz="2400" dirty="0">
                  <a:latin typeface="Gill Sans"/>
                </a:rPr>
                <a:t>353 grams battery</a:t>
              </a:r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86DF342-8AA3-0AC8-FD4C-827AD1D3F7E2}"/>
                </a:ext>
              </a:extLst>
            </p:cNvPr>
            <p:cNvSpPr txBox="1"/>
            <p:nvPr/>
          </p:nvSpPr>
          <p:spPr>
            <a:xfrm>
              <a:off x="6144165" y="3300144"/>
              <a:ext cx="2743200" cy="120032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 b="1" dirty="0">
                  <a:latin typeface="Gill Sans"/>
                </a:rPr>
                <a:t>Refresh Rate</a:t>
              </a:r>
              <a:endParaRPr lang="en-US" b="1" dirty="0"/>
            </a:p>
            <a:p>
              <a:pPr algn="ctr"/>
              <a:r>
                <a:rPr lang="en-US" sz="2400" dirty="0">
                  <a:latin typeface="Gill Sans"/>
                </a:rPr>
                <a:t>Up to </a:t>
              </a:r>
            </a:p>
            <a:p>
              <a:pPr algn="ctr"/>
              <a:r>
                <a:rPr lang="en-US" sz="2400" dirty="0">
                  <a:latin typeface="Gill Sans"/>
                </a:rPr>
                <a:t>90 Hz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92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0"/>
          <p:cNvSpPr txBox="1">
            <a:spLocks noGrp="1"/>
          </p:cNvSpPr>
          <p:nvPr>
            <p:ph type="title"/>
          </p:nvPr>
        </p:nvSpPr>
        <p:spPr>
          <a:xfrm>
            <a:off x="284712" y="149093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r>
              <a:rPr lang="en" dirty="0"/>
              <a:t>Wireless Edge Computing</a:t>
            </a:r>
            <a:endParaRPr lang="en-US" dirty="0"/>
          </a:p>
        </p:txBody>
      </p:sp>
      <p:sp>
        <p:nvSpPr>
          <p:cNvPr id="193" name="Google Shape;193;p30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2" name="Picture 1" descr="A tower with blue waves&#10;&#10;Description automatically generated">
            <a:extLst>
              <a:ext uri="{FF2B5EF4-FFF2-40B4-BE49-F238E27FC236}">
                <a16:creationId xmlns:a16="http://schemas.microsoft.com/office/drawing/2014/main" id="{7EE78BA9-5A2D-3E8B-2073-B946560D0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3476" y="1846592"/>
            <a:ext cx="1038225" cy="128587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4EE5956F-1264-7B9B-A419-E59EE64D772E}"/>
              </a:ext>
            </a:extLst>
          </p:cNvPr>
          <p:cNvGrpSpPr/>
          <p:nvPr/>
        </p:nvGrpSpPr>
        <p:grpSpPr>
          <a:xfrm>
            <a:off x="7035896" y="1943114"/>
            <a:ext cx="1121433" cy="1032473"/>
            <a:chOff x="7035896" y="1943114"/>
            <a:chExt cx="1121433" cy="103247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80F2C1C-1DBF-0C96-842A-9B6E76B96F86}"/>
                </a:ext>
              </a:extLst>
            </p:cNvPr>
            <p:cNvSpPr/>
            <p:nvPr/>
          </p:nvSpPr>
          <p:spPr>
            <a:xfrm>
              <a:off x="7035896" y="1943114"/>
              <a:ext cx="1121433" cy="1032473"/>
            </a:xfrm>
            <a:prstGeom prst="rect">
              <a:avLst/>
            </a:prstGeom>
            <a:solidFill>
              <a:srgbClr val="D5F1C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Brain free vector icons designed by Smashicons in 2020 | Vector ...">
              <a:extLst>
                <a:ext uri="{FF2B5EF4-FFF2-40B4-BE49-F238E27FC236}">
                  <a16:creationId xmlns:a16="http://schemas.microsoft.com/office/drawing/2014/main" id="{E35EBE3F-EB3E-B195-0EF8-2CFE714504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48974" y="2134679"/>
              <a:ext cx="695325" cy="647700"/>
            </a:xfrm>
            <a:prstGeom prst="rect">
              <a:avLst/>
            </a:prstGeom>
          </p:spPr>
        </p:pic>
      </p:grp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7DD0C5A-56AF-A220-ADDB-82D385C4950E}"/>
              </a:ext>
            </a:extLst>
          </p:cNvPr>
          <p:cNvCxnSpPr/>
          <p:nvPr/>
        </p:nvCxnSpPr>
        <p:spPr>
          <a:xfrm>
            <a:off x="5627118" y="2235859"/>
            <a:ext cx="1345720" cy="5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CDB5E29-B1B4-01F4-1B1E-E356C07CED6A}"/>
              </a:ext>
            </a:extLst>
          </p:cNvPr>
          <p:cNvCxnSpPr>
            <a:cxnSpLocks/>
          </p:cNvCxnSpPr>
          <p:nvPr/>
        </p:nvCxnSpPr>
        <p:spPr>
          <a:xfrm flipH="1" flipV="1">
            <a:off x="5627656" y="2516756"/>
            <a:ext cx="1333859" cy="48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52FEB1B-1AF4-AFF8-265B-1931482B94FF}"/>
              </a:ext>
            </a:extLst>
          </p:cNvPr>
          <p:cNvCxnSpPr>
            <a:cxnSpLocks/>
          </p:cNvCxnSpPr>
          <p:nvPr/>
        </p:nvCxnSpPr>
        <p:spPr>
          <a:xfrm>
            <a:off x="2599784" y="2233162"/>
            <a:ext cx="1836347" cy="5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EEA059B-E9C4-51EF-84DA-E89B61C5E32E}"/>
              </a:ext>
            </a:extLst>
          </p:cNvPr>
          <p:cNvCxnSpPr>
            <a:cxnSpLocks/>
          </p:cNvCxnSpPr>
          <p:nvPr/>
        </p:nvCxnSpPr>
        <p:spPr>
          <a:xfrm flipH="1">
            <a:off x="2627280" y="2502737"/>
            <a:ext cx="1784050" cy="5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5" name="Picture 14" descr="A pair of white virtual reality goggles&#10;&#10;Description automatically generated">
            <a:extLst>
              <a:ext uri="{FF2B5EF4-FFF2-40B4-BE49-F238E27FC236}">
                <a16:creationId xmlns:a16="http://schemas.microsoft.com/office/drawing/2014/main" id="{FE0E4CC0-B3EE-5DC5-5F33-99CD88B0D4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910" y="1797568"/>
            <a:ext cx="2226694" cy="1253405"/>
          </a:xfrm>
          <a:prstGeom prst="rect">
            <a:avLst/>
          </a:prstGeom>
        </p:spPr>
      </p:pic>
      <p:sp>
        <p:nvSpPr>
          <p:cNvPr id="5" name="Google Shape;196;p30">
            <a:extLst>
              <a:ext uri="{FF2B5EF4-FFF2-40B4-BE49-F238E27FC236}">
                <a16:creationId xmlns:a16="http://schemas.microsoft.com/office/drawing/2014/main" id="{24B7288A-7379-05B9-4262-3042C331D056}"/>
              </a:ext>
            </a:extLst>
          </p:cNvPr>
          <p:cNvSpPr txBox="1"/>
          <p:nvPr/>
        </p:nvSpPr>
        <p:spPr>
          <a:xfrm>
            <a:off x="-505" y="738025"/>
            <a:ext cx="9139496" cy="6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71450" algn="ctr">
              <a:lnSpc>
                <a:spcPct val="114999"/>
              </a:lnSpc>
            </a:pPr>
            <a:r>
              <a:rPr lang="en" sz="2800" dirty="0">
                <a:solidFill>
                  <a:schemeClr val="dk1"/>
                </a:solidFill>
                <a:highlight>
                  <a:srgbClr val="FFFFFF"/>
                </a:highlight>
                <a:latin typeface="Gill Sans"/>
                <a:sym typeface="Gill Sans"/>
              </a:rPr>
              <a:t>120 Hz </a:t>
            </a:r>
            <a:r>
              <a:rPr lang="en" sz="2800" dirty="0">
                <a:solidFill>
                  <a:schemeClr val="dk1"/>
                </a:solidFill>
                <a:highlight>
                  <a:srgbClr val="FFFFFF"/>
                </a:highlight>
                <a:sym typeface="Gill Sans"/>
              </a:rPr>
              <a:t>→</a:t>
            </a:r>
            <a:r>
              <a:rPr lang="en" sz="2800" dirty="0">
                <a:solidFill>
                  <a:schemeClr val="dk1"/>
                </a:solidFill>
                <a:highlight>
                  <a:srgbClr val="FFFFFF"/>
                </a:highlight>
                <a:latin typeface="Gill Sans"/>
                <a:sym typeface="Gill Sans"/>
              </a:rPr>
              <a:t> E2E latency of 8 milliseconds</a:t>
            </a:r>
            <a:endParaRPr lang="en-US" sz="2800">
              <a:solidFill>
                <a:schemeClr val="dk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8560E81-A0A6-B5B5-7E88-70C646FE90A9}"/>
              </a:ext>
            </a:extLst>
          </p:cNvPr>
          <p:cNvGrpSpPr/>
          <p:nvPr/>
        </p:nvGrpSpPr>
        <p:grpSpPr>
          <a:xfrm>
            <a:off x="1808357" y="3175278"/>
            <a:ext cx="2969465" cy="769428"/>
            <a:chOff x="1808357" y="3175278"/>
            <a:chExt cx="2969465" cy="769428"/>
          </a:xfrm>
        </p:grpSpPr>
        <p:pic>
          <p:nvPicPr>
            <p:cNvPr id="14" name="Picture 13" descr="A pair of white virtual reality goggles&#10;&#10;Description automatically generated">
              <a:extLst>
                <a:ext uri="{FF2B5EF4-FFF2-40B4-BE49-F238E27FC236}">
                  <a16:creationId xmlns:a16="http://schemas.microsoft.com/office/drawing/2014/main" id="{88FE8288-7241-9C4F-2218-B1D8B363F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08357" y="3176536"/>
              <a:ext cx="1369445" cy="768170"/>
            </a:xfrm>
            <a:prstGeom prst="rect">
              <a:avLst/>
            </a:prstGeom>
          </p:spPr>
        </p:pic>
        <p:pic>
          <p:nvPicPr>
            <p:cNvPr id="21" name="Picture 20" descr="A pair of white virtual reality goggles&#10;&#10;Description automatically generated">
              <a:extLst>
                <a:ext uri="{FF2B5EF4-FFF2-40B4-BE49-F238E27FC236}">
                  <a16:creationId xmlns:a16="http://schemas.microsoft.com/office/drawing/2014/main" id="{310166A2-002D-9CB7-D08D-DB31DB1C8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08377" y="3175278"/>
              <a:ext cx="1369445" cy="76817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57A114B-77EB-0C24-718A-41649D6939AF}"/>
                </a:ext>
              </a:extLst>
            </p:cNvPr>
            <p:cNvSpPr txBox="1"/>
            <p:nvPr/>
          </p:nvSpPr>
          <p:spPr>
            <a:xfrm>
              <a:off x="3065612" y="3203096"/>
              <a:ext cx="449113" cy="45720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2400" dirty="0">
                  <a:highlight>
                    <a:srgbClr val="FFFFFF"/>
                  </a:highlight>
                  <a:latin typeface="Gill Sans"/>
                </a:rPr>
                <a:t>...</a:t>
              </a:r>
            </a:p>
          </p:txBody>
        </p:sp>
      </p:grpSp>
      <p:sp>
        <p:nvSpPr>
          <p:cNvPr id="25" name="Google Shape;196;p30">
            <a:extLst>
              <a:ext uri="{FF2B5EF4-FFF2-40B4-BE49-F238E27FC236}">
                <a16:creationId xmlns:a16="http://schemas.microsoft.com/office/drawing/2014/main" id="{79175619-2F48-827E-B068-DF0232C8366B}"/>
              </a:ext>
            </a:extLst>
          </p:cNvPr>
          <p:cNvSpPr txBox="1"/>
          <p:nvPr/>
        </p:nvSpPr>
        <p:spPr>
          <a:xfrm>
            <a:off x="154591" y="4055242"/>
            <a:ext cx="9139496" cy="6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71450" algn="ctr">
              <a:lnSpc>
                <a:spcPct val="114999"/>
              </a:lnSpc>
            </a:pPr>
            <a:r>
              <a:rPr lang="en" sz="2800" dirty="0">
                <a:solidFill>
                  <a:schemeClr val="dk1"/>
                </a:solidFill>
                <a:highlight>
                  <a:srgbClr val="FFFFFF"/>
                </a:highlight>
                <a:latin typeface="Gill Sans"/>
                <a:sym typeface="Gill Sans"/>
              </a:rPr>
              <a:t>120 Hz @ 8K → 40 Gbps → Wi-Fi supports 1.2 Gbps</a:t>
            </a:r>
            <a:endParaRPr lang="en-US" sz="1600" b="1" dirty="0">
              <a:solidFill>
                <a:schemeClr val="dk1"/>
              </a:solidFill>
              <a:latin typeface="Gill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DEBEE9CB-04FA-ED38-E6A2-582130B0B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>
            <a:extLst>
              <a:ext uri="{FF2B5EF4-FFF2-40B4-BE49-F238E27FC236}">
                <a16:creationId xmlns:a16="http://schemas.microsoft.com/office/drawing/2014/main" id="{36CE27F1-D419-82A1-FBAA-3B65FC8C246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>
                <a:latin typeface="Gill Sans"/>
              </a:rPr>
              <a:t>6</a:t>
            </a:fld>
            <a:endParaRPr>
              <a:latin typeface="Gill Sans"/>
            </a:endParaRPr>
          </a:p>
        </p:txBody>
      </p:sp>
      <p:sp>
        <p:nvSpPr>
          <p:cNvPr id="138" name="Google Shape;138;p19">
            <a:extLst>
              <a:ext uri="{FF2B5EF4-FFF2-40B4-BE49-F238E27FC236}">
                <a16:creationId xmlns:a16="http://schemas.microsoft.com/office/drawing/2014/main" id="{2351F928-7728-52E8-142F-4E684226BB78}"/>
              </a:ext>
            </a:extLst>
          </p:cNvPr>
          <p:cNvSpPr/>
          <p:nvPr/>
        </p:nvSpPr>
        <p:spPr>
          <a:xfrm>
            <a:off x="5230706" y="2088560"/>
            <a:ext cx="2065103" cy="1020943"/>
          </a:xfrm>
          <a:prstGeom prst="ellipse">
            <a:avLst/>
          </a:prstGeom>
          <a:solidFill>
            <a:srgbClr val="F4CCCC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800">
                <a:latin typeface="Gill Sans"/>
              </a:rPr>
              <a:t>Prior Work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800" b="1">
                <a:solidFill>
                  <a:srgbClr val="CC0000"/>
                </a:solidFill>
                <a:latin typeface="Gill Sans"/>
                <a:ea typeface="Palatino"/>
                <a:cs typeface="Palatino"/>
                <a:sym typeface="Palatino"/>
              </a:rPr>
              <a:t>i</a:t>
            </a:r>
            <a:r>
              <a:rPr lang="en-US" sz="1800" b="1" i="0" u="none" strike="noStrike" cap="none">
                <a:solidFill>
                  <a:srgbClr val="CC0000"/>
                </a:solidFill>
                <a:latin typeface="Gill Sans"/>
                <a:ea typeface="Palatino"/>
                <a:cs typeface="Palatino"/>
                <a:sym typeface="Palatino"/>
              </a:rPr>
              <a:t>n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800" b="1">
                <a:solidFill>
                  <a:srgbClr val="CC0000"/>
                </a:solidFill>
                <a:latin typeface="Gill Sans"/>
                <a:ea typeface="Palatino"/>
                <a:cs typeface="Palatino"/>
                <a:sym typeface="Palatino"/>
              </a:rPr>
              <a:t>WEC</a:t>
            </a:r>
            <a:endParaRPr sz="1800" b="1" i="0" u="none" strike="noStrike" cap="none">
              <a:solidFill>
                <a:srgbClr val="CC0000"/>
              </a:solidFill>
              <a:latin typeface="Gill Sans"/>
              <a:ea typeface="Palatino"/>
              <a:cs typeface="Palatino"/>
              <a:sym typeface="Palatino"/>
            </a:endParaRPr>
          </a:p>
        </p:txBody>
      </p:sp>
      <p:sp>
        <p:nvSpPr>
          <p:cNvPr id="139" name="Google Shape;139;p19">
            <a:extLst>
              <a:ext uri="{FF2B5EF4-FFF2-40B4-BE49-F238E27FC236}">
                <a16:creationId xmlns:a16="http://schemas.microsoft.com/office/drawing/2014/main" id="{D64F4DE4-347C-CC3C-6E7D-84B43111F869}"/>
              </a:ext>
            </a:extLst>
          </p:cNvPr>
          <p:cNvSpPr/>
          <p:nvPr/>
        </p:nvSpPr>
        <p:spPr>
          <a:xfrm>
            <a:off x="3568579" y="1189085"/>
            <a:ext cx="1964553" cy="866698"/>
          </a:xfrm>
          <a:prstGeom prst="ellipse">
            <a:avLst/>
          </a:prstGeom>
          <a:solidFill>
            <a:srgbClr val="C9DAF8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-US" sz="1800">
                <a:latin typeface="Gill Sans"/>
              </a:rPr>
              <a:t>Frame partitioning</a:t>
            </a:r>
            <a:endParaRPr lang="en-US" sz="1800" b="0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0" name="Google Shape;140;p19">
            <a:extLst>
              <a:ext uri="{FF2B5EF4-FFF2-40B4-BE49-F238E27FC236}">
                <a16:creationId xmlns:a16="http://schemas.microsoft.com/office/drawing/2014/main" id="{F9031491-8C82-3384-DD7D-4779FFB595BE}"/>
              </a:ext>
            </a:extLst>
          </p:cNvPr>
          <p:cNvSpPr/>
          <p:nvPr/>
        </p:nvSpPr>
        <p:spPr>
          <a:xfrm>
            <a:off x="6940544" y="3109502"/>
            <a:ext cx="2061598" cy="937604"/>
          </a:xfrm>
          <a:prstGeom prst="ellipse">
            <a:avLst/>
          </a:prstGeom>
          <a:solidFill>
            <a:srgbClr val="F7DCFC">
              <a:alpha val="50196"/>
            </a:srgbClr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800">
                <a:latin typeface="Gill Sans"/>
              </a:rPr>
              <a:t>Downsize &amp; Compression</a:t>
            </a:r>
            <a:endParaRPr lang="en-US" sz="1800" b="0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</a:endParaRPr>
          </a:p>
        </p:txBody>
      </p:sp>
      <p:sp>
        <p:nvSpPr>
          <p:cNvPr id="141" name="Google Shape;141;p19">
            <a:extLst>
              <a:ext uri="{FF2B5EF4-FFF2-40B4-BE49-F238E27FC236}">
                <a16:creationId xmlns:a16="http://schemas.microsoft.com/office/drawing/2014/main" id="{F113FDF5-55D0-9445-1318-8EDF375A2D87}"/>
              </a:ext>
            </a:extLst>
          </p:cNvPr>
          <p:cNvSpPr/>
          <p:nvPr/>
        </p:nvSpPr>
        <p:spPr>
          <a:xfrm>
            <a:off x="7037589" y="1170695"/>
            <a:ext cx="1964553" cy="866699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800">
                <a:latin typeface="Gill Sans"/>
              </a:rPr>
              <a:t>DNN partitioning</a:t>
            </a:r>
            <a:endParaRPr lang="en-US" sz="1800" b="0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2" name="Google Shape;142;p19">
            <a:extLst>
              <a:ext uri="{FF2B5EF4-FFF2-40B4-BE49-F238E27FC236}">
                <a16:creationId xmlns:a16="http://schemas.microsoft.com/office/drawing/2014/main" id="{B03CDBA5-395E-B0CF-E2DB-432904B8B0C2}"/>
              </a:ext>
            </a:extLst>
          </p:cNvPr>
          <p:cNvSpPr/>
          <p:nvPr/>
        </p:nvSpPr>
        <p:spPr>
          <a:xfrm>
            <a:off x="3545560" y="3087718"/>
            <a:ext cx="1964553" cy="8666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-US" sz="1800">
                <a:latin typeface="Gill Sans"/>
              </a:rPr>
              <a:t>Full task offloading</a:t>
            </a:r>
            <a:endParaRPr lang="en-US" sz="1800" b="0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43" name="Google Shape;143;p19">
            <a:extLst>
              <a:ext uri="{FF2B5EF4-FFF2-40B4-BE49-F238E27FC236}">
                <a16:creationId xmlns:a16="http://schemas.microsoft.com/office/drawing/2014/main" id="{C8447AAE-6CCB-D5DA-105B-3B065DE0A7C6}"/>
              </a:ext>
            </a:extLst>
          </p:cNvPr>
          <p:cNvCxnSpPr>
            <a:cxnSpLocks/>
            <a:stCxn id="138" idx="1"/>
            <a:endCxn id="139" idx="5"/>
          </p:cNvCxnSpPr>
          <p:nvPr/>
        </p:nvCxnSpPr>
        <p:spPr>
          <a:xfrm flipH="1" flipV="1">
            <a:off x="5245430" y="1928858"/>
            <a:ext cx="287703" cy="309215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4" name="Google Shape;144;p19">
            <a:extLst>
              <a:ext uri="{FF2B5EF4-FFF2-40B4-BE49-F238E27FC236}">
                <a16:creationId xmlns:a16="http://schemas.microsoft.com/office/drawing/2014/main" id="{72574F68-2961-ECC7-3FB7-3FB7749E3E9C}"/>
              </a:ext>
            </a:extLst>
          </p:cNvPr>
          <p:cNvCxnSpPr>
            <a:cxnSpLocks/>
            <a:stCxn id="138" idx="7"/>
            <a:endCxn id="141" idx="3"/>
          </p:cNvCxnSpPr>
          <p:nvPr/>
        </p:nvCxnSpPr>
        <p:spPr>
          <a:xfrm flipV="1">
            <a:off x="6993382" y="1910469"/>
            <a:ext cx="331909" cy="327605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5" name="Google Shape;145;p19">
            <a:extLst>
              <a:ext uri="{FF2B5EF4-FFF2-40B4-BE49-F238E27FC236}">
                <a16:creationId xmlns:a16="http://schemas.microsoft.com/office/drawing/2014/main" id="{F13A4E22-92C2-DB3F-8F0B-7750992CBA1B}"/>
              </a:ext>
            </a:extLst>
          </p:cNvPr>
          <p:cNvCxnSpPr>
            <a:cxnSpLocks/>
            <a:stCxn id="138" idx="5"/>
            <a:endCxn id="140" idx="1"/>
          </p:cNvCxnSpPr>
          <p:nvPr/>
        </p:nvCxnSpPr>
        <p:spPr>
          <a:xfrm>
            <a:off x="6993382" y="2959989"/>
            <a:ext cx="249076" cy="286822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6" name="Google Shape;146;p19">
            <a:extLst>
              <a:ext uri="{FF2B5EF4-FFF2-40B4-BE49-F238E27FC236}">
                <a16:creationId xmlns:a16="http://schemas.microsoft.com/office/drawing/2014/main" id="{9CEBB288-448F-0CFE-14BC-35D786F419C0}"/>
              </a:ext>
            </a:extLst>
          </p:cNvPr>
          <p:cNvCxnSpPr>
            <a:cxnSpLocks/>
            <a:stCxn id="138" idx="3"/>
            <a:endCxn id="142" idx="7"/>
          </p:cNvCxnSpPr>
          <p:nvPr/>
        </p:nvCxnSpPr>
        <p:spPr>
          <a:xfrm flipH="1">
            <a:off x="5222411" y="2959988"/>
            <a:ext cx="310722" cy="254654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" name="Title 2">
            <a:extLst>
              <a:ext uri="{FF2B5EF4-FFF2-40B4-BE49-F238E27FC236}">
                <a16:creationId xmlns:a16="http://schemas.microsoft.com/office/drawing/2014/main" id="{0EDBE7FF-4F03-E954-7046-E50E5732B49C}"/>
              </a:ext>
            </a:extLst>
          </p:cNvPr>
          <p:cNvSpPr txBox="1">
            <a:spLocks/>
          </p:cNvSpPr>
          <p:nvPr/>
        </p:nvSpPr>
        <p:spPr>
          <a:xfrm>
            <a:off x="228820" y="133361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24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What Has Been Done So Far?</a:t>
            </a:r>
          </a:p>
        </p:txBody>
      </p:sp>
      <p:sp>
        <p:nvSpPr>
          <p:cNvPr id="161" name="Google Shape;136;p19">
            <a:extLst>
              <a:ext uri="{FF2B5EF4-FFF2-40B4-BE49-F238E27FC236}">
                <a16:creationId xmlns:a16="http://schemas.microsoft.com/office/drawing/2014/main" id="{956225C8-CAC9-A4BE-8F98-2CED402A21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-72982" y="797859"/>
            <a:ext cx="3478942" cy="1052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/>
          </a:p>
          <a:p>
            <a:pPr marL="342900" lvl="0" indent="-2349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-US" sz="1100"/>
              <a:t>Z. Yang et al., “</a:t>
            </a:r>
            <a:r>
              <a:rPr lang="en-US" sz="1100" err="1"/>
              <a:t>Edgeduet</a:t>
            </a:r>
            <a:r>
              <a:rPr lang="en-US" sz="1100"/>
              <a:t>: Tiling Small Object Detection for Edge Assisted Autonomous Mobile Vision,” IEEE/ACM Transactions on Networking, 2022.</a:t>
            </a:r>
          </a:p>
        </p:txBody>
      </p:sp>
      <p:sp>
        <p:nvSpPr>
          <p:cNvPr id="198" name="Google Shape;136;p19">
            <a:extLst>
              <a:ext uri="{FF2B5EF4-FFF2-40B4-BE49-F238E27FC236}">
                <a16:creationId xmlns:a16="http://schemas.microsoft.com/office/drawing/2014/main" id="{F39EC47C-EE54-AE6D-8A18-FF6BC8549B5F}"/>
              </a:ext>
            </a:extLst>
          </p:cNvPr>
          <p:cNvSpPr txBox="1">
            <a:spLocks/>
          </p:cNvSpPr>
          <p:nvPr/>
        </p:nvSpPr>
        <p:spPr>
          <a:xfrm>
            <a:off x="-28775" y="1727601"/>
            <a:ext cx="3478942" cy="1020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107950" indent="0" algn="just">
              <a:lnSpc>
                <a:spcPct val="115000"/>
              </a:lnSpc>
              <a:spcBef>
                <a:spcPts val="0"/>
              </a:spcBef>
              <a:buSzPts val="1100"/>
              <a:buFont typeface="Arial"/>
              <a:buNone/>
            </a:pPr>
            <a:endParaRPr lang="en-US" sz="1100"/>
          </a:p>
          <a:p>
            <a:pPr marL="342900" indent="-234950" algn="just">
              <a:lnSpc>
                <a:spcPct val="115000"/>
              </a:lnSpc>
              <a:spcBef>
                <a:spcPts val="0"/>
              </a:spcBef>
              <a:buSzPts val="1100"/>
              <a:buFont typeface="Arial"/>
              <a:buChar char="●"/>
            </a:pPr>
            <a:r>
              <a:rPr lang="en-US" sz="1100"/>
              <a:t>S. </a:t>
            </a:r>
            <a:r>
              <a:rPr lang="en-US" sz="1100" err="1"/>
              <a:t>Laskaridis</a:t>
            </a:r>
            <a:r>
              <a:rPr lang="en-US" sz="1100"/>
              <a:t> </a:t>
            </a:r>
            <a:r>
              <a:rPr lang="en-US" sz="1100" err="1"/>
              <a:t>wt</a:t>
            </a:r>
            <a:r>
              <a:rPr lang="en-US" sz="1100"/>
              <a:t> al., “SPINN: Synergistic Progressive Inference of Neural Networks Over Device and Cloud,” in Proceedings of </a:t>
            </a:r>
            <a:r>
              <a:rPr lang="en-US" sz="1100" err="1"/>
              <a:t>MobiCom</a:t>
            </a:r>
            <a:r>
              <a:rPr lang="en-US" sz="1100"/>
              <a:t>, 2020, pp. 1–15.</a:t>
            </a:r>
          </a:p>
        </p:txBody>
      </p:sp>
      <p:sp>
        <p:nvSpPr>
          <p:cNvPr id="199" name="Google Shape;136;p19">
            <a:extLst>
              <a:ext uri="{FF2B5EF4-FFF2-40B4-BE49-F238E27FC236}">
                <a16:creationId xmlns:a16="http://schemas.microsoft.com/office/drawing/2014/main" id="{02129F23-737E-FF7F-F622-9EE30CAAB7ED}"/>
              </a:ext>
            </a:extLst>
          </p:cNvPr>
          <p:cNvSpPr txBox="1">
            <a:spLocks/>
          </p:cNvSpPr>
          <p:nvPr/>
        </p:nvSpPr>
        <p:spPr>
          <a:xfrm>
            <a:off x="-9811" y="2631364"/>
            <a:ext cx="3478942" cy="911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107950" indent="0" algn="just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endParaRPr lang="en-US" sz="1100"/>
          </a:p>
          <a:p>
            <a:pPr marL="342900" indent="-234950" algn="just">
              <a:lnSpc>
                <a:spcPct val="115000"/>
              </a:lnSpc>
              <a:spcBef>
                <a:spcPts val="0"/>
              </a:spcBef>
              <a:buSzPts val="1100"/>
              <a:buFont typeface="Arial"/>
              <a:buChar char="●"/>
            </a:pPr>
            <a:r>
              <a:rPr lang="en-US" sz="1100"/>
              <a:t>R. Xu et al., “</a:t>
            </a:r>
            <a:r>
              <a:rPr lang="en-US" sz="1100" err="1"/>
              <a:t>ApproxDet</a:t>
            </a:r>
            <a:r>
              <a:rPr lang="en-US" sz="1100"/>
              <a:t>: Content and Contention-Aware Approximate Object Detection for Mobiles,” in Proceedings of </a:t>
            </a:r>
            <a:r>
              <a:rPr lang="en-US" sz="1100" err="1"/>
              <a:t>SenSys</a:t>
            </a:r>
            <a:r>
              <a:rPr lang="en-US" sz="1100"/>
              <a:t>, 2020, pp. 449–462</a:t>
            </a:r>
          </a:p>
        </p:txBody>
      </p:sp>
      <p:sp>
        <p:nvSpPr>
          <p:cNvPr id="200" name="Google Shape;136;p19">
            <a:extLst>
              <a:ext uri="{FF2B5EF4-FFF2-40B4-BE49-F238E27FC236}">
                <a16:creationId xmlns:a16="http://schemas.microsoft.com/office/drawing/2014/main" id="{4AAADC6C-342B-708D-78D9-86CD7E81726D}"/>
              </a:ext>
            </a:extLst>
          </p:cNvPr>
          <p:cNvSpPr txBox="1">
            <a:spLocks/>
          </p:cNvSpPr>
          <p:nvPr/>
        </p:nvSpPr>
        <p:spPr>
          <a:xfrm>
            <a:off x="0" y="3652308"/>
            <a:ext cx="3478942" cy="1195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107950" indent="0" algn="just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endParaRPr lang="en-US" sz="1100"/>
          </a:p>
          <a:p>
            <a:pPr marL="342900" indent="-234950" algn="just">
              <a:lnSpc>
                <a:spcPct val="115000"/>
              </a:lnSpc>
              <a:spcBef>
                <a:spcPts val="0"/>
              </a:spcBef>
              <a:buSzPts val="1100"/>
              <a:buFont typeface="Arial"/>
              <a:buChar char="●"/>
            </a:pPr>
            <a:r>
              <a:rPr lang="en-US" sz="1100"/>
              <a:t>W. Jiang, Z. Teng, M. Li, and L. P. Qian, “Energy-Efficient Data Compression and Resource Allocation for Edge Assisted IoT Networks,” in Proc. of ICCC, IEEE, 2023, pp. 1–6.</a:t>
            </a:r>
          </a:p>
        </p:txBody>
      </p:sp>
    </p:spTree>
    <p:extLst>
      <p:ext uri="{BB962C8B-B14F-4D97-AF65-F5344CB8AC3E}">
        <p14:creationId xmlns:p14="http://schemas.microsoft.com/office/powerpoint/2010/main" val="302772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/>
      <p:bldP spid="140" grpId="0" animBg="1"/>
      <p:bldP spid="141" grpId="0" animBg="1"/>
      <p:bldP spid="142" grpId="0" animBg="1"/>
      <p:bldP spid="161" grpId="0" build="p"/>
      <p:bldP spid="198" grpId="0"/>
      <p:bldP spid="199" grpId="0"/>
      <p:bldP spid="20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70CBF-0575-69BE-238F-69B7804FB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itle 2">
            <a:extLst>
              <a:ext uri="{FF2B5EF4-FFF2-40B4-BE49-F238E27FC236}">
                <a16:creationId xmlns:a16="http://schemas.microsoft.com/office/drawing/2014/main" id="{9F84BF8A-7A98-E4F7-37D3-48C821AB6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537" y="159185"/>
            <a:ext cx="6311597" cy="393463"/>
          </a:xfrm>
        </p:spPr>
        <p:txBody>
          <a:bodyPr>
            <a:normAutofit/>
          </a:bodyPr>
          <a:lstStyle/>
          <a:p>
            <a:r>
              <a:rPr lang="en-US" dirty="0"/>
              <a:t>Does Compression Degrade Performance?</a:t>
            </a:r>
          </a:p>
        </p:txBody>
      </p:sp>
      <p:sp>
        <p:nvSpPr>
          <p:cNvPr id="22" name="Google Shape;460;p32">
            <a:extLst>
              <a:ext uri="{FF2B5EF4-FFF2-40B4-BE49-F238E27FC236}">
                <a16:creationId xmlns:a16="http://schemas.microsoft.com/office/drawing/2014/main" id="{DE758AD5-A269-759B-61C7-0C4AB386B64E}"/>
              </a:ext>
            </a:extLst>
          </p:cNvPr>
          <p:cNvSpPr txBox="1"/>
          <p:nvPr/>
        </p:nvSpPr>
        <p:spPr>
          <a:xfrm>
            <a:off x="1423669" y="4385023"/>
            <a:ext cx="6856386" cy="1020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57150" lvl="0" algn="ctr">
              <a:lnSpc>
                <a:spcPct val="170000"/>
              </a:lnSpc>
              <a:buClr>
                <a:srgbClr val="D41B2B"/>
              </a:buClr>
              <a:buSzPct val="150000"/>
            </a:pPr>
            <a:r>
              <a:rPr lang="en-US" sz="2400" dirty="0">
                <a:latin typeface="Gill Sans"/>
              </a:rPr>
              <a:t>Six facial emotion classes from six different subjects</a:t>
            </a:r>
            <a:endParaRPr lang="en-US" sz="2400" b="0" i="0" u="none" strike="noStrike" cap="none" dirty="0">
              <a:solidFill>
                <a:srgbClr val="000000"/>
              </a:solidFill>
              <a:latin typeface="Gill Sans"/>
            </a:endParaRPr>
          </a:p>
        </p:txBody>
      </p:sp>
      <p:pic>
        <p:nvPicPr>
          <p:cNvPr id="3" name="Picture 2" descr="A collage of a person&#10;&#10;Description automatically generated">
            <a:extLst>
              <a:ext uri="{FF2B5EF4-FFF2-40B4-BE49-F238E27FC236}">
                <a16:creationId xmlns:a16="http://schemas.microsoft.com/office/drawing/2014/main" id="{9960FF1B-8C56-5B16-C842-B28393327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612" y="779718"/>
            <a:ext cx="5953930" cy="3700490"/>
          </a:xfrm>
          <a:prstGeom prst="rect">
            <a:avLst/>
          </a:prstGeom>
        </p:spPr>
      </p:pic>
      <p:sp>
        <p:nvSpPr>
          <p:cNvPr id="4" name="Google Shape;193;p30">
            <a:extLst>
              <a:ext uri="{FF2B5EF4-FFF2-40B4-BE49-F238E27FC236}">
                <a16:creationId xmlns:a16="http://schemas.microsoft.com/office/drawing/2014/main" id="{058884CE-BB8B-625F-B3D6-9E266E34129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>
                <a:latin typeface="Gill Sans"/>
              </a:rPr>
              <a:t>7</a:t>
            </a:fld>
            <a:endParaRPr>
              <a:latin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89916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16276-8A56-DBAF-2DE6-C5CE6695A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aph of different numbers and a number of different numbers&#10;&#10;Description automatically generated with medium confidence">
            <a:extLst>
              <a:ext uri="{FF2B5EF4-FFF2-40B4-BE49-F238E27FC236}">
                <a16:creationId xmlns:a16="http://schemas.microsoft.com/office/drawing/2014/main" id="{DD330D87-F8D0-3CA6-924F-FF62ADCCF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0754" y="906342"/>
            <a:ext cx="3816422" cy="2863664"/>
          </a:xfrm>
          <a:prstGeom prst="rect">
            <a:avLst/>
          </a:prstGeom>
        </p:spPr>
      </p:pic>
      <p:pic>
        <p:nvPicPr>
          <p:cNvPr id="21" name="Picture 20" descr="A graph of numbers and a bar chart&#10;&#10;Description automatically generated with medium confidence">
            <a:extLst>
              <a:ext uri="{FF2B5EF4-FFF2-40B4-BE49-F238E27FC236}">
                <a16:creationId xmlns:a16="http://schemas.microsoft.com/office/drawing/2014/main" id="{D18B9380-F1DF-B842-7507-533417EC6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336" y="929536"/>
            <a:ext cx="3842016" cy="2889600"/>
          </a:xfrm>
          <a:prstGeom prst="rect">
            <a:avLst/>
          </a:prstGeom>
        </p:spPr>
      </p:pic>
      <p:sp>
        <p:nvSpPr>
          <p:cNvPr id="2" name="Google Shape;193;p30">
            <a:extLst>
              <a:ext uri="{FF2B5EF4-FFF2-40B4-BE49-F238E27FC236}">
                <a16:creationId xmlns:a16="http://schemas.microsoft.com/office/drawing/2014/main" id="{0E14927C-3469-FB55-FA22-D5CF4A0A584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>
                <a:latin typeface="Gill Sans"/>
              </a:rPr>
              <a:t>8</a:t>
            </a:fld>
            <a:endParaRPr>
              <a:latin typeface="Gill Sans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5762C1E-AA03-C1D8-159B-2B1472625CF3}"/>
              </a:ext>
            </a:extLst>
          </p:cNvPr>
          <p:cNvSpPr txBox="1">
            <a:spLocks/>
          </p:cNvSpPr>
          <p:nvPr/>
        </p:nvSpPr>
        <p:spPr>
          <a:xfrm>
            <a:off x="244275" y="161881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24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Does Compression Degrade Performance?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5DB189A-2A51-FC54-5B2B-C2794B4516BD}"/>
              </a:ext>
            </a:extLst>
          </p:cNvPr>
          <p:cNvGrpSpPr/>
          <p:nvPr/>
        </p:nvGrpSpPr>
        <p:grpSpPr>
          <a:xfrm>
            <a:off x="1280794" y="2376055"/>
            <a:ext cx="3457040" cy="3029579"/>
            <a:chOff x="1280794" y="2376055"/>
            <a:chExt cx="3457040" cy="3029579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F308C442-8C2B-853E-229C-C1945D6CD656}"/>
                </a:ext>
              </a:extLst>
            </p:cNvPr>
            <p:cNvCxnSpPr>
              <a:cxnSpLocks/>
            </p:cNvCxnSpPr>
            <p:nvPr/>
          </p:nvCxnSpPr>
          <p:spPr>
            <a:xfrm>
              <a:off x="2078182" y="2376055"/>
              <a:ext cx="945374" cy="220025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Google Shape;460;p32">
              <a:extLst>
                <a:ext uri="{FF2B5EF4-FFF2-40B4-BE49-F238E27FC236}">
                  <a16:creationId xmlns:a16="http://schemas.microsoft.com/office/drawing/2014/main" id="{E5308540-E7BC-9FAE-6F92-3B2D53748267}"/>
                </a:ext>
              </a:extLst>
            </p:cNvPr>
            <p:cNvSpPr txBox="1"/>
            <p:nvPr/>
          </p:nvSpPr>
          <p:spPr>
            <a:xfrm>
              <a:off x="1280794" y="4385023"/>
              <a:ext cx="3457040" cy="10206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rmAutofit/>
            </a:bodyPr>
            <a:lstStyle/>
            <a:p>
              <a:pPr marL="57150" algn="ctr">
                <a:lnSpc>
                  <a:spcPct val="170000"/>
                </a:lnSpc>
              </a:pPr>
              <a:r>
                <a:rPr lang="en-US" sz="2400" dirty="0">
                  <a:latin typeface="Gill Sans"/>
                </a:rPr>
                <a:t>Up to 50% drop with 1/4</a:t>
              </a:r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8B102CC-4A05-6F11-8970-33412094B4CB}"/>
              </a:ext>
            </a:extLst>
          </p:cNvPr>
          <p:cNvGrpSpPr/>
          <p:nvPr/>
        </p:nvGrpSpPr>
        <p:grpSpPr>
          <a:xfrm>
            <a:off x="4814928" y="2376055"/>
            <a:ext cx="3589131" cy="3029578"/>
            <a:chOff x="4814928" y="2376055"/>
            <a:chExt cx="3589131" cy="3029578"/>
          </a:xfrm>
        </p:grpSpPr>
        <p:sp>
          <p:nvSpPr>
            <p:cNvPr id="13" name="Google Shape;460;p32">
              <a:extLst>
                <a:ext uri="{FF2B5EF4-FFF2-40B4-BE49-F238E27FC236}">
                  <a16:creationId xmlns:a16="http://schemas.microsoft.com/office/drawing/2014/main" id="{71AF80B6-F182-7D83-11A4-85F097BDD9E5}"/>
                </a:ext>
              </a:extLst>
            </p:cNvPr>
            <p:cNvSpPr txBox="1"/>
            <p:nvPr/>
          </p:nvSpPr>
          <p:spPr>
            <a:xfrm>
              <a:off x="4814928" y="4385022"/>
              <a:ext cx="3589131" cy="10206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rmAutofit/>
            </a:bodyPr>
            <a:lstStyle/>
            <a:p>
              <a:pPr marL="57150" algn="ctr">
                <a:lnSpc>
                  <a:spcPct val="170000"/>
                </a:lnSpc>
              </a:pPr>
              <a:r>
                <a:rPr lang="en-US" sz="2400" dirty="0">
                  <a:latin typeface="Gill Sans"/>
                </a:rPr>
                <a:t>~30 </a:t>
              </a:r>
              <a:r>
                <a:rPr lang="en-US" sz="2400" dirty="0" err="1">
                  <a:latin typeface="Gill Sans"/>
                </a:rPr>
                <a:t>ms</a:t>
              </a:r>
              <a:r>
                <a:rPr lang="en-US" sz="2400" dirty="0">
                  <a:latin typeface="Gill Sans"/>
                </a:rPr>
                <a:t> compression time!</a:t>
              </a:r>
              <a:endParaRPr lang="en-US" dirty="0"/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6376F0F-26F6-43F0-4752-D65452F15A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35894" y="2376055"/>
              <a:ext cx="1013051" cy="215586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9812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32290-F9CC-ECD3-2378-02314D316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57;p13">
            <a:extLst>
              <a:ext uri="{FF2B5EF4-FFF2-40B4-BE49-F238E27FC236}">
                <a16:creationId xmlns:a16="http://schemas.microsoft.com/office/drawing/2014/main" id="{6A290AD0-BEE6-CAE9-B3C9-7C2E07F267EC}"/>
              </a:ext>
            </a:extLst>
          </p:cNvPr>
          <p:cNvSpPr/>
          <p:nvPr/>
        </p:nvSpPr>
        <p:spPr>
          <a:xfrm>
            <a:off x="828334" y="817931"/>
            <a:ext cx="4237419" cy="4127068"/>
          </a:xfrm>
          <a:prstGeom prst="rect">
            <a:avLst/>
          </a:prstGeom>
          <a:solidFill>
            <a:srgbClr val="D9EAD3">
              <a:alpha val="47170"/>
            </a:srgbClr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39F7A6F-8F05-FC17-1BCD-0A497C525BD1}"/>
              </a:ext>
            </a:extLst>
          </p:cNvPr>
          <p:cNvGrpSpPr/>
          <p:nvPr/>
        </p:nvGrpSpPr>
        <p:grpSpPr>
          <a:xfrm>
            <a:off x="6129530" y="3284912"/>
            <a:ext cx="1949909" cy="1553204"/>
            <a:chOff x="6118868" y="3305791"/>
            <a:chExt cx="1949909" cy="1553204"/>
          </a:xfrm>
        </p:grpSpPr>
        <p:sp>
          <p:nvSpPr>
            <p:cNvPr id="6" name="Google Shape;56;p13">
              <a:extLst>
                <a:ext uri="{FF2B5EF4-FFF2-40B4-BE49-F238E27FC236}">
                  <a16:creationId xmlns:a16="http://schemas.microsoft.com/office/drawing/2014/main" id="{27ECA405-C20F-C04B-B9C9-F517DEE7D474}"/>
                </a:ext>
              </a:extLst>
            </p:cNvPr>
            <p:cNvSpPr txBox="1"/>
            <p:nvPr/>
          </p:nvSpPr>
          <p:spPr>
            <a:xfrm>
              <a:off x="6118868" y="3305791"/>
              <a:ext cx="1949909" cy="4921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>
                  <a:latin typeface="Gill Sans"/>
                  <a:ea typeface="Palatino"/>
                  <a:cs typeface="Palatino"/>
                  <a:sym typeface="Palatino"/>
                </a:rPr>
                <a:t>Edge Server</a:t>
              </a:r>
              <a:endParaRPr sz="2000" b="1">
                <a:latin typeface="Gill Sans"/>
                <a:ea typeface="Palatino"/>
                <a:cs typeface="Palatino"/>
                <a:sym typeface="Palatino"/>
              </a:endParaRPr>
            </a:p>
          </p:txBody>
        </p:sp>
        <p:pic>
          <p:nvPicPr>
            <p:cNvPr id="8" name="Google Shape;58;p13">
              <a:extLst>
                <a:ext uri="{FF2B5EF4-FFF2-40B4-BE49-F238E27FC236}">
                  <a16:creationId xmlns:a16="http://schemas.microsoft.com/office/drawing/2014/main" id="{E210EC09-B325-417B-2147-A4FA1F6E8E6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0376" t="6548" r="8428" b="14748"/>
            <a:stretch/>
          </p:blipFill>
          <p:spPr>
            <a:xfrm>
              <a:off x="6321433" y="3705317"/>
              <a:ext cx="1544779" cy="115367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Google Shape;59;p13">
            <a:extLst>
              <a:ext uri="{FF2B5EF4-FFF2-40B4-BE49-F238E27FC236}">
                <a16:creationId xmlns:a16="http://schemas.microsoft.com/office/drawing/2014/main" id="{C8259040-F4EC-AEC8-4C1D-FAE0090D296C}"/>
              </a:ext>
            </a:extLst>
          </p:cNvPr>
          <p:cNvSpPr/>
          <p:nvPr/>
        </p:nvSpPr>
        <p:spPr>
          <a:xfrm>
            <a:off x="869422" y="3496179"/>
            <a:ext cx="2021090" cy="326341"/>
          </a:xfrm>
          <a:prstGeom prst="roundRect">
            <a:avLst>
              <a:gd name="adj" fmla="val 16667"/>
            </a:avLst>
          </a:prstGeom>
          <a:solidFill>
            <a:srgbClr val="D5EBCC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</a:endParaRPr>
          </a:p>
        </p:txBody>
      </p:sp>
      <p:sp>
        <p:nvSpPr>
          <p:cNvPr id="12" name="Google Shape;63;p13">
            <a:extLst>
              <a:ext uri="{FF2B5EF4-FFF2-40B4-BE49-F238E27FC236}">
                <a16:creationId xmlns:a16="http://schemas.microsoft.com/office/drawing/2014/main" id="{BFFAC833-3C9A-7880-DF27-0FC43FC4475A}"/>
              </a:ext>
            </a:extLst>
          </p:cNvPr>
          <p:cNvSpPr/>
          <p:nvPr/>
        </p:nvSpPr>
        <p:spPr>
          <a:xfrm>
            <a:off x="870936" y="2775370"/>
            <a:ext cx="4172791" cy="622482"/>
          </a:xfrm>
          <a:prstGeom prst="roundRect">
            <a:avLst>
              <a:gd name="adj" fmla="val 16667"/>
            </a:avLst>
          </a:prstGeom>
          <a:solidFill>
            <a:srgbClr val="D5EBCC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</a:endParaRPr>
          </a:p>
        </p:txBody>
      </p:sp>
      <p:sp>
        <p:nvSpPr>
          <p:cNvPr id="13" name="Google Shape;64;p13">
            <a:extLst>
              <a:ext uri="{FF2B5EF4-FFF2-40B4-BE49-F238E27FC236}">
                <a16:creationId xmlns:a16="http://schemas.microsoft.com/office/drawing/2014/main" id="{0B9613A3-84A7-B95B-97B3-0274B6C6432E}"/>
              </a:ext>
            </a:extLst>
          </p:cNvPr>
          <p:cNvSpPr txBox="1"/>
          <p:nvPr/>
        </p:nvSpPr>
        <p:spPr>
          <a:xfrm>
            <a:off x="765544" y="2704236"/>
            <a:ext cx="3665711" cy="691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475" tIns="128475" rIns="128475" bIns="1284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" sz="1800" b="1">
                <a:latin typeface="Gill Sans"/>
                <a:ea typeface="Palatino"/>
                <a:cs typeface="Palatino"/>
                <a:sym typeface="Palatino"/>
              </a:rPr>
              <a:t>Traditional WEC for High-Resolution Data </a:t>
            </a:r>
            <a:endParaRPr sz="1800" b="1">
              <a:latin typeface="Gill Sans"/>
              <a:ea typeface="Palatino"/>
              <a:cs typeface="Palatino"/>
              <a:sym typeface="Palatino"/>
            </a:endParaRPr>
          </a:p>
        </p:txBody>
      </p:sp>
      <p:sp>
        <p:nvSpPr>
          <p:cNvPr id="17" name="Google Shape;68;p13">
            <a:extLst>
              <a:ext uri="{FF2B5EF4-FFF2-40B4-BE49-F238E27FC236}">
                <a16:creationId xmlns:a16="http://schemas.microsoft.com/office/drawing/2014/main" id="{48CDA667-1D18-F895-FE28-DC53D4808BEB}"/>
              </a:ext>
            </a:extLst>
          </p:cNvPr>
          <p:cNvSpPr/>
          <p:nvPr/>
        </p:nvSpPr>
        <p:spPr>
          <a:xfrm>
            <a:off x="3099335" y="3496187"/>
            <a:ext cx="1928215" cy="326341"/>
          </a:xfrm>
          <a:prstGeom prst="roundRect">
            <a:avLst>
              <a:gd name="adj" fmla="val 16667"/>
            </a:avLst>
          </a:prstGeom>
          <a:solidFill>
            <a:srgbClr val="D5EBCC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</a:endParaRPr>
          </a:p>
        </p:txBody>
      </p:sp>
      <p:sp>
        <p:nvSpPr>
          <p:cNvPr id="19" name="Google Shape;71;p13">
            <a:extLst>
              <a:ext uri="{FF2B5EF4-FFF2-40B4-BE49-F238E27FC236}">
                <a16:creationId xmlns:a16="http://schemas.microsoft.com/office/drawing/2014/main" id="{898E2E1B-71C3-C23B-A612-48174A0F89C9}"/>
              </a:ext>
            </a:extLst>
          </p:cNvPr>
          <p:cNvSpPr txBox="1"/>
          <p:nvPr/>
        </p:nvSpPr>
        <p:spPr>
          <a:xfrm>
            <a:off x="995712" y="3425796"/>
            <a:ext cx="1928215" cy="38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Gill Sans"/>
                <a:ea typeface="Palatino"/>
                <a:cs typeface="Palatino"/>
                <a:sym typeface="Palatino"/>
              </a:rPr>
              <a:t>Frame Resize</a:t>
            </a:r>
            <a:endParaRPr sz="1800" b="1">
              <a:latin typeface="Gill Sans"/>
              <a:ea typeface="Palatino"/>
              <a:cs typeface="Palatino"/>
              <a:sym typeface="Palatino"/>
            </a:endParaRPr>
          </a:p>
        </p:txBody>
      </p:sp>
      <p:sp>
        <p:nvSpPr>
          <p:cNvPr id="20" name="Google Shape;72;p13">
            <a:extLst>
              <a:ext uri="{FF2B5EF4-FFF2-40B4-BE49-F238E27FC236}">
                <a16:creationId xmlns:a16="http://schemas.microsoft.com/office/drawing/2014/main" id="{0D152723-3FE8-F9AF-81DA-B7673ADBF221}"/>
              </a:ext>
            </a:extLst>
          </p:cNvPr>
          <p:cNvSpPr txBox="1"/>
          <p:nvPr/>
        </p:nvSpPr>
        <p:spPr>
          <a:xfrm>
            <a:off x="3058001" y="3423088"/>
            <a:ext cx="2183718" cy="38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Gill Sans"/>
                <a:ea typeface="Palatino"/>
                <a:cs typeface="Palatino"/>
                <a:sym typeface="Palatino"/>
              </a:rPr>
              <a:t>Frame Partition</a:t>
            </a:r>
            <a:endParaRPr sz="1800" b="1">
              <a:latin typeface="Gill Sans"/>
              <a:ea typeface="Palatino"/>
              <a:cs typeface="Palatino"/>
              <a:sym typeface="Palatino"/>
            </a:endParaRPr>
          </a:p>
        </p:txBody>
      </p:sp>
      <p:pic>
        <p:nvPicPr>
          <p:cNvPr id="22" name="Google Shape;74;p13">
            <a:extLst>
              <a:ext uri="{FF2B5EF4-FFF2-40B4-BE49-F238E27FC236}">
                <a16:creationId xmlns:a16="http://schemas.microsoft.com/office/drawing/2014/main" id="{6206D428-F725-FC5F-545B-C3068B464AB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7490" y="2825133"/>
            <a:ext cx="602798" cy="54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75;p13">
            <a:extLst>
              <a:ext uri="{FF2B5EF4-FFF2-40B4-BE49-F238E27FC236}">
                <a16:creationId xmlns:a16="http://schemas.microsoft.com/office/drawing/2014/main" id="{91287FE1-7D7D-1628-4962-D1DA76ABBFF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8382" r="15675"/>
          <a:stretch/>
        </p:blipFill>
        <p:spPr>
          <a:xfrm>
            <a:off x="1054870" y="850963"/>
            <a:ext cx="3843700" cy="18999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36D5AB60-0D7D-5A52-B4A4-18B4F229117B}"/>
              </a:ext>
            </a:extLst>
          </p:cNvPr>
          <p:cNvGrpSpPr/>
          <p:nvPr/>
        </p:nvGrpSpPr>
        <p:grpSpPr>
          <a:xfrm>
            <a:off x="1766529" y="1145015"/>
            <a:ext cx="4372692" cy="1537244"/>
            <a:chOff x="1755212" y="1174018"/>
            <a:chExt cx="4372692" cy="1537244"/>
          </a:xfrm>
        </p:grpSpPr>
        <p:cxnSp>
          <p:nvCxnSpPr>
            <p:cNvPr id="26" name="Google Shape;78;p13">
              <a:extLst>
                <a:ext uri="{FF2B5EF4-FFF2-40B4-BE49-F238E27FC236}">
                  <a16:creationId xmlns:a16="http://schemas.microsoft.com/office/drawing/2014/main" id="{11E1330A-EAC4-9F45-B60C-919ED44BA165}"/>
                </a:ext>
              </a:extLst>
            </p:cNvPr>
            <p:cNvCxnSpPr>
              <a:cxnSpLocks/>
            </p:cNvCxnSpPr>
            <p:nvPr/>
          </p:nvCxnSpPr>
          <p:spPr>
            <a:xfrm>
              <a:off x="3648957" y="1174018"/>
              <a:ext cx="2478947" cy="960876"/>
            </a:xfrm>
            <a:prstGeom prst="bentConnector3">
              <a:avLst>
                <a:gd name="adj1" fmla="val 50000"/>
              </a:avLst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F000203A-D4B3-9BC9-508D-D7CB0EDD7AE6}"/>
                </a:ext>
              </a:extLst>
            </p:cNvPr>
            <p:cNvGrpSpPr/>
            <p:nvPr/>
          </p:nvGrpSpPr>
          <p:grpSpPr>
            <a:xfrm>
              <a:off x="1755212" y="1180803"/>
              <a:ext cx="2235235" cy="1530459"/>
              <a:chOff x="1755212" y="1180803"/>
              <a:chExt cx="2235235" cy="1530459"/>
            </a:xfrm>
          </p:grpSpPr>
          <p:sp>
            <p:nvSpPr>
              <p:cNvPr id="24" name="Google Shape;76;p13">
                <a:extLst>
                  <a:ext uri="{FF2B5EF4-FFF2-40B4-BE49-F238E27FC236}">
                    <a16:creationId xmlns:a16="http://schemas.microsoft.com/office/drawing/2014/main" id="{69DECD59-B494-CB0C-99BE-C904FBFB131A}"/>
                  </a:ext>
                </a:extLst>
              </p:cNvPr>
              <p:cNvSpPr/>
              <p:nvPr/>
            </p:nvSpPr>
            <p:spPr>
              <a:xfrm>
                <a:off x="1755212" y="1295258"/>
                <a:ext cx="745028" cy="1409004"/>
              </a:xfrm>
              <a:prstGeom prst="rect">
                <a:avLst/>
              </a:pr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Gill Sans"/>
                </a:endParaRPr>
              </a:p>
            </p:txBody>
          </p:sp>
          <p:sp>
            <p:nvSpPr>
              <p:cNvPr id="25" name="Google Shape;77;p13">
                <a:extLst>
                  <a:ext uri="{FF2B5EF4-FFF2-40B4-BE49-F238E27FC236}">
                    <a16:creationId xmlns:a16="http://schemas.microsoft.com/office/drawing/2014/main" id="{A0AB1B9F-D905-3499-9F7F-1F498C85A70E}"/>
                  </a:ext>
                </a:extLst>
              </p:cNvPr>
              <p:cNvSpPr/>
              <p:nvPr/>
            </p:nvSpPr>
            <p:spPr>
              <a:xfrm>
                <a:off x="3322023" y="1180803"/>
                <a:ext cx="668424" cy="1530459"/>
              </a:xfrm>
              <a:prstGeom prst="rect">
                <a:avLst/>
              </a:pr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Gill Sans"/>
                </a:endParaRPr>
              </a:p>
            </p:txBody>
          </p:sp>
          <p:cxnSp>
            <p:nvCxnSpPr>
              <p:cNvPr id="27" name="Google Shape;79;p13">
                <a:extLst>
                  <a:ext uri="{FF2B5EF4-FFF2-40B4-BE49-F238E27FC236}">
                    <a16:creationId xmlns:a16="http://schemas.microsoft.com/office/drawing/2014/main" id="{E90E02A0-5491-D1B6-02CE-626C785371E5}"/>
                  </a:ext>
                </a:extLst>
              </p:cNvPr>
              <p:cNvCxnSpPr>
                <a:cxnSpLocks/>
                <a:stCxn id="24" idx="0"/>
                <a:endCxn id="25" idx="0"/>
              </p:cNvCxnSpPr>
              <p:nvPr/>
            </p:nvCxnSpPr>
            <p:spPr>
              <a:xfrm rot="5400000" flipH="1" flipV="1">
                <a:off x="2834753" y="473777"/>
                <a:ext cx="114455" cy="1528509"/>
              </a:xfrm>
              <a:prstGeom prst="bentConnector3">
                <a:avLst>
                  <a:gd name="adj1" fmla="val 299729"/>
                </a:avLst>
              </a:pr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F81ADF0-6442-1A73-028C-BF81D52333A7}"/>
              </a:ext>
            </a:extLst>
          </p:cNvPr>
          <p:cNvGrpSpPr/>
          <p:nvPr/>
        </p:nvGrpSpPr>
        <p:grpSpPr>
          <a:xfrm>
            <a:off x="5466979" y="800607"/>
            <a:ext cx="3361507" cy="2420609"/>
            <a:chOff x="5543062" y="790346"/>
            <a:chExt cx="3586824" cy="2690905"/>
          </a:xfrm>
        </p:grpSpPr>
        <p:sp>
          <p:nvSpPr>
            <p:cNvPr id="5" name="Google Shape;55;p13">
              <a:extLst>
                <a:ext uri="{FF2B5EF4-FFF2-40B4-BE49-F238E27FC236}">
                  <a16:creationId xmlns:a16="http://schemas.microsoft.com/office/drawing/2014/main" id="{9C3A2699-3E4E-5B83-1EAB-7A5BE4503424}"/>
                </a:ext>
              </a:extLst>
            </p:cNvPr>
            <p:cNvSpPr/>
            <p:nvPr/>
          </p:nvSpPr>
          <p:spPr>
            <a:xfrm>
              <a:off x="5813715" y="790346"/>
              <a:ext cx="3015313" cy="2690905"/>
            </a:xfrm>
            <a:prstGeom prst="rect">
              <a:avLst/>
            </a:prstGeom>
            <a:solidFill>
              <a:srgbClr val="E9CECE">
                <a:alpha val="27039"/>
              </a:srgbClr>
            </a:solidFill>
            <a:ln w="9525" cap="flat" cmpd="sng">
              <a:solidFill>
                <a:srgbClr val="7F6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ill Sans"/>
              </a:endParaRP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58355BE7-EC49-DF30-3B4D-55C6C3380281}"/>
                </a:ext>
              </a:extLst>
            </p:cNvPr>
            <p:cNvGrpSpPr/>
            <p:nvPr/>
          </p:nvGrpSpPr>
          <p:grpSpPr>
            <a:xfrm>
              <a:off x="5543062" y="808826"/>
              <a:ext cx="3586824" cy="2563838"/>
              <a:chOff x="5543062" y="787562"/>
              <a:chExt cx="3586824" cy="2563838"/>
            </a:xfrm>
          </p:grpSpPr>
          <p:sp>
            <p:nvSpPr>
              <p:cNvPr id="11" name="Google Shape;62;p13">
                <a:extLst>
                  <a:ext uri="{FF2B5EF4-FFF2-40B4-BE49-F238E27FC236}">
                    <a16:creationId xmlns:a16="http://schemas.microsoft.com/office/drawing/2014/main" id="{04470E66-A81F-0E9D-0BA5-8A73DBDE9E49}"/>
                  </a:ext>
                </a:extLst>
              </p:cNvPr>
              <p:cNvSpPr txBox="1"/>
              <p:nvPr/>
            </p:nvSpPr>
            <p:spPr>
              <a:xfrm>
                <a:off x="5543062" y="2917944"/>
                <a:ext cx="3586824" cy="4334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8475" tIns="128475" rIns="128475" bIns="12847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SzPts val="900"/>
                  <a:buNone/>
                </a:pPr>
                <a:r>
                  <a:rPr lang="en" sz="1600" b="1" dirty="0">
                    <a:latin typeface="Gill Sans"/>
                    <a:ea typeface="Palatino"/>
                    <a:cs typeface="Palatino"/>
                    <a:sym typeface="Palatino"/>
                  </a:rPr>
                  <a:t>High-Res Partial Frames Through Sensing</a:t>
                </a:r>
                <a:endParaRPr lang="en-US" sz="1600" b="1" dirty="0">
                  <a:latin typeface="Gill Sans"/>
                  <a:ea typeface="Palatino"/>
                  <a:cs typeface="Palatino"/>
                </a:endParaRPr>
              </a:p>
            </p:txBody>
          </p:sp>
          <p:sp>
            <p:nvSpPr>
              <p:cNvPr id="14" name="Google Shape;65;p13">
                <a:extLst>
                  <a:ext uri="{FF2B5EF4-FFF2-40B4-BE49-F238E27FC236}">
                    <a16:creationId xmlns:a16="http://schemas.microsoft.com/office/drawing/2014/main" id="{C6F899DD-23D0-76EA-5AFA-CF07DA2559DC}"/>
                  </a:ext>
                </a:extLst>
              </p:cNvPr>
              <p:cNvSpPr/>
              <p:nvPr/>
            </p:nvSpPr>
            <p:spPr>
              <a:xfrm>
                <a:off x="6088064" y="847325"/>
                <a:ext cx="2503765" cy="607056"/>
              </a:xfrm>
              <a:prstGeom prst="roundRect">
                <a:avLst>
                  <a:gd name="adj" fmla="val 16667"/>
                </a:avLst>
              </a:prstGeom>
              <a:solidFill>
                <a:srgbClr val="F2D9D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Gill Sans"/>
                </a:endParaRPr>
              </a:p>
            </p:txBody>
          </p:sp>
          <p:sp>
            <p:nvSpPr>
              <p:cNvPr id="15" name="Google Shape;66;p13">
                <a:extLst>
                  <a:ext uri="{FF2B5EF4-FFF2-40B4-BE49-F238E27FC236}">
                    <a16:creationId xmlns:a16="http://schemas.microsoft.com/office/drawing/2014/main" id="{0AA07AB3-D7FE-62E2-9DBF-82DB0060E0B7}"/>
                  </a:ext>
                </a:extLst>
              </p:cNvPr>
              <p:cNvSpPr txBox="1"/>
              <p:nvPr/>
            </p:nvSpPr>
            <p:spPr>
              <a:xfrm>
                <a:off x="6591258" y="819299"/>
                <a:ext cx="1763348" cy="5037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600" b="1">
                    <a:latin typeface="Gill Sans"/>
                    <a:ea typeface="Palatino"/>
                    <a:cs typeface="Palatino"/>
                    <a:sym typeface="Palatino"/>
                  </a:rPr>
                  <a:t>SAWEC</a:t>
                </a:r>
                <a:endParaRPr sz="2600" b="1">
                  <a:latin typeface="Gill Sans"/>
                  <a:ea typeface="Palatino"/>
                  <a:cs typeface="Palatino"/>
                  <a:sym typeface="Palatino"/>
                </a:endParaRPr>
              </a:p>
            </p:txBody>
          </p:sp>
          <p:pic>
            <p:nvPicPr>
              <p:cNvPr id="21" name="Google Shape;73;p13">
                <a:extLst>
                  <a:ext uri="{FF2B5EF4-FFF2-40B4-BE49-F238E27FC236}">
                    <a16:creationId xmlns:a16="http://schemas.microsoft.com/office/drawing/2014/main" id="{DB27D851-2908-2824-DB2C-87F643D36628}"/>
                  </a:ext>
                </a:extLst>
              </p:cNvPr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8168449" y="787562"/>
                <a:ext cx="690343" cy="5336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" name="Google Shape;82;p13">
                <a:extLst>
                  <a:ext uri="{FF2B5EF4-FFF2-40B4-BE49-F238E27FC236}">
                    <a16:creationId xmlns:a16="http://schemas.microsoft.com/office/drawing/2014/main" id="{FFEF5F75-C30F-E412-A78E-0B4FE130A568}"/>
                  </a:ext>
                </a:extLst>
              </p:cNvPr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6450638" y="1525190"/>
                <a:ext cx="602799" cy="129589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2" name="Google Shape;84;p13">
                <a:extLst>
                  <a:ext uri="{FF2B5EF4-FFF2-40B4-BE49-F238E27FC236}">
                    <a16:creationId xmlns:a16="http://schemas.microsoft.com/office/drawing/2014/main" id="{78088C2E-261D-371D-6CC3-122CC8B6F4CD}"/>
                  </a:ext>
                </a:extLst>
              </p:cNvPr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7711903" y="1532590"/>
                <a:ext cx="539018" cy="131348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34" name="Google Shape;70;p13">
            <a:extLst>
              <a:ext uri="{FF2B5EF4-FFF2-40B4-BE49-F238E27FC236}">
                <a16:creationId xmlns:a16="http://schemas.microsoft.com/office/drawing/2014/main" id="{5FD35339-AA88-C1A8-BA20-205BA7DB03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t="8999" r="15497"/>
          <a:stretch/>
        </p:blipFill>
        <p:spPr>
          <a:xfrm>
            <a:off x="913289" y="3862663"/>
            <a:ext cx="1869331" cy="915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61;p13">
            <a:extLst>
              <a:ext uri="{FF2B5EF4-FFF2-40B4-BE49-F238E27FC236}">
                <a16:creationId xmlns:a16="http://schemas.microsoft.com/office/drawing/2014/main" id="{84CCC9EA-1042-E667-D81D-D1D9E5875973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l="4409" t="18704" r="12547" b="24682"/>
          <a:stretch/>
        </p:blipFill>
        <p:spPr>
          <a:xfrm>
            <a:off x="3118441" y="3878018"/>
            <a:ext cx="1862766" cy="915817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223;p24">
            <a:extLst>
              <a:ext uri="{FF2B5EF4-FFF2-40B4-BE49-F238E27FC236}">
                <a16:creationId xmlns:a16="http://schemas.microsoft.com/office/drawing/2014/main" id="{2CA04460-E49E-3139-77D4-4A037E9A82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1703" y="103606"/>
            <a:ext cx="6486461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>
              <a:buSzPts val="2400"/>
            </a:pPr>
            <a:r>
              <a:rPr lang="en" sz="2200" dirty="0"/>
              <a:t>SAWEC: Sensing-Assisted Wireless Edge Computing</a:t>
            </a:r>
            <a:endParaRPr sz="2200" dirty="0"/>
          </a:p>
        </p:txBody>
      </p:sp>
      <p:cxnSp>
        <p:nvCxnSpPr>
          <p:cNvPr id="52" name="Google Shape;60;p13">
            <a:extLst>
              <a:ext uri="{FF2B5EF4-FFF2-40B4-BE49-F238E27FC236}">
                <a16:creationId xmlns:a16="http://schemas.microsoft.com/office/drawing/2014/main" id="{4806614B-B976-444F-4B46-9B8A1E6BE857}"/>
              </a:ext>
            </a:extLst>
          </p:cNvPr>
          <p:cNvCxnSpPr>
            <a:cxnSpLocks/>
          </p:cNvCxnSpPr>
          <p:nvPr/>
        </p:nvCxnSpPr>
        <p:spPr>
          <a:xfrm flipV="1">
            <a:off x="4981207" y="4250741"/>
            <a:ext cx="1366227" cy="170372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000000"/>
            </a:solidFill>
            <a:prstDash val="sysDash"/>
            <a:round/>
            <a:headEnd type="none" w="med" len="med"/>
            <a:tailEnd type="stealth" w="med" len="med"/>
          </a:ln>
        </p:spPr>
      </p:cxnSp>
      <p:cxnSp>
        <p:nvCxnSpPr>
          <p:cNvPr id="54" name="Google Shape;69;p13">
            <a:extLst>
              <a:ext uri="{FF2B5EF4-FFF2-40B4-BE49-F238E27FC236}">
                <a16:creationId xmlns:a16="http://schemas.microsoft.com/office/drawing/2014/main" id="{FC5FDDF3-EF1F-4A97-4014-D18287BDDF2F}"/>
              </a:ext>
            </a:extLst>
          </p:cNvPr>
          <p:cNvCxnSpPr>
            <a:cxnSpLocks/>
          </p:cNvCxnSpPr>
          <p:nvPr/>
        </p:nvCxnSpPr>
        <p:spPr>
          <a:xfrm>
            <a:off x="1905880" y="4768704"/>
            <a:ext cx="5214922" cy="116950"/>
          </a:xfrm>
          <a:prstGeom prst="bentConnector4">
            <a:avLst>
              <a:gd name="adj1" fmla="val -46"/>
              <a:gd name="adj2" fmla="val 277698"/>
            </a:avLst>
          </a:prstGeom>
          <a:noFill/>
          <a:ln w="38100" cap="flat" cmpd="sng">
            <a:solidFill>
              <a:srgbClr val="000000"/>
            </a:solidFill>
            <a:prstDash val="sysDash"/>
            <a:round/>
            <a:headEnd type="none" w="med" len="med"/>
            <a:tailEnd type="stealth" w="med" len="med"/>
          </a:ln>
        </p:spPr>
      </p:cxnSp>
      <p:sp>
        <p:nvSpPr>
          <p:cNvPr id="3" name="Google Shape;193;p30">
            <a:extLst>
              <a:ext uri="{FF2B5EF4-FFF2-40B4-BE49-F238E27FC236}">
                <a16:creationId xmlns:a16="http://schemas.microsoft.com/office/drawing/2014/main" id="{09CF8D80-1972-76F4-7D1B-E1BBBA7CD58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>
                <a:latin typeface="Gill Sans"/>
              </a:rPr>
              <a:t>9</a:t>
            </a:fld>
            <a:endParaRPr>
              <a:latin typeface="Gill Sans"/>
            </a:endParaRPr>
          </a:p>
        </p:txBody>
      </p:sp>
      <p:cxnSp>
        <p:nvCxnSpPr>
          <p:cNvPr id="4" name="Google Shape;69;p13">
            <a:extLst>
              <a:ext uri="{FF2B5EF4-FFF2-40B4-BE49-F238E27FC236}">
                <a16:creationId xmlns:a16="http://schemas.microsoft.com/office/drawing/2014/main" id="{5160A3C1-F0AB-CBB4-926D-4A84E6EDEE23}"/>
              </a:ext>
            </a:extLst>
          </p:cNvPr>
          <p:cNvCxnSpPr>
            <a:cxnSpLocks/>
            <a:stCxn id="5" idx="3"/>
            <a:endCxn id="8" idx="3"/>
          </p:cNvCxnSpPr>
          <p:nvPr/>
        </p:nvCxnSpPr>
        <p:spPr>
          <a:xfrm flipH="1">
            <a:off x="7876874" y="2010912"/>
            <a:ext cx="669653" cy="2250365"/>
          </a:xfrm>
          <a:prstGeom prst="bentConnector3">
            <a:avLst>
              <a:gd name="adj1" fmla="val -34137"/>
            </a:avLst>
          </a:prstGeom>
          <a:noFill/>
          <a:ln w="38100" cap="flat" cmpd="sng">
            <a:solidFill>
              <a:srgbClr val="000000"/>
            </a:solidFill>
            <a:prstDash val="sysDash"/>
            <a:round/>
            <a:headEnd type="none" w="med" len="med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381131898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Custom 6">
      <a:dk1>
        <a:srgbClr val="000000"/>
      </a:dk1>
      <a:lt1>
        <a:srgbClr val="FFFFFF"/>
      </a:lt1>
      <a:dk2>
        <a:srgbClr val="454545"/>
      </a:dk2>
      <a:lt2>
        <a:srgbClr val="DFDBD5"/>
      </a:lt2>
      <a:accent1>
        <a:srgbClr val="D31B2B"/>
      </a:accent1>
      <a:accent2>
        <a:srgbClr val="7F807F"/>
      </a:accent2>
      <a:accent3>
        <a:srgbClr val="E5D32B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8eec281-aaa3-4dae-ac9b-9a398b9215e7}" enabled="0" method="" siteId="{a8eec281-aaa3-4dae-ac9b-9a398b9215e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2377</TotalTime>
  <Words>1009</Words>
  <Application>Microsoft Macintosh PowerPoint</Application>
  <PresentationFormat>On-screen Show (16:9)</PresentationFormat>
  <Paragraphs>201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Aptos</vt:lpstr>
      <vt:lpstr>Wingdings</vt:lpstr>
      <vt:lpstr>Courier New</vt:lpstr>
      <vt:lpstr>Helvetica Neue</vt:lpstr>
      <vt:lpstr>Aptos Display</vt:lpstr>
      <vt:lpstr>Gill Sans</vt:lpstr>
      <vt:lpstr>Calibri</vt:lpstr>
      <vt:lpstr>Gallery</vt:lpstr>
      <vt:lpstr>Custom Design</vt:lpstr>
      <vt:lpstr>PowerPoint Presentation</vt:lpstr>
      <vt:lpstr>AR/VR: Next Frontier in Pervasive Computing</vt:lpstr>
      <vt:lpstr>What is the current bottleneck?</vt:lpstr>
      <vt:lpstr>State of current wireless AR/VR headsets</vt:lpstr>
      <vt:lpstr>Wireless Edge Computing</vt:lpstr>
      <vt:lpstr>PowerPoint Presentation</vt:lpstr>
      <vt:lpstr>Does Compression Degrade Performance?</vt:lpstr>
      <vt:lpstr>PowerPoint Presentation</vt:lpstr>
      <vt:lpstr>SAWEC: Sensing-Assisted Wireless Edge Computing</vt:lpstr>
      <vt:lpstr>Summary of Key Contributions</vt:lpstr>
      <vt:lpstr>Overview of SAWEC</vt:lpstr>
      <vt:lpstr>PowerPoint Presentation</vt:lpstr>
      <vt:lpstr>Cluster Projection to Camera Ref. System (1)</vt:lpstr>
      <vt:lpstr>Cluster Projection to Camera Ref. System (2)</vt:lpstr>
      <vt:lpstr>Experimental Setup</vt:lpstr>
      <vt:lpstr>SAWEC Performance</vt:lpstr>
      <vt:lpstr>Comparative analysis of SAWEC</vt:lpstr>
      <vt:lpstr>Summary of Key Contributions</vt:lpstr>
      <vt:lpstr>Possible Next Steps?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Khandaker Foysal Haque</cp:lastModifiedBy>
  <cp:revision>471</cp:revision>
  <dcterms:modified xsi:type="dcterms:W3CDTF">2026-08-17T12:10:33Z</dcterms:modified>
</cp:coreProperties>
</file>