
<file path=[Content_Types].xml><?xml version="1.0" encoding="utf-8"?>
<Types xmlns="http://schemas.openxmlformats.org/package/2006/content-types"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8"/>
    <p:restoredTop sz="94646"/>
  </p:normalViewPr>
  <p:slideViewPr>
    <p:cSldViewPr snapToGrid="0">
      <p:cViewPr varScale="1">
        <p:scale>
          <a:sx n="121" d="100"/>
          <a:sy n="121" d="100"/>
        </p:scale>
        <p:origin x="176" y="5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6f9a7ed48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" name="Google Shape;61;g36f9a7ed48c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2" name="Google Shape;62;g36f9a7ed48c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6f9a7ed48c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6f9a7ed48c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6f9a7ed48c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6f9a7ed48c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6f9a7ed48c_0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36f9a7ed48c_0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6f9a7ed48c_0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6f9a7ed48c_0_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6f9a7ed48c_0_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36f9a7ed48c_0_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6f9a7ed48c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36f9a7ed48c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6f9a7ed48c_0_1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36f9a7ed48c_0_1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6f9a7ed48c_0_1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36f9a7ed48c_0_1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6f9a7ed48c_0_2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36f9a7ed48c_0_2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36f9a7ed48c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36f9a7ed48c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6f9a7ed48c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6f9a7ed48c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36f9a7ed48c_0_2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36f9a7ed48c_0_2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36f9a7ed48c_0_2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36f9a7ed48c_0_2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36f9a7ed48c_0_2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36f9a7ed48c_0_2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36f9a7ed48c_0_2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36f9a7ed48c_0_2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36f9a7ed48c_0_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36f9a7ed48c_0_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36f9a7ed48c_0_2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g36f9a7ed48c_0_2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6f9a7ed48c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6f9a7ed48c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6f9a7ed48c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6f9a7ed48c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6f9a7ed48c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6f9a7ed48c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6f9a7ed48c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6f9a7ed48c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6f9a7ed48c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6f9a7ed48c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6f9a7ed48c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6f9a7ed48c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6f9a7ed48c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6f9a7ed48c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383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13" descr="A close up of a black backgroun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t="21595" b="28828"/>
          <a:stretch/>
        </p:blipFill>
        <p:spPr>
          <a:xfrm>
            <a:off x="2513597" y="5"/>
            <a:ext cx="4631446" cy="13596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 txBox="1">
            <a:spLocks noGrp="1"/>
          </p:cNvSpPr>
          <p:nvPr>
            <p:ph type="title"/>
          </p:nvPr>
        </p:nvSpPr>
        <p:spPr>
          <a:xfrm>
            <a:off x="284712" y="234666"/>
            <a:ext cx="6311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4"/>
          <p:cNvSpPr txBox="1">
            <a:spLocks noGrp="1"/>
          </p:cNvSpPr>
          <p:nvPr>
            <p:ph type="body" idx="1"/>
          </p:nvPr>
        </p:nvSpPr>
        <p:spPr>
          <a:xfrm>
            <a:off x="284712" y="944107"/>
            <a:ext cx="8657400" cy="36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1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D41B2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57" name="Google Shape;57;p14"/>
          <p:cNvCxnSpPr/>
          <p:nvPr/>
        </p:nvCxnSpPr>
        <p:spPr>
          <a:xfrm>
            <a:off x="249841" y="669906"/>
            <a:ext cx="6483300" cy="0"/>
          </a:xfrm>
          <a:prstGeom prst="straightConnector1">
            <a:avLst/>
          </a:prstGeom>
          <a:noFill/>
          <a:ln w="25400" cap="flat" cmpd="sng">
            <a:solidFill>
              <a:srgbClr val="E303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8" name="Google Shape;58;p14"/>
          <p:cNvSpPr txBox="1">
            <a:spLocks noGrp="1"/>
          </p:cNvSpPr>
          <p:nvPr>
            <p:ph type="ftr" idx="11"/>
          </p:nvPr>
        </p:nvSpPr>
        <p:spPr>
          <a:xfrm>
            <a:off x="117873" y="4690004"/>
            <a:ext cx="4454100" cy="3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0808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/>
          <p:nvPr/>
        </p:nvSpPr>
        <p:spPr>
          <a:xfrm>
            <a:off x="315150" y="1280100"/>
            <a:ext cx="8513700" cy="9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>
                <a:solidFill>
                  <a:schemeClr val="lt1"/>
                </a:solidFill>
                <a:latin typeface="Palatino"/>
                <a:ea typeface="Palatino"/>
                <a:cs typeface="Palatino"/>
                <a:sym typeface="Palatino"/>
              </a:rPr>
              <a:t>MAGIC: Meta-Learning Adaptive Gesture Recognition with mmWave MIMO CSI</a:t>
            </a:r>
            <a:endParaRPr sz="3500" b="1">
              <a:solidFill>
                <a:schemeClr val="lt1"/>
              </a:solidFill>
              <a:latin typeface="Palatino"/>
              <a:ea typeface="Palatino"/>
              <a:cs typeface="Palatino"/>
              <a:sym typeface="Palatin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3500" b="1">
              <a:solidFill>
                <a:schemeClr val="lt1"/>
              </a:solidFill>
              <a:latin typeface="Palatino"/>
              <a:ea typeface="Palatino"/>
              <a:cs typeface="Palatino"/>
              <a:sym typeface="Palatin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3500" b="1">
              <a:solidFill>
                <a:schemeClr val="lt1"/>
              </a:solidFill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65" name="Google Shape;65;p15"/>
          <p:cNvSpPr/>
          <p:nvPr/>
        </p:nvSpPr>
        <p:spPr>
          <a:xfrm>
            <a:off x="-23300" y="3272881"/>
            <a:ext cx="9144000" cy="9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K Foysal Haque</a:t>
            </a:r>
            <a:r>
              <a:rPr lang="en" sz="16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, K M Rumman, </a:t>
            </a:r>
            <a:r>
              <a:rPr lang="en" sz="1600" u="sng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Arman Elyasi</a:t>
            </a:r>
            <a:r>
              <a:rPr lang="en" sz="16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, Francesca Meneghello, Francesco Restuccia</a:t>
            </a:r>
            <a:endParaRPr sz="160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Institute for the Wireless Internet of Things (WIoT)</a:t>
            </a:r>
            <a:endParaRPr sz="160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Northeastern University</a:t>
            </a:r>
            <a:endParaRPr sz="160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800">
              <a:solidFill>
                <a:srgbClr val="FFFFFF"/>
              </a:solidFill>
              <a:latin typeface="Palatino"/>
              <a:ea typeface="Palatino"/>
              <a:cs typeface="Palatino"/>
              <a:sym typeface="Palatin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600" b="0" i="0" u="none" strike="noStrike" cap="none">
              <a:solidFill>
                <a:srgbClr val="FFFFFF"/>
              </a:solidFill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66" name="Google Shape;66;p15"/>
          <p:cNvSpPr txBox="1"/>
          <p:nvPr/>
        </p:nvSpPr>
        <p:spPr>
          <a:xfrm>
            <a:off x="3254075" y="4490775"/>
            <a:ext cx="2699700" cy="6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IEEE WoWMoM 2025</a:t>
            </a:r>
            <a:endParaRPr sz="15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4"/>
          <p:cNvSpPr txBox="1">
            <a:spLocks noGrp="1"/>
          </p:cNvSpPr>
          <p:nvPr>
            <p:ph type="title"/>
          </p:nvPr>
        </p:nvSpPr>
        <p:spPr>
          <a:xfrm>
            <a:off x="284712" y="234666"/>
            <a:ext cx="6311700" cy="39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060"/>
              <a:t>Domain-adaptive Preprocessing Pipeline (DAPP) (1)</a:t>
            </a:r>
            <a:endParaRPr sz="2060"/>
          </a:p>
        </p:txBody>
      </p:sp>
      <p:sp>
        <p:nvSpPr>
          <p:cNvPr id="168" name="Google Shape;168;p24"/>
          <p:cNvSpPr txBox="1">
            <a:spLocks noGrp="1"/>
          </p:cNvSpPr>
          <p:nvPr>
            <p:ph type="body" idx="1"/>
          </p:nvPr>
        </p:nvSpPr>
        <p:spPr>
          <a:xfrm>
            <a:off x="284700" y="944099"/>
            <a:ext cx="8657400" cy="4199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190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190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190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190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1900"/>
          </a:p>
          <a:p>
            <a:pPr marL="45720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169" name="Google Shape;169;p24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100" cy="3777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pic>
        <p:nvPicPr>
          <p:cNvPr id="170" name="Google Shape;170;p24" title="Screenshot from 2025-05-13 19-00-4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64425" y="1531275"/>
            <a:ext cx="2815151" cy="3002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1" name="Google Shape;171;p24"/>
          <p:cNvCxnSpPr>
            <a:stCxn id="170" idx="0"/>
          </p:cNvCxnSpPr>
          <p:nvPr/>
        </p:nvCxnSpPr>
        <p:spPr>
          <a:xfrm rot="-5400000">
            <a:off x="4598400" y="1186575"/>
            <a:ext cx="318300" cy="371100"/>
          </a:xfrm>
          <a:prstGeom prst="bentConnector2">
            <a:avLst/>
          </a:prstGeom>
          <a:noFill/>
          <a:ln w="28575" cap="flat" cmpd="sng">
            <a:solidFill>
              <a:srgbClr val="E303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72" name="Google Shape;172;p24"/>
          <p:cNvSpPr txBox="1"/>
          <p:nvPr/>
        </p:nvSpPr>
        <p:spPr>
          <a:xfrm>
            <a:off x="4943100" y="1020300"/>
            <a:ext cx="1296900" cy="2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CFR Matrix</a:t>
            </a:r>
            <a:endParaRPr sz="15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173" name="Google Shape;173;p24"/>
          <p:cNvCxnSpPr/>
          <p:nvPr/>
        </p:nvCxnSpPr>
        <p:spPr>
          <a:xfrm>
            <a:off x="5588650" y="1833850"/>
            <a:ext cx="651300" cy="272100"/>
          </a:xfrm>
          <a:prstGeom prst="bentConnector3">
            <a:avLst>
              <a:gd name="adj1" fmla="val 1493"/>
            </a:avLst>
          </a:prstGeom>
          <a:noFill/>
          <a:ln w="28575" cap="flat" cmpd="sng">
            <a:solidFill>
              <a:srgbClr val="E303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74" name="Google Shape;174;p24"/>
          <p:cNvSpPr txBox="1"/>
          <p:nvPr/>
        </p:nvSpPr>
        <p:spPr>
          <a:xfrm>
            <a:off x="6238500" y="1858500"/>
            <a:ext cx="2081400" cy="2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Attenuation Factor</a:t>
            </a:r>
            <a:endParaRPr sz="15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75" name="Google Shape;175;p24" title="Screenshot from 2025-05-13 19-04-29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62925" y="2912650"/>
            <a:ext cx="2225725" cy="6013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6" name="Google Shape;176;p24"/>
          <p:cNvCxnSpPr/>
          <p:nvPr/>
        </p:nvCxnSpPr>
        <p:spPr>
          <a:xfrm rot="10800000" flipH="1">
            <a:off x="5619350" y="3148950"/>
            <a:ext cx="525000" cy="282000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E303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77" name="Google Shape;177;p24"/>
          <p:cNvSpPr txBox="1"/>
          <p:nvPr/>
        </p:nvSpPr>
        <p:spPr>
          <a:xfrm>
            <a:off x="6162300" y="2925300"/>
            <a:ext cx="2081400" cy="2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Frobenius norm</a:t>
            </a:r>
            <a:endParaRPr sz="15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78" name="Google Shape;178;p24" title="Screenshot from 2025-05-13 19-06-40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96507" y="4137150"/>
            <a:ext cx="2522075" cy="835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4" title="Screenshot from 2025-05-13 19-07-21.png"/>
          <p:cNvPicPr preferRelativeResize="0"/>
          <p:nvPr/>
        </p:nvPicPr>
        <p:blipFill rotWithShape="1">
          <a:blip r:embed="rId6">
            <a:alphaModFix/>
          </a:blip>
          <a:srcRect l="21899"/>
          <a:stretch/>
        </p:blipFill>
        <p:spPr>
          <a:xfrm>
            <a:off x="6408450" y="3737600"/>
            <a:ext cx="1969775" cy="7781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0" name="Google Shape;180;p24"/>
          <p:cNvCxnSpPr/>
          <p:nvPr/>
        </p:nvCxnSpPr>
        <p:spPr>
          <a:xfrm rot="-5400000">
            <a:off x="5970000" y="4082175"/>
            <a:ext cx="318300" cy="371100"/>
          </a:xfrm>
          <a:prstGeom prst="bentConnector2">
            <a:avLst/>
          </a:prstGeom>
          <a:noFill/>
          <a:ln w="28575" cap="flat" cmpd="sng">
            <a:solidFill>
              <a:srgbClr val="E303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81" name="Google Shape;181;p24"/>
          <p:cNvSpPr txBox="1"/>
          <p:nvPr/>
        </p:nvSpPr>
        <p:spPr>
          <a:xfrm>
            <a:off x="284700" y="944100"/>
            <a:ext cx="3211800" cy="60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D41B2B"/>
              </a:buClr>
              <a:buSzPts val="1800"/>
              <a:buChar char="•"/>
            </a:pPr>
            <a:r>
              <a:rPr lang="en" sz="19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Path Loss Compensation</a:t>
            </a:r>
            <a:endParaRPr sz="19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82" name="Google Shape;182;p24"/>
          <p:cNvSpPr txBox="1"/>
          <p:nvPr/>
        </p:nvSpPr>
        <p:spPr>
          <a:xfrm>
            <a:off x="284700" y="2136400"/>
            <a:ext cx="3211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D41B2B"/>
              </a:buClr>
              <a:buSzPts val="1900"/>
              <a:buChar char="•"/>
            </a:pPr>
            <a:r>
              <a:rPr lang="en" sz="19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Frequency Normalization</a:t>
            </a:r>
            <a:endParaRPr sz="19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83" name="Google Shape;183;p24"/>
          <p:cNvSpPr txBox="1"/>
          <p:nvPr/>
        </p:nvSpPr>
        <p:spPr>
          <a:xfrm>
            <a:off x="284700" y="3514025"/>
            <a:ext cx="3615600" cy="6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D41B2B"/>
              </a:buClr>
              <a:buSzPts val="1900"/>
              <a:buChar char="•"/>
            </a:pPr>
            <a:r>
              <a:rPr lang="en" sz="19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Entropy-Guided Filtering</a:t>
            </a:r>
            <a:endParaRPr sz="19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5"/>
          <p:cNvSpPr txBox="1">
            <a:spLocks noGrp="1"/>
          </p:cNvSpPr>
          <p:nvPr>
            <p:ph type="title"/>
          </p:nvPr>
        </p:nvSpPr>
        <p:spPr>
          <a:xfrm>
            <a:off x="284712" y="539466"/>
            <a:ext cx="6311700" cy="39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8058"/>
              <a:buFont typeface="Arial"/>
              <a:buNone/>
            </a:pPr>
            <a:r>
              <a:rPr lang="en" sz="2060"/>
              <a:t>Domain-adaptive Preprocessing Pipeline (DAPP) (2)</a:t>
            </a:r>
            <a:endParaRPr sz="206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25"/>
          <p:cNvSpPr txBox="1">
            <a:spLocks noGrp="1"/>
          </p:cNvSpPr>
          <p:nvPr>
            <p:ph type="body" idx="1"/>
          </p:nvPr>
        </p:nvSpPr>
        <p:spPr>
          <a:xfrm>
            <a:off x="284712" y="944107"/>
            <a:ext cx="8657400" cy="3660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25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100" cy="3777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pic>
        <p:nvPicPr>
          <p:cNvPr id="191" name="Google Shape;191;p25" title="Screenshot from 2025-05-13 19-11-5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30600" y="1049224"/>
            <a:ext cx="3482792" cy="393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2" name="Google Shape;192;p25"/>
          <p:cNvCxnSpPr/>
          <p:nvPr/>
        </p:nvCxnSpPr>
        <p:spPr>
          <a:xfrm rot="10800000" flipH="1">
            <a:off x="5792750" y="1185800"/>
            <a:ext cx="1506600" cy="320700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E303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93" name="Google Shape;193;p25"/>
          <p:cNvCxnSpPr/>
          <p:nvPr/>
        </p:nvCxnSpPr>
        <p:spPr>
          <a:xfrm rot="10800000" flipH="1">
            <a:off x="5788975" y="1383650"/>
            <a:ext cx="3600" cy="137100"/>
          </a:xfrm>
          <a:prstGeom prst="straightConnector1">
            <a:avLst/>
          </a:prstGeom>
          <a:noFill/>
          <a:ln w="28575" cap="flat" cmpd="sng">
            <a:solidFill>
              <a:srgbClr val="E3030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94" name="Google Shape;194;p25" title="Screenshot from 2025-05-13 19-15-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60450" y="990049"/>
            <a:ext cx="1606216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57025" y="1759222"/>
            <a:ext cx="5334749" cy="3014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6"/>
          <p:cNvSpPr txBox="1">
            <a:spLocks noGrp="1"/>
          </p:cNvSpPr>
          <p:nvPr>
            <p:ph type="title"/>
          </p:nvPr>
        </p:nvSpPr>
        <p:spPr>
          <a:xfrm>
            <a:off x="284712" y="234666"/>
            <a:ext cx="6311700" cy="39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Data Augmentation</a:t>
            </a:r>
            <a:endParaRPr/>
          </a:p>
        </p:txBody>
      </p:sp>
      <p:sp>
        <p:nvSpPr>
          <p:cNvPr id="201" name="Google Shape;201;p26"/>
          <p:cNvSpPr txBox="1">
            <a:spLocks noGrp="1"/>
          </p:cNvSpPr>
          <p:nvPr>
            <p:ph type="body" idx="1"/>
          </p:nvPr>
        </p:nvSpPr>
        <p:spPr>
          <a:xfrm>
            <a:off x="284712" y="944107"/>
            <a:ext cx="8657400" cy="3660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190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190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1900"/>
          </a:p>
          <a:p>
            <a:pPr marL="45720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1900"/>
          </a:p>
          <a:p>
            <a:pPr marL="45720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202" name="Google Shape;202;p26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100" cy="3777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pic>
        <p:nvPicPr>
          <p:cNvPr id="203" name="Google Shape;203;p26" title="Screenshot from 2025-05-19 11-27-29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17588" y="1499524"/>
            <a:ext cx="2308820" cy="37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26" title="Screenshot from 2025-05-19 11-28-3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81336" y="2763899"/>
            <a:ext cx="2064116" cy="3777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5" name="Google Shape;205;p26"/>
          <p:cNvCxnSpPr/>
          <p:nvPr/>
        </p:nvCxnSpPr>
        <p:spPr>
          <a:xfrm rot="-5400000">
            <a:off x="4598400" y="2481975"/>
            <a:ext cx="318300" cy="371100"/>
          </a:xfrm>
          <a:prstGeom prst="bentConnector2">
            <a:avLst/>
          </a:prstGeom>
          <a:noFill/>
          <a:ln w="28575" cap="flat" cmpd="sng">
            <a:solidFill>
              <a:srgbClr val="E303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06" name="Google Shape;206;p26"/>
          <p:cNvSpPr txBox="1"/>
          <p:nvPr/>
        </p:nvSpPr>
        <p:spPr>
          <a:xfrm>
            <a:off x="4943100" y="2275175"/>
            <a:ext cx="1653300" cy="5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Scaling Factor</a:t>
            </a:r>
            <a:endParaRPr sz="17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207" name="Google Shape;207;p26"/>
          <p:cNvCxnSpPr/>
          <p:nvPr/>
        </p:nvCxnSpPr>
        <p:spPr>
          <a:xfrm rot="-5400000">
            <a:off x="6046200" y="3701175"/>
            <a:ext cx="318300" cy="371100"/>
          </a:xfrm>
          <a:prstGeom prst="bentConnector2">
            <a:avLst/>
          </a:prstGeom>
          <a:noFill/>
          <a:ln w="28575" cap="flat" cmpd="sng">
            <a:solidFill>
              <a:srgbClr val="E303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08" name="Google Shape;208;p26"/>
          <p:cNvSpPr txBox="1"/>
          <p:nvPr/>
        </p:nvSpPr>
        <p:spPr>
          <a:xfrm>
            <a:off x="6467100" y="3494375"/>
            <a:ext cx="2011500" cy="5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Random Phase Shift</a:t>
            </a:r>
            <a:endParaRPr sz="17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09" name="Google Shape;209;p26"/>
          <p:cNvSpPr txBox="1"/>
          <p:nvPr/>
        </p:nvSpPr>
        <p:spPr>
          <a:xfrm>
            <a:off x="369325" y="1069150"/>
            <a:ext cx="2710200" cy="43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D41B2B"/>
              </a:buClr>
              <a:buSzPts val="1900"/>
              <a:buChar char="•"/>
            </a:pPr>
            <a:r>
              <a:rPr lang="en" sz="19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Noise Addition</a:t>
            </a:r>
            <a:endParaRPr sz="19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10" name="Google Shape;210;p26"/>
          <p:cNvSpPr txBox="1"/>
          <p:nvPr/>
        </p:nvSpPr>
        <p:spPr>
          <a:xfrm>
            <a:off x="369325" y="2178150"/>
            <a:ext cx="24786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D41B2B"/>
              </a:buClr>
              <a:buSzPts val="1900"/>
              <a:buChar char="•"/>
            </a:pPr>
            <a:r>
              <a:rPr lang="en" sz="19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Scaling</a:t>
            </a:r>
            <a:endParaRPr sz="19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11" name="Google Shape;211;p26"/>
          <p:cNvSpPr txBox="1"/>
          <p:nvPr/>
        </p:nvSpPr>
        <p:spPr>
          <a:xfrm>
            <a:off x="369325" y="3297075"/>
            <a:ext cx="2906100" cy="43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D41B2B"/>
              </a:buClr>
              <a:buSzPts val="1900"/>
              <a:buChar char="•"/>
            </a:pPr>
            <a:r>
              <a:rPr lang="en" sz="19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Phase Perturbation</a:t>
            </a:r>
            <a:endParaRPr sz="19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212" name="Google Shape;212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39938" y="4086848"/>
            <a:ext cx="3064100" cy="475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7"/>
          <p:cNvSpPr txBox="1">
            <a:spLocks noGrp="1"/>
          </p:cNvSpPr>
          <p:nvPr>
            <p:ph type="title"/>
          </p:nvPr>
        </p:nvSpPr>
        <p:spPr>
          <a:xfrm>
            <a:off x="284700" y="234675"/>
            <a:ext cx="6501900" cy="39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Adaptive Temporal Embedding Network (ATEN)</a:t>
            </a:r>
            <a:endParaRPr sz="2200"/>
          </a:p>
        </p:txBody>
      </p:sp>
      <p:sp>
        <p:nvSpPr>
          <p:cNvPr id="218" name="Google Shape;218;p27"/>
          <p:cNvSpPr txBox="1">
            <a:spLocks noGrp="1"/>
          </p:cNvSpPr>
          <p:nvPr>
            <p:ph type="body" idx="1"/>
          </p:nvPr>
        </p:nvSpPr>
        <p:spPr>
          <a:xfrm>
            <a:off x="284700" y="816725"/>
            <a:ext cx="8657400" cy="4241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27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100" cy="3777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220" name="Google Shape;220;p27"/>
          <p:cNvSpPr/>
          <p:nvPr/>
        </p:nvSpPr>
        <p:spPr>
          <a:xfrm>
            <a:off x="3344725" y="1079250"/>
            <a:ext cx="2294700" cy="984900"/>
          </a:xfrm>
          <a:prstGeom prst="rect">
            <a:avLst/>
          </a:prstGeom>
          <a:solidFill>
            <a:srgbClr val="CFE2F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Gill Sans"/>
                <a:ea typeface="Gill Sans"/>
                <a:cs typeface="Gill Sans"/>
                <a:sym typeface="Gill Sans"/>
              </a:rPr>
              <a:t>Generalizing across Environments</a:t>
            </a:r>
            <a:endParaRPr sz="1800"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21" name="Google Shape;221;p27"/>
          <p:cNvSpPr/>
          <p:nvPr/>
        </p:nvSpPr>
        <p:spPr>
          <a:xfrm>
            <a:off x="375825" y="2489100"/>
            <a:ext cx="2032200" cy="826500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latin typeface="Gill Sans"/>
                <a:ea typeface="Gill Sans"/>
                <a:cs typeface="Gill Sans"/>
                <a:sym typeface="Gill Sans"/>
              </a:rPr>
              <a:t>Feature Encoding with TCNs</a:t>
            </a:r>
            <a:endParaRPr sz="1600"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22" name="Google Shape;222;p27"/>
          <p:cNvSpPr/>
          <p:nvPr/>
        </p:nvSpPr>
        <p:spPr>
          <a:xfrm>
            <a:off x="2440200" y="3675225"/>
            <a:ext cx="2032200" cy="826500"/>
          </a:xfrm>
          <a:prstGeom prst="rect">
            <a:avLst/>
          </a:prstGeom>
          <a:solidFill>
            <a:srgbClr val="EAD1DC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Gill Sans"/>
                <a:ea typeface="Gill Sans"/>
                <a:cs typeface="Gill Sans"/>
                <a:sym typeface="Gill Sans"/>
              </a:rPr>
              <a:t> Task Embedding</a:t>
            </a:r>
            <a:endParaRPr sz="1600"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23" name="Google Shape;223;p27"/>
          <p:cNvSpPr/>
          <p:nvPr/>
        </p:nvSpPr>
        <p:spPr>
          <a:xfrm>
            <a:off x="4548600" y="2515125"/>
            <a:ext cx="2032200" cy="890400"/>
          </a:xfrm>
          <a:prstGeom prst="rect">
            <a:avLst/>
          </a:prstGeom>
          <a:solidFill>
            <a:srgbClr val="B6D7A8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Gill Sans"/>
                <a:ea typeface="Gill Sans"/>
                <a:cs typeface="Gill Sans"/>
                <a:sym typeface="Gill Sans"/>
              </a:rPr>
              <a:t>Query-specific Adaptation and</a:t>
            </a:r>
            <a:endParaRPr sz="1600"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latin typeface="Gill Sans"/>
                <a:ea typeface="Gill Sans"/>
                <a:cs typeface="Gill Sans"/>
                <a:sym typeface="Gill Sans"/>
              </a:rPr>
              <a:t>Classification</a:t>
            </a:r>
            <a:endParaRPr sz="1600"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24" name="Google Shape;224;p27"/>
          <p:cNvSpPr/>
          <p:nvPr/>
        </p:nvSpPr>
        <p:spPr>
          <a:xfrm>
            <a:off x="6580800" y="3675225"/>
            <a:ext cx="2032200" cy="826500"/>
          </a:xfrm>
          <a:prstGeom prst="rect">
            <a:avLst/>
          </a:prstGeom>
          <a:solidFill>
            <a:srgbClr val="EA9999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Gill Sans"/>
                <a:ea typeface="Gill Sans"/>
                <a:cs typeface="Gill Sans"/>
                <a:sym typeface="Gill Sans"/>
              </a:rPr>
              <a:t>Meta-learning-driven Adaptation</a:t>
            </a:r>
            <a:endParaRPr sz="1600"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225" name="Google Shape;225;p27"/>
          <p:cNvCxnSpPr>
            <a:stCxn id="221" idx="2"/>
            <a:endCxn id="222" idx="1"/>
          </p:cNvCxnSpPr>
          <p:nvPr/>
        </p:nvCxnSpPr>
        <p:spPr>
          <a:xfrm rot="-5400000" flipH="1">
            <a:off x="1529625" y="3177900"/>
            <a:ext cx="772800" cy="1048200"/>
          </a:xfrm>
          <a:prstGeom prst="bentConnector2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26" name="Google Shape;226;p27"/>
          <p:cNvCxnSpPr>
            <a:stCxn id="222" idx="0"/>
            <a:endCxn id="223" idx="1"/>
          </p:cNvCxnSpPr>
          <p:nvPr/>
        </p:nvCxnSpPr>
        <p:spPr>
          <a:xfrm rot="-5400000">
            <a:off x="3645000" y="2771625"/>
            <a:ext cx="714900" cy="1092300"/>
          </a:xfrm>
          <a:prstGeom prst="bentConnector2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27" name="Google Shape;227;p27"/>
          <p:cNvCxnSpPr>
            <a:stCxn id="223" idx="3"/>
            <a:endCxn id="224" idx="0"/>
          </p:cNvCxnSpPr>
          <p:nvPr/>
        </p:nvCxnSpPr>
        <p:spPr>
          <a:xfrm>
            <a:off x="6580800" y="2960325"/>
            <a:ext cx="1016100" cy="714900"/>
          </a:xfrm>
          <a:prstGeom prst="bentConnector2">
            <a:avLst/>
          </a:prstGeom>
          <a:noFill/>
          <a:ln w="28575" cap="flat" cmpd="sng">
            <a:solidFill>
              <a:srgbClr val="191919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8"/>
          <p:cNvSpPr txBox="1">
            <a:spLocks noGrp="1"/>
          </p:cNvSpPr>
          <p:nvPr>
            <p:ph type="title"/>
          </p:nvPr>
        </p:nvSpPr>
        <p:spPr>
          <a:xfrm>
            <a:off x="284712" y="234666"/>
            <a:ext cx="6311700" cy="39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Feature Encoding with TCNs</a:t>
            </a:r>
            <a:endParaRPr/>
          </a:p>
        </p:txBody>
      </p:sp>
      <p:sp>
        <p:nvSpPr>
          <p:cNvPr id="233" name="Google Shape;233;p28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100" cy="3777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sp>
        <p:nvSpPr>
          <p:cNvPr id="234" name="Google Shape;234;p28"/>
          <p:cNvSpPr txBox="1"/>
          <p:nvPr/>
        </p:nvSpPr>
        <p:spPr>
          <a:xfrm>
            <a:off x="269575" y="889600"/>
            <a:ext cx="5103900" cy="6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rgbClr val="E30300"/>
              </a:buClr>
              <a:buSzPts val="1500"/>
              <a:buFont typeface="Gill Sans"/>
              <a:buChar char="●"/>
            </a:pPr>
            <a:r>
              <a:rPr lang="en" sz="15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Encode </a:t>
            </a:r>
            <a:r>
              <a:rPr lang="en" sz="1500" b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temporal patterns</a:t>
            </a:r>
            <a:r>
              <a:rPr lang="en" sz="15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from mmWave </a:t>
            </a:r>
            <a:r>
              <a:rPr lang="en" sz="1500" b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CFR sequences</a:t>
            </a:r>
            <a:endParaRPr sz="15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35" name="Google Shape;235;p28"/>
          <p:cNvSpPr txBox="1"/>
          <p:nvPr/>
        </p:nvSpPr>
        <p:spPr>
          <a:xfrm>
            <a:off x="269575" y="1804000"/>
            <a:ext cx="5103900" cy="6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rgbClr val="E30300"/>
              </a:buClr>
              <a:buSzPts val="1500"/>
              <a:buFont typeface="Gill Sans"/>
              <a:buChar char="●"/>
            </a:pPr>
            <a:r>
              <a:rPr lang="en" sz="15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Capture both </a:t>
            </a:r>
            <a:r>
              <a:rPr lang="en" sz="1500" b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short- and long-term dependencies</a:t>
            </a:r>
            <a:r>
              <a:rPr lang="en" sz="15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in gesture dynamics</a:t>
            </a:r>
            <a:endParaRPr sz="15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36" name="Google Shape;236;p28"/>
          <p:cNvSpPr txBox="1"/>
          <p:nvPr/>
        </p:nvSpPr>
        <p:spPr>
          <a:xfrm>
            <a:off x="269575" y="2642200"/>
            <a:ext cx="5103900" cy="6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rgbClr val="E30300"/>
              </a:buClr>
              <a:buSzPts val="1500"/>
              <a:buFont typeface="Gill Sans"/>
              <a:buChar char="●"/>
            </a:pPr>
            <a:r>
              <a:rPr lang="en" sz="15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Generate </a:t>
            </a:r>
            <a:r>
              <a:rPr lang="en" sz="1500" b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compact and informative feature vectors</a:t>
            </a:r>
            <a:r>
              <a:rPr lang="en" sz="15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for classification</a:t>
            </a:r>
            <a:endParaRPr sz="15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37" name="Google Shape;237;p28"/>
          <p:cNvSpPr txBox="1"/>
          <p:nvPr/>
        </p:nvSpPr>
        <p:spPr>
          <a:xfrm>
            <a:off x="269575" y="3632800"/>
            <a:ext cx="5103900" cy="6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rgbClr val="E30300"/>
              </a:buClr>
              <a:buSzPts val="1500"/>
              <a:buFont typeface="Gill Sans"/>
              <a:buChar char="●"/>
            </a:pPr>
            <a:r>
              <a:rPr lang="en" sz="15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Temporal Convolutional Network (TCN)</a:t>
            </a:r>
            <a:endParaRPr sz="1100" b="1">
              <a:solidFill>
                <a:schemeClr val="dk1"/>
              </a:solidFill>
            </a:endParaRPr>
          </a:p>
        </p:txBody>
      </p:sp>
      <p:pic>
        <p:nvPicPr>
          <p:cNvPr id="238" name="Google Shape;238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79325" y="1321879"/>
            <a:ext cx="3465726" cy="31763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9"/>
          <p:cNvSpPr txBox="1">
            <a:spLocks noGrp="1"/>
          </p:cNvSpPr>
          <p:nvPr>
            <p:ph type="title"/>
          </p:nvPr>
        </p:nvSpPr>
        <p:spPr>
          <a:xfrm>
            <a:off x="284712" y="234666"/>
            <a:ext cx="6311700" cy="39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Embedding</a:t>
            </a:r>
            <a:endParaRPr/>
          </a:p>
        </p:txBody>
      </p:sp>
      <p:sp>
        <p:nvSpPr>
          <p:cNvPr id="244" name="Google Shape;244;p29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100" cy="3777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sp>
        <p:nvSpPr>
          <p:cNvPr id="245" name="Google Shape;245;p29"/>
          <p:cNvSpPr/>
          <p:nvPr/>
        </p:nvSpPr>
        <p:spPr>
          <a:xfrm>
            <a:off x="1967900" y="898575"/>
            <a:ext cx="4969200" cy="691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9050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Summarize the </a:t>
            </a:r>
            <a:r>
              <a:rPr lang="en" sz="1500" b="1">
                <a:solidFill>
                  <a:srgbClr val="E30300"/>
                </a:solidFill>
                <a:latin typeface="Gill Sans"/>
                <a:ea typeface="Gill Sans"/>
                <a:cs typeface="Gill Sans"/>
                <a:sym typeface="Gill Sans"/>
              </a:rPr>
              <a:t>essence of a task</a:t>
            </a:r>
            <a:r>
              <a:rPr lang="en" sz="15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using its support examples</a:t>
            </a:r>
            <a:endParaRPr sz="1800"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46" name="Google Shape;246;p29"/>
          <p:cNvSpPr/>
          <p:nvPr/>
        </p:nvSpPr>
        <p:spPr>
          <a:xfrm>
            <a:off x="1967900" y="1660575"/>
            <a:ext cx="4969200" cy="691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9050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Enables the model for </a:t>
            </a:r>
            <a:r>
              <a:rPr lang="en" sz="1500" b="1">
                <a:solidFill>
                  <a:srgbClr val="E30300"/>
                </a:solidFill>
                <a:latin typeface="Gill Sans"/>
                <a:ea typeface="Gill Sans"/>
                <a:cs typeface="Gill Sans"/>
                <a:sym typeface="Gill Sans"/>
              </a:rPr>
              <a:t>adaptation</a:t>
            </a:r>
            <a:r>
              <a:rPr lang="en" sz="15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to new and unseen tasks</a:t>
            </a:r>
            <a:endParaRPr sz="15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47" name="Google Shape;247;p29"/>
          <p:cNvSpPr/>
          <p:nvPr/>
        </p:nvSpPr>
        <p:spPr>
          <a:xfrm>
            <a:off x="1967900" y="2422575"/>
            <a:ext cx="4969200" cy="6918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9050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Core idea</a:t>
            </a:r>
            <a:endParaRPr sz="21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48" name="Google Shape;248;p29"/>
          <p:cNvSpPr/>
          <p:nvPr/>
        </p:nvSpPr>
        <p:spPr>
          <a:xfrm>
            <a:off x="323500" y="3463875"/>
            <a:ext cx="2075700" cy="1594500"/>
          </a:xfrm>
          <a:prstGeom prst="roundRect">
            <a:avLst>
              <a:gd name="adj" fmla="val 16667"/>
            </a:avLst>
          </a:prstGeom>
          <a:solidFill>
            <a:srgbClr val="EAD1DC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Gill Sans"/>
                <a:ea typeface="Gill Sans"/>
                <a:cs typeface="Gill Sans"/>
                <a:sym typeface="Gill Sans"/>
              </a:rPr>
              <a:t>A </a:t>
            </a:r>
            <a:r>
              <a:rPr lang="en" sz="1500" b="1">
                <a:latin typeface="Gill Sans"/>
                <a:ea typeface="Gill Sans"/>
                <a:cs typeface="Gill Sans"/>
                <a:sym typeface="Gill Sans"/>
              </a:rPr>
              <a:t>feature extractor</a:t>
            </a:r>
            <a:r>
              <a:rPr lang="en" sz="1500">
                <a:latin typeface="Gill Sans"/>
                <a:ea typeface="Gill Sans"/>
                <a:cs typeface="Gill Sans"/>
                <a:sym typeface="Gill Sans"/>
              </a:rPr>
              <a:t> processes each input to a latent vector</a:t>
            </a:r>
            <a:endParaRPr sz="1500"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49" name="Google Shape;249;p29"/>
          <p:cNvSpPr/>
          <p:nvPr/>
        </p:nvSpPr>
        <p:spPr>
          <a:xfrm>
            <a:off x="3414650" y="3463875"/>
            <a:ext cx="2075700" cy="1594500"/>
          </a:xfrm>
          <a:prstGeom prst="roundRect">
            <a:avLst>
              <a:gd name="adj" fmla="val 16667"/>
            </a:avLst>
          </a:prstGeom>
          <a:solidFill>
            <a:srgbClr val="FFF2CC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Gill Sans"/>
                <a:ea typeface="Gill Sans"/>
                <a:cs typeface="Gill Sans"/>
                <a:sym typeface="Gill Sans"/>
              </a:rPr>
              <a:t>Vectors are </a:t>
            </a:r>
            <a:r>
              <a:rPr lang="en" sz="1500" b="1">
                <a:latin typeface="Gill Sans"/>
                <a:ea typeface="Gill Sans"/>
                <a:cs typeface="Gill Sans"/>
                <a:sym typeface="Gill Sans"/>
              </a:rPr>
              <a:t>aggregated </a:t>
            </a:r>
            <a:r>
              <a:rPr lang="en" sz="1500">
                <a:latin typeface="Gill Sans"/>
                <a:ea typeface="Gill Sans"/>
                <a:cs typeface="Gill Sans"/>
                <a:sym typeface="Gill Sans"/>
              </a:rPr>
              <a:t>into a single task embedding</a:t>
            </a:r>
            <a:endParaRPr sz="1500"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50" name="Google Shape;250;p29"/>
          <p:cNvSpPr/>
          <p:nvPr/>
        </p:nvSpPr>
        <p:spPr>
          <a:xfrm>
            <a:off x="6437475" y="3463875"/>
            <a:ext cx="2075700" cy="1594500"/>
          </a:xfrm>
          <a:prstGeom prst="roundRect">
            <a:avLst>
              <a:gd name="adj" fmla="val 16667"/>
            </a:avLst>
          </a:prstGeom>
          <a:solidFill>
            <a:srgbClr val="CFE2F3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latin typeface="Gill Sans"/>
                <a:ea typeface="Gill Sans"/>
                <a:cs typeface="Gill Sans"/>
                <a:sym typeface="Gill Sans"/>
              </a:rPr>
              <a:t>Refinement</a:t>
            </a:r>
            <a:r>
              <a:rPr lang="en"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251" name="Google Shape;251;p29"/>
          <p:cNvCxnSpPr>
            <a:stCxn id="247" idx="2"/>
            <a:endCxn id="248" idx="0"/>
          </p:cNvCxnSpPr>
          <p:nvPr/>
        </p:nvCxnSpPr>
        <p:spPr>
          <a:xfrm rot="5400000">
            <a:off x="2732150" y="1743525"/>
            <a:ext cx="349500" cy="30912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52" name="Google Shape;252;p29"/>
          <p:cNvCxnSpPr>
            <a:stCxn id="247" idx="2"/>
            <a:endCxn id="249" idx="0"/>
          </p:cNvCxnSpPr>
          <p:nvPr/>
        </p:nvCxnSpPr>
        <p:spPr>
          <a:xfrm rot="-5400000" flipH="1">
            <a:off x="4278050" y="3288825"/>
            <a:ext cx="349500" cy="6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53" name="Google Shape;253;p29"/>
          <p:cNvCxnSpPr>
            <a:stCxn id="247" idx="2"/>
            <a:endCxn id="250" idx="0"/>
          </p:cNvCxnSpPr>
          <p:nvPr/>
        </p:nvCxnSpPr>
        <p:spPr>
          <a:xfrm rot="-5400000" flipH="1">
            <a:off x="5789150" y="1777725"/>
            <a:ext cx="349500" cy="30228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0"/>
          <p:cNvSpPr txBox="1">
            <a:spLocks noGrp="1"/>
          </p:cNvSpPr>
          <p:nvPr>
            <p:ph type="title"/>
          </p:nvPr>
        </p:nvSpPr>
        <p:spPr>
          <a:xfrm>
            <a:off x="284712" y="234666"/>
            <a:ext cx="6311700" cy="39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Gill Sans"/>
                <a:ea typeface="Gill Sans"/>
                <a:cs typeface="Gill Sans"/>
                <a:sym typeface="Gill Sans"/>
              </a:rPr>
              <a:t>Query-Specific Adaptation and Classification</a:t>
            </a:r>
            <a:endParaRPr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59" name="Google Shape;259;p30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100" cy="3777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>
                <a:latin typeface="Gill Sans"/>
                <a:ea typeface="Gill Sans"/>
                <a:cs typeface="Gill Sans"/>
                <a:sym typeface="Gill Sans"/>
              </a:rPr>
              <a:t>16</a:t>
            </a:fld>
            <a:endParaRPr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60" name="Google Shape;260;p30"/>
          <p:cNvSpPr txBox="1"/>
          <p:nvPr/>
        </p:nvSpPr>
        <p:spPr>
          <a:xfrm>
            <a:off x="377400" y="898575"/>
            <a:ext cx="8057700" cy="5661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Adapts query features</a:t>
            </a:r>
            <a:r>
              <a:rPr lang="en" sz="16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using task embedding to align with task-specific context</a:t>
            </a:r>
            <a:endParaRPr sz="21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61" name="Google Shape;261;p30"/>
          <p:cNvSpPr txBox="1"/>
          <p:nvPr/>
        </p:nvSpPr>
        <p:spPr>
          <a:xfrm>
            <a:off x="377400" y="1889175"/>
            <a:ext cx="8057700" cy="5661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Combines</a:t>
            </a:r>
            <a:r>
              <a:rPr lang="en" sz="16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query representation and task summary through a learnable transformation</a:t>
            </a:r>
            <a:endParaRPr sz="1900" b="1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7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62" name="Google Shape;262;p30"/>
          <p:cNvSpPr txBox="1"/>
          <p:nvPr/>
        </p:nvSpPr>
        <p:spPr>
          <a:xfrm>
            <a:off x="377400" y="2879775"/>
            <a:ext cx="8057700" cy="5661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Produces a </a:t>
            </a:r>
            <a:r>
              <a:rPr lang="en" sz="1600" b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context-aware embedding</a:t>
            </a:r>
            <a:r>
              <a:rPr lang="en" sz="16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tailored to the current task</a:t>
            </a:r>
            <a:endParaRPr sz="16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7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63" name="Google Shape;263;p30"/>
          <p:cNvSpPr txBox="1"/>
          <p:nvPr/>
        </p:nvSpPr>
        <p:spPr>
          <a:xfrm>
            <a:off x="377400" y="3870375"/>
            <a:ext cx="8057700" cy="566100"/>
          </a:xfrm>
          <a:prstGeom prst="rect">
            <a:avLst/>
          </a:prstGeom>
          <a:solidFill>
            <a:srgbClr val="D9D2E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Adapted features are passed to a</a:t>
            </a:r>
            <a:r>
              <a:rPr lang="en" sz="1600" b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classifier</a:t>
            </a:r>
            <a:r>
              <a:rPr lang="en" sz="16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 sz="16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7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1"/>
          <p:cNvSpPr txBox="1">
            <a:spLocks noGrp="1"/>
          </p:cNvSpPr>
          <p:nvPr>
            <p:ph type="title"/>
          </p:nvPr>
        </p:nvSpPr>
        <p:spPr>
          <a:xfrm>
            <a:off x="284712" y="234666"/>
            <a:ext cx="6311700" cy="39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Meta-learning-driven adaptation</a:t>
            </a:r>
            <a:endParaRPr/>
          </a:p>
        </p:txBody>
      </p:sp>
      <p:sp>
        <p:nvSpPr>
          <p:cNvPr id="269" name="Google Shape;269;p31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100" cy="3777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sp>
        <p:nvSpPr>
          <p:cNvPr id="270" name="Google Shape;270;p31"/>
          <p:cNvSpPr/>
          <p:nvPr/>
        </p:nvSpPr>
        <p:spPr>
          <a:xfrm>
            <a:off x="736850" y="1195125"/>
            <a:ext cx="2534100" cy="1376700"/>
          </a:xfrm>
          <a:prstGeom prst="roundRect">
            <a:avLst>
              <a:gd name="adj" fmla="val 16667"/>
            </a:avLst>
          </a:prstGeom>
          <a:solidFill>
            <a:srgbClr val="E6B8AF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latin typeface="Gill Sans"/>
                <a:ea typeface="Gill Sans"/>
                <a:cs typeface="Gill Sans"/>
                <a:sym typeface="Gill Sans"/>
              </a:rPr>
              <a:t>Training the model for generalization</a:t>
            </a:r>
            <a:endParaRPr sz="1700"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71" name="Google Shape;271;p31"/>
          <p:cNvSpPr/>
          <p:nvPr/>
        </p:nvSpPr>
        <p:spPr>
          <a:xfrm>
            <a:off x="736850" y="3176325"/>
            <a:ext cx="2534100" cy="1376700"/>
          </a:xfrm>
          <a:prstGeom prst="roundRect">
            <a:avLst>
              <a:gd name="adj" fmla="val 16667"/>
            </a:avLst>
          </a:prstGeom>
          <a:solidFill>
            <a:srgbClr val="FFF2CC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latin typeface="Gill Sans"/>
                <a:ea typeface="Gill Sans"/>
                <a:cs typeface="Gill Sans"/>
                <a:sym typeface="Gill Sans"/>
              </a:rPr>
              <a:t>Using cross-entropy loss on query samples</a:t>
            </a:r>
            <a:endParaRPr sz="1700"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72" name="Google Shape;272;p31"/>
          <p:cNvSpPr/>
          <p:nvPr/>
        </p:nvSpPr>
        <p:spPr>
          <a:xfrm>
            <a:off x="5412025" y="3176325"/>
            <a:ext cx="2534100" cy="1376700"/>
          </a:xfrm>
          <a:prstGeom prst="roundRect">
            <a:avLst>
              <a:gd name="adj" fmla="val 16667"/>
            </a:avLst>
          </a:prstGeom>
          <a:solidFill>
            <a:srgbClr val="CFE2F3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latin typeface="Gill Sans"/>
                <a:ea typeface="Gill Sans"/>
                <a:cs typeface="Gill Sans"/>
                <a:sym typeface="Gill Sans"/>
              </a:rPr>
              <a:t>Optimizes feature extractor, task embedding and classifier using gradient descent</a:t>
            </a:r>
            <a:endParaRPr sz="1700"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73" name="Google Shape;273;p31"/>
          <p:cNvSpPr/>
          <p:nvPr/>
        </p:nvSpPr>
        <p:spPr>
          <a:xfrm>
            <a:off x="5412025" y="1213950"/>
            <a:ext cx="2534100" cy="1376700"/>
          </a:xfrm>
          <a:prstGeom prst="roundRect">
            <a:avLst>
              <a:gd name="adj" fmla="val 16667"/>
            </a:avLst>
          </a:prstGeom>
          <a:solidFill>
            <a:srgbClr val="D9EAD3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latin typeface="Gill Sans"/>
                <a:ea typeface="Gill Sans"/>
                <a:cs typeface="Gill Sans"/>
                <a:sym typeface="Gill Sans"/>
              </a:rPr>
              <a:t>Aggregates losses for forming a unified meta-loss</a:t>
            </a:r>
            <a:endParaRPr sz="1700"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274" name="Google Shape;274;p31"/>
          <p:cNvCxnSpPr>
            <a:stCxn id="270" idx="2"/>
            <a:endCxn id="271" idx="0"/>
          </p:cNvCxnSpPr>
          <p:nvPr/>
        </p:nvCxnSpPr>
        <p:spPr>
          <a:xfrm>
            <a:off x="2003900" y="2571825"/>
            <a:ext cx="0" cy="6045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75" name="Google Shape;275;p31"/>
          <p:cNvCxnSpPr>
            <a:stCxn id="271" idx="3"/>
            <a:endCxn id="273" idx="1"/>
          </p:cNvCxnSpPr>
          <p:nvPr/>
        </p:nvCxnSpPr>
        <p:spPr>
          <a:xfrm rot="10800000" flipH="1">
            <a:off x="3270950" y="1902375"/>
            <a:ext cx="2141100" cy="1962300"/>
          </a:xfrm>
          <a:prstGeom prst="bentConnector3">
            <a:avLst>
              <a:gd name="adj1" fmla="val 49999"/>
            </a:avLst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76" name="Google Shape;276;p31"/>
          <p:cNvCxnSpPr>
            <a:stCxn id="273" idx="2"/>
            <a:endCxn id="272" idx="0"/>
          </p:cNvCxnSpPr>
          <p:nvPr/>
        </p:nvCxnSpPr>
        <p:spPr>
          <a:xfrm>
            <a:off x="6679075" y="2590650"/>
            <a:ext cx="0" cy="5856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2"/>
          <p:cNvSpPr txBox="1">
            <a:spLocks noGrp="1"/>
          </p:cNvSpPr>
          <p:nvPr>
            <p:ph type="title"/>
          </p:nvPr>
        </p:nvSpPr>
        <p:spPr>
          <a:xfrm>
            <a:off x="284712" y="234666"/>
            <a:ext cx="6311700" cy="39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Experimental Setup [1]</a:t>
            </a:r>
            <a:endParaRPr/>
          </a:p>
        </p:txBody>
      </p:sp>
      <p:sp>
        <p:nvSpPr>
          <p:cNvPr id="282" name="Google Shape;282;p32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100" cy="3777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sp>
        <p:nvSpPr>
          <p:cNvPr id="283" name="Google Shape;283;p32"/>
          <p:cNvSpPr txBox="1"/>
          <p:nvPr/>
        </p:nvSpPr>
        <p:spPr>
          <a:xfrm>
            <a:off x="388775" y="758100"/>
            <a:ext cx="40821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D41B2B"/>
              </a:buClr>
              <a:buSzPts val="1900"/>
              <a:buChar char="•"/>
            </a:pPr>
            <a:r>
              <a:rPr lang="en" sz="20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Multiplexing and Diversity Gain</a:t>
            </a:r>
            <a:endParaRPr sz="20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84" name="Google Shape;284;p32"/>
          <p:cNvSpPr txBox="1"/>
          <p:nvPr/>
        </p:nvSpPr>
        <p:spPr>
          <a:xfrm>
            <a:off x="390275" y="1413600"/>
            <a:ext cx="30519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D41B2B"/>
              </a:buClr>
              <a:buSzPts val="1900"/>
              <a:buChar char="•"/>
            </a:pPr>
            <a:r>
              <a:rPr lang="en" sz="20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Digital Beamforming</a:t>
            </a:r>
            <a:endParaRPr sz="20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457200" lvl="0" indent="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85" name="Google Shape;285;p32"/>
          <p:cNvSpPr txBox="1"/>
          <p:nvPr/>
        </p:nvSpPr>
        <p:spPr>
          <a:xfrm>
            <a:off x="390275" y="2076238"/>
            <a:ext cx="3508800" cy="4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D41B2B"/>
              </a:buClr>
              <a:buSzPts val="1900"/>
              <a:buChar char="•"/>
            </a:pPr>
            <a:r>
              <a:rPr lang="en" sz="20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P2P, SU-MIMO, MU-MIMO</a:t>
            </a:r>
            <a:endParaRPr sz="20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86" name="Google Shape;286;p32"/>
          <p:cNvSpPr txBox="1"/>
          <p:nvPr/>
        </p:nvSpPr>
        <p:spPr>
          <a:xfrm>
            <a:off x="390275" y="2717338"/>
            <a:ext cx="3508800" cy="4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D41B2B"/>
              </a:buClr>
              <a:buSzPts val="1900"/>
              <a:buChar char="•"/>
            </a:pPr>
            <a:r>
              <a:rPr lang="en" sz="20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Operating in 57-64 GHz</a:t>
            </a:r>
            <a:endParaRPr sz="20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457200" lvl="0" indent="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87" name="Google Shape;287;p32"/>
          <p:cNvSpPr txBox="1"/>
          <p:nvPr/>
        </p:nvSpPr>
        <p:spPr>
          <a:xfrm>
            <a:off x="388775" y="4007100"/>
            <a:ext cx="3207300" cy="5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E30300"/>
              </a:buClr>
              <a:buSzPts val="1300"/>
              <a:buFont typeface="Gill Sans"/>
              <a:buChar char="●"/>
            </a:pPr>
            <a:r>
              <a:rPr lang="en" sz="19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1 GHz of bandwidth</a:t>
            </a:r>
            <a:endParaRPr sz="19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88" name="Google Shape;288;p32"/>
          <p:cNvSpPr txBox="1"/>
          <p:nvPr/>
        </p:nvSpPr>
        <p:spPr>
          <a:xfrm>
            <a:off x="379050" y="3334000"/>
            <a:ext cx="3508800" cy="4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D41B2B"/>
              </a:buClr>
              <a:buSzPts val="1900"/>
              <a:buChar char="•"/>
            </a:pPr>
            <a:r>
              <a:rPr lang="en" sz="20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OFDM</a:t>
            </a:r>
            <a:endParaRPr sz="20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457200" lvl="0" indent="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289" name="Google Shape;289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19875" y="1139041"/>
            <a:ext cx="4368325" cy="3177297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32"/>
          <p:cNvSpPr txBox="1"/>
          <p:nvPr/>
        </p:nvSpPr>
        <p:spPr>
          <a:xfrm>
            <a:off x="0" y="4547500"/>
            <a:ext cx="9144000" cy="5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222222"/>
                </a:solidFill>
                <a:highlight>
                  <a:srgbClr val="FFFFFF"/>
                </a:highlight>
              </a:rPr>
              <a:t>[1] Haque, K.F., Meneghello, F., Rumman, K.M. and Restuccia, F., 2024, December. m3MIMO: An 8× 8 mmWave Multi-User MIMO Testbed for Wireless Research. In </a:t>
            </a:r>
            <a:r>
              <a:rPr lang="en" sz="1100" i="1">
                <a:solidFill>
                  <a:srgbClr val="222222"/>
                </a:solidFill>
              </a:rPr>
              <a:t>Proceedings of the 30th Annual International Conference on Mobile Computing and Networking</a:t>
            </a:r>
            <a:r>
              <a:rPr lang="en" sz="1100">
                <a:solidFill>
                  <a:srgbClr val="222222"/>
                </a:solidFill>
                <a:highlight>
                  <a:srgbClr val="FFFFFF"/>
                </a:highlight>
              </a:rPr>
              <a:t> (pp. 1922-1929).</a:t>
            </a:r>
            <a:endParaRPr sz="16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3"/>
          <p:cNvSpPr txBox="1">
            <a:spLocks noGrp="1"/>
          </p:cNvSpPr>
          <p:nvPr>
            <p:ph type="title"/>
          </p:nvPr>
        </p:nvSpPr>
        <p:spPr>
          <a:xfrm>
            <a:off x="284712" y="234666"/>
            <a:ext cx="6311700" cy="39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Data Collection</a:t>
            </a:r>
            <a:endParaRPr/>
          </a:p>
        </p:txBody>
      </p:sp>
      <p:sp>
        <p:nvSpPr>
          <p:cNvPr id="296" name="Google Shape;296;p33"/>
          <p:cNvSpPr txBox="1">
            <a:spLocks noGrp="1"/>
          </p:cNvSpPr>
          <p:nvPr>
            <p:ph type="body" idx="1"/>
          </p:nvPr>
        </p:nvSpPr>
        <p:spPr>
          <a:xfrm>
            <a:off x="284712" y="944107"/>
            <a:ext cx="8657400" cy="3660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33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100" cy="3777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  <p:pic>
        <p:nvPicPr>
          <p:cNvPr id="298" name="Google Shape;298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63463" y="1849084"/>
            <a:ext cx="1865955" cy="144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33" title="Screenshot from 2025-05-19 20-27-5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97913" y="1813137"/>
            <a:ext cx="1997070" cy="144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33"/>
          <p:cNvPicPr preferRelativeResize="0"/>
          <p:nvPr/>
        </p:nvPicPr>
        <p:blipFill rotWithShape="1">
          <a:blip r:embed="rId5">
            <a:alphaModFix/>
          </a:blip>
          <a:srcRect r="89"/>
          <a:stretch/>
        </p:blipFill>
        <p:spPr>
          <a:xfrm>
            <a:off x="403200" y="1106175"/>
            <a:ext cx="6187498" cy="3060599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33"/>
          <p:cNvSpPr/>
          <p:nvPr/>
        </p:nvSpPr>
        <p:spPr>
          <a:xfrm>
            <a:off x="403200" y="4346800"/>
            <a:ext cx="8226300" cy="538200"/>
          </a:xfrm>
          <a:prstGeom prst="roundRect">
            <a:avLst>
              <a:gd name="adj" fmla="val 16667"/>
            </a:avLst>
          </a:prstGeom>
          <a:solidFill>
            <a:srgbClr val="FFF2CC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50 repetitions</a:t>
            </a:r>
            <a:r>
              <a:rPr lang="en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of each gesture per subject, with each lasting </a:t>
            </a:r>
            <a:r>
              <a:rPr lang="en" sz="1800" b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3 seconds</a:t>
            </a:r>
            <a:endParaRPr sz="1800" b="1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302" name="Google Shape;302;p33" title="Screenshot 2025-05-28 at 10.30.52 AM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03162" y="1849086"/>
            <a:ext cx="1986575" cy="144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284712" y="234666"/>
            <a:ext cx="6311700" cy="39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Agenda</a:t>
            </a:r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284712" y="944107"/>
            <a:ext cx="8657400" cy="3660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55600" algn="l" rtl="0">
              <a:spcBef>
                <a:spcPts val="800"/>
              </a:spcBef>
              <a:spcAft>
                <a:spcPts val="0"/>
              </a:spcAft>
              <a:buSzPts val="2000"/>
              <a:buChar char="•"/>
            </a:pPr>
            <a:r>
              <a:rPr lang="en" sz="2100"/>
              <a:t>Introduction</a:t>
            </a:r>
            <a:endParaRPr sz="21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" sz="2100"/>
              <a:t>Contribution</a:t>
            </a:r>
            <a:endParaRPr sz="21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" sz="2100"/>
              <a:t>Related Work</a:t>
            </a:r>
            <a:endParaRPr sz="21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" sz="2100"/>
              <a:t>System Workflow</a:t>
            </a:r>
            <a:endParaRPr sz="21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" sz="2100"/>
              <a:t>Preprocessing</a:t>
            </a:r>
            <a:endParaRPr sz="21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" sz="2100"/>
              <a:t>Adaptation Process</a:t>
            </a:r>
            <a:endParaRPr sz="21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" sz="2100"/>
              <a:t>Setup</a:t>
            </a:r>
            <a:endParaRPr sz="21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" sz="2100"/>
              <a:t>Results</a:t>
            </a:r>
            <a:endParaRPr sz="21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" sz="2100"/>
              <a:t>Conclusions</a:t>
            </a:r>
            <a:endParaRPr sz="2100"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100" cy="3777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4"/>
          <p:cNvSpPr txBox="1">
            <a:spLocks noGrp="1"/>
          </p:cNvSpPr>
          <p:nvPr>
            <p:ph type="title"/>
          </p:nvPr>
        </p:nvSpPr>
        <p:spPr>
          <a:xfrm>
            <a:off x="284712" y="234666"/>
            <a:ext cx="6311700" cy="39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Performance Evaluation</a:t>
            </a:r>
            <a:endParaRPr/>
          </a:p>
        </p:txBody>
      </p:sp>
      <p:sp>
        <p:nvSpPr>
          <p:cNvPr id="308" name="Google Shape;308;p34"/>
          <p:cNvSpPr txBox="1">
            <a:spLocks noGrp="1"/>
          </p:cNvSpPr>
          <p:nvPr>
            <p:ph type="body" idx="1"/>
          </p:nvPr>
        </p:nvSpPr>
        <p:spPr>
          <a:xfrm>
            <a:off x="284700" y="789700"/>
            <a:ext cx="8657400" cy="35469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34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100" cy="3777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  <p:sp>
        <p:nvSpPr>
          <p:cNvPr id="310" name="Google Shape;310;p34"/>
          <p:cNvSpPr txBox="1"/>
          <p:nvPr/>
        </p:nvSpPr>
        <p:spPr>
          <a:xfrm>
            <a:off x="884800" y="1987175"/>
            <a:ext cx="1954200" cy="1166700"/>
          </a:xfrm>
          <a:prstGeom prst="rect">
            <a:avLst/>
          </a:prstGeom>
          <a:solidFill>
            <a:srgbClr val="CFE2F3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Baselines</a:t>
            </a:r>
            <a:endParaRPr sz="1800" b="1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11" name="Google Shape;311;p34"/>
          <p:cNvSpPr txBox="1"/>
          <p:nvPr/>
        </p:nvSpPr>
        <p:spPr>
          <a:xfrm>
            <a:off x="0" y="4336500"/>
            <a:ext cx="9144000" cy="8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222222"/>
                </a:solidFill>
                <a:highlight>
                  <a:srgbClr val="FFFFFF"/>
                </a:highlight>
              </a:rPr>
              <a:t>[1] Li, Y., Zhang, D., Chen, J., Wan, J., Zhang, D., Hu, Y., Sun, Q. and Chen, Y., 2022, December. DI-gesture: Domain-independent and real-time gesture recognition with millimeter-wave signals. In </a:t>
            </a:r>
            <a:r>
              <a:rPr lang="en" sz="1000" i="1">
                <a:solidFill>
                  <a:srgbClr val="222222"/>
                </a:solidFill>
                <a:highlight>
                  <a:srgbClr val="FFFFFF"/>
                </a:highlight>
              </a:rPr>
              <a:t>GLOBECOM 2022-2022 IEEE Global Communications Conference</a:t>
            </a:r>
            <a:r>
              <a:rPr lang="en" sz="1000">
                <a:solidFill>
                  <a:srgbClr val="222222"/>
                </a:solidFill>
                <a:highlight>
                  <a:srgbClr val="FFFFFF"/>
                </a:highlight>
              </a:rPr>
              <a:t> (pp. 5007-5012). IEEE.</a:t>
            </a:r>
            <a:endParaRPr sz="10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222222"/>
                </a:solidFill>
                <a:highlight>
                  <a:srgbClr val="FFFFFF"/>
                </a:highlight>
              </a:rPr>
              <a:t>[2] Hayashi, E., Lien, J., Gillian, N., Giusti, L., Weber, D., Yamanaka, J., Bedal, L. and Poupyrev, I., 2021, May. RadarNet: Efficient gesture recognition technique utilizing a miniature radar sensor. In </a:t>
            </a:r>
            <a:r>
              <a:rPr lang="en" sz="1000" i="1">
                <a:solidFill>
                  <a:srgbClr val="222222"/>
                </a:solidFill>
                <a:highlight>
                  <a:srgbClr val="FFFFFF"/>
                </a:highlight>
              </a:rPr>
              <a:t>Proceedings of the 2021 CHI Conference on Human Factors in Computing Systems</a:t>
            </a:r>
            <a:r>
              <a:rPr lang="en" sz="1000">
                <a:solidFill>
                  <a:srgbClr val="222222"/>
                </a:solidFill>
                <a:highlight>
                  <a:srgbClr val="FFFFFF"/>
                </a:highlight>
              </a:rPr>
              <a:t> (pp. 1-14).</a:t>
            </a:r>
            <a:endParaRPr sz="1000">
              <a:solidFill>
                <a:srgbClr val="222222"/>
              </a:solidFill>
              <a:highlight>
                <a:srgbClr val="FFFFFF"/>
              </a:highlight>
            </a:endParaRPr>
          </a:p>
        </p:txBody>
      </p:sp>
      <p:sp>
        <p:nvSpPr>
          <p:cNvPr id="312" name="Google Shape;312;p34"/>
          <p:cNvSpPr/>
          <p:nvPr/>
        </p:nvSpPr>
        <p:spPr>
          <a:xfrm>
            <a:off x="4572000" y="991750"/>
            <a:ext cx="3218400" cy="1166700"/>
          </a:xfrm>
          <a:prstGeom prst="rect">
            <a:avLst/>
          </a:prstGeom>
          <a:solidFill>
            <a:srgbClr val="F4CCCC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DI-Gesture [1] </a:t>
            </a:r>
            <a:endParaRPr sz="15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latin typeface="Gill Sans"/>
                <a:ea typeface="Gill Sans"/>
                <a:cs typeface="Gill Sans"/>
                <a:sym typeface="Gill Sans"/>
              </a:rPr>
              <a:t>Incorporates Dynamic Range Angle Images (DRAI) and basic data augmentation</a:t>
            </a:r>
            <a:endParaRPr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13" name="Google Shape;313;p34"/>
          <p:cNvSpPr/>
          <p:nvPr/>
        </p:nvSpPr>
        <p:spPr>
          <a:xfrm>
            <a:off x="4572000" y="2829400"/>
            <a:ext cx="3218400" cy="1166700"/>
          </a:xfrm>
          <a:prstGeom prst="rect">
            <a:avLst/>
          </a:prstGeom>
          <a:solidFill>
            <a:srgbClr val="FCE5CD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RadarNet [2] </a:t>
            </a:r>
            <a:endParaRPr sz="15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latin typeface="Gill Sans"/>
                <a:ea typeface="Gill Sans"/>
                <a:cs typeface="Gill Sans"/>
                <a:sym typeface="Gill Sans"/>
              </a:rPr>
              <a:t>Processes range-Doppler maps for spatial-temporal motion </a:t>
            </a:r>
            <a:endParaRPr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314" name="Google Shape;314;p34"/>
          <p:cNvCxnSpPr>
            <a:stCxn id="310" idx="3"/>
            <a:endCxn id="312" idx="1"/>
          </p:cNvCxnSpPr>
          <p:nvPr/>
        </p:nvCxnSpPr>
        <p:spPr>
          <a:xfrm rot="10800000" flipH="1">
            <a:off x="2839000" y="1575125"/>
            <a:ext cx="1733100" cy="995400"/>
          </a:xfrm>
          <a:prstGeom prst="bentConnector3">
            <a:avLst>
              <a:gd name="adj1" fmla="val 49997"/>
            </a:avLst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15" name="Google Shape;315;p34"/>
          <p:cNvCxnSpPr>
            <a:stCxn id="310" idx="3"/>
            <a:endCxn id="313" idx="1"/>
          </p:cNvCxnSpPr>
          <p:nvPr/>
        </p:nvCxnSpPr>
        <p:spPr>
          <a:xfrm>
            <a:off x="2839000" y="2570525"/>
            <a:ext cx="1733100" cy="842100"/>
          </a:xfrm>
          <a:prstGeom prst="bentConnector3">
            <a:avLst>
              <a:gd name="adj1" fmla="val 49997"/>
            </a:avLst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5"/>
          <p:cNvSpPr txBox="1">
            <a:spLocks noGrp="1"/>
          </p:cNvSpPr>
          <p:nvPr>
            <p:ph type="title"/>
          </p:nvPr>
        </p:nvSpPr>
        <p:spPr>
          <a:xfrm>
            <a:off x="284712" y="234666"/>
            <a:ext cx="6311700" cy="39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Results</a:t>
            </a:r>
            <a:endParaRPr/>
          </a:p>
        </p:txBody>
      </p:sp>
      <p:sp>
        <p:nvSpPr>
          <p:cNvPr id="321" name="Google Shape;321;p35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100" cy="3777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  <p:pic>
        <p:nvPicPr>
          <p:cNvPr id="322" name="Google Shape;322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0010" y="1593225"/>
            <a:ext cx="6492375" cy="3137875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35"/>
          <p:cNvSpPr/>
          <p:nvPr/>
        </p:nvSpPr>
        <p:spPr>
          <a:xfrm>
            <a:off x="5954450" y="1447250"/>
            <a:ext cx="3088800" cy="1429200"/>
          </a:xfrm>
          <a:prstGeom prst="wedgeEllipseCallout">
            <a:avLst>
              <a:gd name="adj1" fmla="val -37222"/>
              <a:gd name="adj2" fmla="val 49430"/>
            </a:avLst>
          </a:prstGeom>
          <a:solidFill>
            <a:srgbClr val="FFF2CC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Gill Sans"/>
                <a:ea typeface="Gill Sans"/>
                <a:cs typeface="Gill Sans"/>
                <a:sym typeface="Gill Sans"/>
              </a:rPr>
              <a:t>MAGIC outperforms the SOTA Models with the average of </a:t>
            </a:r>
            <a:r>
              <a:rPr lang="en" sz="1500" b="1">
                <a:solidFill>
                  <a:srgbClr val="E30300"/>
                </a:solidFill>
                <a:latin typeface="Gill Sans"/>
                <a:ea typeface="Gill Sans"/>
                <a:cs typeface="Gill Sans"/>
                <a:sym typeface="Gill Sans"/>
              </a:rPr>
              <a:t>24.13%</a:t>
            </a:r>
            <a:r>
              <a:rPr lang="en" sz="1500">
                <a:latin typeface="Gill Sans"/>
                <a:ea typeface="Gill Sans"/>
                <a:cs typeface="Gill Sans"/>
                <a:sym typeface="Gill Sans"/>
              </a:rPr>
              <a:t> across all the environments</a:t>
            </a:r>
            <a:endParaRPr sz="1500"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24" name="Google Shape;324;p35"/>
          <p:cNvSpPr txBox="1"/>
          <p:nvPr/>
        </p:nvSpPr>
        <p:spPr>
          <a:xfrm>
            <a:off x="449450" y="1052725"/>
            <a:ext cx="6706200" cy="6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Accuray of gesture recognition methods in different environments</a:t>
            </a:r>
            <a:endParaRPr sz="19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36"/>
          <p:cNvSpPr txBox="1">
            <a:spLocks noGrp="1"/>
          </p:cNvSpPr>
          <p:nvPr>
            <p:ph type="title"/>
          </p:nvPr>
        </p:nvSpPr>
        <p:spPr>
          <a:xfrm>
            <a:off x="284712" y="234666"/>
            <a:ext cx="6311700" cy="39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Results</a:t>
            </a:r>
            <a:endParaRPr/>
          </a:p>
        </p:txBody>
      </p:sp>
      <p:sp>
        <p:nvSpPr>
          <p:cNvPr id="330" name="Google Shape;330;p36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100" cy="3777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22</a:t>
            </a:fld>
            <a:endParaRPr/>
          </a:p>
        </p:txBody>
      </p:sp>
      <p:pic>
        <p:nvPicPr>
          <p:cNvPr id="331" name="Google Shape;331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6697" y="1664575"/>
            <a:ext cx="4195699" cy="221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68050" y="1307615"/>
            <a:ext cx="4195700" cy="2528273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36"/>
          <p:cNvSpPr txBox="1"/>
          <p:nvPr/>
        </p:nvSpPr>
        <p:spPr>
          <a:xfrm>
            <a:off x="2094950" y="1031975"/>
            <a:ext cx="5464500" cy="5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Environment Generalization Performance</a:t>
            </a:r>
            <a:endParaRPr sz="23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34" name="Google Shape;334;p36"/>
          <p:cNvSpPr/>
          <p:nvPr/>
        </p:nvSpPr>
        <p:spPr>
          <a:xfrm>
            <a:off x="466700" y="1682100"/>
            <a:ext cx="4001400" cy="2528400"/>
          </a:xfrm>
          <a:prstGeom prst="rect">
            <a:avLst/>
          </a:prstGeom>
          <a:noFill/>
          <a:ln w="28575" cap="flat" cmpd="sng">
            <a:solidFill>
              <a:srgbClr val="E303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35" name="Google Shape;335;p36"/>
          <p:cNvSpPr/>
          <p:nvPr/>
        </p:nvSpPr>
        <p:spPr>
          <a:xfrm>
            <a:off x="4581500" y="1682100"/>
            <a:ext cx="4082100" cy="2528400"/>
          </a:xfrm>
          <a:prstGeom prst="rect">
            <a:avLst/>
          </a:prstGeom>
          <a:noFill/>
          <a:ln w="28575" cap="flat" cmpd="sng">
            <a:solidFill>
              <a:srgbClr val="E303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36" name="Google Shape;336;p36"/>
          <p:cNvSpPr txBox="1"/>
          <p:nvPr/>
        </p:nvSpPr>
        <p:spPr>
          <a:xfrm>
            <a:off x="544500" y="4279725"/>
            <a:ext cx="3850200" cy="5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i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MAGIC</a:t>
            </a:r>
            <a:r>
              <a:rPr lang="en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outperforms ReWis and FREL by </a:t>
            </a:r>
            <a:r>
              <a:rPr lang="en" sz="1800" b="1">
                <a:solidFill>
                  <a:srgbClr val="E30300"/>
                </a:solidFill>
                <a:latin typeface="Gill Sans"/>
                <a:ea typeface="Gill Sans"/>
                <a:cs typeface="Gill Sans"/>
                <a:sym typeface="Gill Sans"/>
              </a:rPr>
              <a:t>54%</a:t>
            </a:r>
            <a:r>
              <a:rPr lang="en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and </a:t>
            </a:r>
            <a:r>
              <a:rPr lang="en" sz="1800" b="1">
                <a:solidFill>
                  <a:srgbClr val="E30300"/>
                </a:solidFill>
                <a:latin typeface="Gill Sans"/>
                <a:ea typeface="Gill Sans"/>
                <a:cs typeface="Gill Sans"/>
                <a:sym typeface="Gill Sans"/>
              </a:rPr>
              <a:t>12%</a:t>
            </a:r>
            <a:r>
              <a:rPr lang="en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respectively</a:t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37" name="Google Shape;337;p36"/>
          <p:cNvSpPr txBox="1"/>
          <p:nvPr/>
        </p:nvSpPr>
        <p:spPr>
          <a:xfrm>
            <a:off x="4811700" y="4279725"/>
            <a:ext cx="3850200" cy="5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i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MAGIC</a:t>
            </a:r>
            <a:r>
              <a:rPr lang="en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outperforms ReWis and FREL by </a:t>
            </a:r>
            <a:r>
              <a:rPr lang="en" sz="1800" b="1">
                <a:solidFill>
                  <a:srgbClr val="E30300"/>
                </a:solidFill>
                <a:latin typeface="Gill Sans"/>
                <a:ea typeface="Gill Sans"/>
                <a:cs typeface="Gill Sans"/>
                <a:sym typeface="Gill Sans"/>
              </a:rPr>
              <a:t>66%</a:t>
            </a:r>
            <a:r>
              <a:rPr lang="en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and </a:t>
            </a:r>
            <a:r>
              <a:rPr lang="en" sz="1800" b="1">
                <a:solidFill>
                  <a:srgbClr val="E30300"/>
                </a:solidFill>
                <a:latin typeface="Gill Sans"/>
                <a:ea typeface="Gill Sans"/>
                <a:cs typeface="Gill Sans"/>
                <a:sym typeface="Gill Sans"/>
              </a:rPr>
              <a:t>15%</a:t>
            </a:r>
            <a:r>
              <a:rPr lang="en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respectively</a:t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7"/>
          <p:cNvSpPr txBox="1">
            <a:spLocks noGrp="1"/>
          </p:cNvSpPr>
          <p:nvPr>
            <p:ph type="title"/>
          </p:nvPr>
        </p:nvSpPr>
        <p:spPr>
          <a:xfrm>
            <a:off x="284712" y="234666"/>
            <a:ext cx="6311700" cy="39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Results</a:t>
            </a:r>
            <a:endParaRPr/>
          </a:p>
        </p:txBody>
      </p:sp>
      <p:sp>
        <p:nvSpPr>
          <p:cNvPr id="343" name="Google Shape;343;p37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100" cy="3777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23</a:t>
            </a:fld>
            <a:endParaRPr/>
          </a:p>
        </p:txBody>
      </p:sp>
      <p:sp>
        <p:nvSpPr>
          <p:cNvPr id="344" name="Google Shape;344;p37"/>
          <p:cNvSpPr txBox="1"/>
          <p:nvPr/>
        </p:nvSpPr>
        <p:spPr>
          <a:xfrm>
            <a:off x="1839750" y="987875"/>
            <a:ext cx="5464500" cy="5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Subject Generalization Performance</a:t>
            </a:r>
            <a:endParaRPr sz="25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345" name="Google Shape;345;p37" title="Screenshot 2025-05-28 at 10.22.47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4700" y="1493375"/>
            <a:ext cx="4126500" cy="278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37" title="Screenshot 2025-05-28 at 10.23.08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41650" y="1527100"/>
            <a:ext cx="4252625" cy="2865236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37"/>
          <p:cNvSpPr/>
          <p:nvPr/>
        </p:nvSpPr>
        <p:spPr>
          <a:xfrm>
            <a:off x="899900" y="4287725"/>
            <a:ext cx="7384500" cy="661800"/>
          </a:xfrm>
          <a:prstGeom prst="rect">
            <a:avLst/>
          </a:prstGeom>
          <a:solidFill>
            <a:srgbClr val="F4CCCC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Gill Sans"/>
                <a:ea typeface="Gill Sans"/>
                <a:cs typeface="Gill Sans"/>
                <a:sym typeface="Gill Sans"/>
              </a:rPr>
              <a:t>Outperforming ReWiS and FREL by </a:t>
            </a:r>
            <a:r>
              <a:rPr lang="en" sz="1800" b="1">
                <a:solidFill>
                  <a:srgbClr val="E30300"/>
                </a:solidFill>
                <a:latin typeface="Gill Sans"/>
                <a:ea typeface="Gill Sans"/>
                <a:cs typeface="Gill Sans"/>
                <a:sym typeface="Gill Sans"/>
              </a:rPr>
              <a:t>55%</a:t>
            </a:r>
            <a:r>
              <a:rPr lang="en" sz="1800">
                <a:latin typeface="Gill Sans"/>
                <a:ea typeface="Gill Sans"/>
                <a:cs typeface="Gill Sans"/>
                <a:sym typeface="Gill Sans"/>
              </a:rPr>
              <a:t> and </a:t>
            </a:r>
            <a:r>
              <a:rPr lang="en" sz="1800" b="1">
                <a:solidFill>
                  <a:srgbClr val="E30300"/>
                </a:solidFill>
                <a:latin typeface="Gill Sans"/>
                <a:ea typeface="Gill Sans"/>
                <a:cs typeface="Gill Sans"/>
                <a:sym typeface="Gill Sans"/>
              </a:rPr>
              <a:t>10% </a:t>
            </a:r>
            <a:r>
              <a:rPr lang="en" sz="1800">
                <a:latin typeface="Gill Sans"/>
                <a:ea typeface="Gill Sans"/>
                <a:cs typeface="Gill Sans"/>
                <a:sym typeface="Gill Sans"/>
              </a:rPr>
              <a:t>respectively</a:t>
            </a:r>
            <a:endParaRPr sz="1800"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38"/>
          <p:cNvSpPr txBox="1">
            <a:spLocks noGrp="1"/>
          </p:cNvSpPr>
          <p:nvPr>
            <p:ph type="title"/>
          </p:nvPr>
        </p:nvSpPr>
        <p:spPr>
          <a:xfrm>
            <a:off x="284712" y="234666"/>
            <a:ext cx="6311700" cy="39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Conclusions</a:t>
            </a:r>
            <a:endParaRPr/>
          </a:p>
        </p:txBody>
      </p:sp>
      <p:sp>
        <p:nvSpPr>
          <p:cNvPr id="353" name="Google Shape;353;p38"/>
          <p:cNvSpPr txBox="1">
            <a:spLocks noGrp="1"/>
          </p:cNvSpPr>
          <p:nvPr>
            <p:ph type="body" idx="1"/>
          </p:nvPr>
        </p:nvSpPr>
        <p:spPr>
          <a:xfrm>
            <a:off x="243300" y="908802"/>
            <a:ext cx="8657400" cy="767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68300" algn="l" rtl="0">
              <a:spcBef>
                <a:spcPts val="800"/>
              </a:spcBef>
              <a:spcAft>
                <a:spcPts val="0"/>
              </a:spcAft>
              <a:buSzPts val="2200"/>
              <a:buChar char="❖"/>
            </a:pPr>
            <a:r>
              <a:rPr lang="en" sz="1900"/>
              <a:t>We introduced MAGIC, a novel gesture recognition framework using mmWave CSI, which eliminates the need for radar-specific hardware</a:t>
            </a:r>
            <a:endParaRPr sz="2300"/>
          </a:p>
        </p:txBody>
      </p:sp>
      <p:sp>
        <p:nvSpPr>
          <p:cNvPr id="354" name="Google Shape;354;p38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100" cy="3777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  <p:sp>
        <p:nvSpPr>
          <p:cNvPr id="355" name="Google Shape;355;p38"/>
          <p:cNvSpPr txBox="1">
            <a:spLocks noGrp="1"/>
          </p:cNvSpPr>
          <p:nvPr>
            <p:ph type="body" idx="1"/>
          </p:nvPr>
        </p:nvSpPr>
        <p:spPr>
          <a:xfrm>
            <a:off x="243300" y="2051802"/>
            <a:ext cx="8657400" cy="767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74650" algn="l" rtl="0">
              <a:spcBef>
                <a:spcPts val="800"/>
              </a:spcBef>
              <a:spcAft>
                <a:spcPts val="0"/>
              </a:spcAft>
              <a:buSzPts val="2300"/>
              <a:buChar char="❖"/>
            </a:pPr>
            <a:r>
              <a:rPr lang="en" sz="2000"/>
              <a:t>Achieves high accuracy and strong generalization across different subjects and environments</a:t>
            </a:r>
            <a:endParaRPr sz="2400"/>
          </a:p>
        </p:txBody>
      </p:sp>
      <p:sp>
        <p:nvSpPr>
          <p:cNvPr id="356" name="Google Shape;356;p38"/>
          <p:cNvSpPr txBox="1">
            <a:spLocks noGrp="1"/>
          </p:cNvSpPr>
          <p:nvPr>
            <p:ph type="body" idx="1"/>
          </p:nvPr>
        </p:nvSpPr>
        <p:spPr>
          <a:xfrm>
            <a:off x="243300" y="3118602"/>
            <a:ext cx="8657400" cy="767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74650" algn="l" rtl="0">
              <a:spcBef>
                <a:spcPts val="800"/>
              </a:spcBef>
              <a:spcAft>
                <a:spcPts val="0"/>
              </a:spcAft>
              <a:buSzPts val="2300"/>
              <a:buChar char="❖"/>
            </a:pPr>
            <a:r>
              <a:rPr lang="en" sz="2000"/>
              <a:t>A scalable, efficient and robust solution for real-world gesture recognition applications</a:t>
            </a:r>
            <a:endParaRPr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39"/>
          <p:cNvSpPr txBox="1">
            <a:spLocks noGrp="1"/>
          </p:cNvSpPr>
          <p:nvPr>
            <p:ph type="title"/>
          </p:nvPr>
        </p:nvSpPr>
        <p:spPr>
          <a:xfrm>
            <a:off x="284712" y="234666"/>
            <a:ext cx="6311700" cy="39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39"/>
          <p:cNvSpPr txBox="1">
            <a:spLocks noGrp="1"/>
          </p:cNvSpPr>
          <p:nvPr>
            <p:ph type="body" idx="1"/>
          </p:nvPr>
        </p:nvSpPr>
        <p:spPr>
          <a:xfrm>
            <a:off x="284712" y="944107"/>
            <a:ext cx="8657400" cy="3660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ctr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 sz="3400" b="1"/>
              <a:t>Thanks for your attention!</a:t>
            </a:r>
            <a:endParaRPr sz="3400" b="1"/>
          </a:p>
        </p:txBody>
      </p:sp>
      <p:sp>
        <p:nvSpPr>
          <p:cNvPr id="363" name="Google Shape;363;p39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100" cy="3777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title"/>
          </p:nvPr>
        </p:nvSpPr>
        <p:spPr>
          <a:xfrm>
            <a:off x="284712" y="234666"/>
            <a:ext cx="6311700" cy="39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AR/VR Applications</a:t>
            </a:r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100" cy="3777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80" name="Google Shape;80;p17" title="VR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02125" y="1022664"/>
            <a:ext cx="4339726" cy="3254775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7"/>
          <p:cNvSpPr txBox="1"/>
          <p:nvPr/>
        </p:nvSpPr>
        <p:spPr>
          <a:xfrm>
            <a:off x="301425" y="4365650"/>
            <a:ext cx="8653500" cy="6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Demanding </a:t>
            </a:r>
            <a:r>
              <a:rPr lang="en" sz="1800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rPr>
              <a:t>higher</a:t>
            </a:r>
            <a:r>
              <a:rPr lang="en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data rates to support </a:t>
            </a:r>
            <a:r>
              <a:rPr lang="en" sz="1800">
                <a:solidFill>
                  <a:srgbClr val="E30300"/>
                </a:solidFill>
                <a:latin typeface="Gill Sans"/>
                <a:ea typeface="Gill Sans"/>
                <a:cs typeface="Gill Sans"/>
                <a:sym typeface="Gill Sans"/>
              </a:rPr>
              <a:t>AR/VR</a:t>
            </a:r>
            <a:r>
              <a:rPr lang="en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applications</a:t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 txBox="1">
            <a:spLocks noGrp="1"/>
          </p:cNvSpPr>
          <p:nvPr>
            <p:ph type="title"/>
          </p:nvPr>
        </p:nvSpPr>
        <p:spPr>
          <a:xfrm>
            <a:off x="284712" y="234666"/>
            <a:ext cx="6311700" cy="39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are the bottlenecks?</a:t>
            </a:r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100" cy="3777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pic>
        <p:nvPicPr>
          <p:cNvPr id="88" name="Google Shape;88;p18" title="vr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06238" y="1111425"/>
            <a:ext cx="2497875" cy="140645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8"/>
          <p:cNvSpPr txBox="1"/>
          <p:nvPr/>
        </p:nvSpPr>
        <p:spPr>
          <a:xfrm>
            <a:off x="1033375" y="3028225"/>
            <a:ext cx="7107900" cy="6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120 Hz @ 8K        40 Gbps       WiFi supports 1.2 Gbps</a:t>
            </a:r>
            <a:endParaRPr sz="23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90" name="Google Shape;90;p18"/>
          <p:cNvCxnSpPr/>
          <p:nvPr/>
        </p:nvCxnSpPr>
        <p:spPr>
          <a:xfrm>
            <a:off x="3127075" y="3360700"/>
            <a:ext cx="3144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91" name="Google Shape;91;p18"/>
          <p:cNvCxnSpPr/>
          <p:nvPr/>
        </p:nvCxnSpPr>
        <p:spPr>
          <a:xfrm>
            <a:off x="4691675" y="3360700"/>
            <a:ext cx="3144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92" name="Google Shape;92;p18"/>
          <p:cNvSpPr/>
          <p:nvPr/>
        </p:nvSpPr>
        <p:spPr>
          <a:xfrm>
            <a:off x="1346100" y="3926825"/>
            <a:ext cx="6451800" cy="1131600"/>
          </a:xfrm>
          <a:prstGeom prst="rect">
            <a:avLst/>
          </a:prstGeom>
          <a:solidFill>
            <a:srgbClr val="F4CCCC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latin typeface="Gill Sans"/>
                <a:ea typeface="Gill Sans"/>
                <a:cs typeface="Gill Sans"/>
                <a:sym typeface="Gill Sans"/>
              </a:rPr>
              <a:t>LARGER AND RELIABLE BANDWIDTH IS </a:t>
            </a:r>
            <a:r>
              <a:rPr lang="en" sz="1700" b="1">
                <a:solidFill>
                  <a:srgbClr val="E30300"/>
                </a:solidFill>
                <a:latin typeface="Gill Sans"/>
                <a:ea typeface="Gill Sans"/>
                <a:cs typeface="Gill Sans"/>
                <a:sym typeface="Gill Sans"/>
              </a:rPr>
              <a:t>NEEDED</a:t>
            </a:r>
            <a:r>
              <a:rPr lang="en" sz="1700" b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!!!</a:t>
            </a:r>
            <a:endParaRPr sz="1700" b="1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 b="1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mmWave</a:t>
            </a:r>
            <a:r>
              <a:rPr lang="en" sz="1700" b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spectrum is the </a:t>
            </a:r>
            <a:r>
              <a:rPr lang="en" sz="1700" b="1">
                <a:solidFill>
                  <a:srgbClr val="E30300"/>
                </a:solidFill>
                <a:latin typeface="Gill Sans"/>
                <a:ea typeface="Gill Sans"/>
                <a:cs typeface="Gill Sans"/>
                <a:sym typeface="Gill Sans"/>
              </a:rPr>
              <a:t>choice</a:t>
            </a:r>
            <a:r>
              <a:rPr lang="en" sz="1700" b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.</a:t>
            </a:r>
            <a:endParaRPr sz="1700" b="1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>
            <a:spLocks noGrp="1"/>
          </p:cNvSpPr>
          <p:nvPr>
            <p:ph type="title"/>
          </p:nvPr>
        </p:nvSpPr>
        <p:spPr>
          <a:xfrm>
            <a:off x="284712" y="234666"/>
            <a:ext cx="6311700" cy="39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mmWave Spectrum</a:t>
            </a:r>
            <a:endParaRPr/>
          </a:p>
        </p:txBody>
      </p:sp>
      <p:sp>
        <p:nvSpPr>
          <p:cNvPr id="98" name="Google Shape;98;p19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100" cy="3777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99" name="Google Shape;99;p19"/>
          <p:cNvSpPr txBox="1"/>
          <p:nvPr/>
        </p:nvSpPr>
        <p:spPr>
          <a:xfrm>
            <a:off x="5425048" y="819400"/>
            <a:ext cx="3459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Human Activity Classification [1, 2]</a:t>
            </a:r>
            <a:endParaRPr sz="16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00" name="Google Shape;100;p19"/>
          <p:cNvSpPr txBox="1"/>
          <p:nvPr/>
        </p:nvSpPr>
        <p:spPr>
          <a:xfrm>
            <a:off x="5425062" y="1212992"/>
            <a:ext cx="25668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Gesture Recognition [3, 4]</a:t>
            </a:r>
            <a:endParaRPr sz="16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01" name="Google Shape;101;p19"/>
          <p:cNvSpPr txBox="1"/>
          <p:nvPr/>
        </p:nvSpPr>
        <p:spPr>
          <a:xfrm>
            <a:off x="5425062" y="1670342"/>
            <a:ext cx="25668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Intrusion Detection [5]</a:t>
            </a:r>
            <a:endParaRPr sz="16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02" name="Google Shape;102;p19"/>
          <p:cNvSpPr txBox="1"/>
          <p:nvPr/>
        </p:nvSpPr>
        <p:spPr>
          <a:xfrm>
            <a:off x="5425062" y="2127692"/>
            <a:ext cx="25668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Patient Monitoring [6]</a:t>
            </a:r>
            <a:endParaRPr sz="16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03" name="Google Shape;103;p19"/>
          <p:cNvSpPr txBox="1"/>
          <p:nvPr/>
        </p:nvSpPr>
        <p:spPr>
          <a:xfrm>
            <a:off x="379200" y="1030650"/>
            <a:ext cx="4676700" cy="7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D41B2B"/>
              </a:buClr>
              <a:buSzPts val="1800"/>
              <a:buChar char="•"/>
            </a:pPr>
            <a:r>
              <a:rPr lang="en" sz="19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Offers substantial bandwidth</a:t>
            </a:r>
            <a:endParaRPr sz="19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04" name="Google Shape;104;p19"/>
          <p:cNvSpPr txBox="1"/>
          <p:nvPr/>
        </p:nvSpPr>
        <p:spPr>
          <a:xfrm>
            <a:off x="379200" y="2006225"/>
            <a:ext cx="4956600" cy="7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D41B2B"/>
              </a:buClr>
              <a:buSzPts val="1800"/>
              <a:buChar char="•"/>
            </a:pPr>
            <a:r>
              <a:rPr lang="en" sz="19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More precise wireless sensing capabilities</a:t>
            </a:r>
            <a:endParaRPr sz="19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457200" lvl="0" indent="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05" name="Google Shape;105;p19"/>
          <p:cNvSpPr txBox="1"/>
          <p:nvPr/>
        </p:nvSpPr>
        <p:spPr>
          <a:xfrm>
            <a:off x="51125" y="3054800"/>
            <a:ext cx="9144000" cy="20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>
                <a:solidFill>
                  <a:srgbClr val="222222"/>
                </a:solidFill>
                <a:highlight>
                  <a:srgbClr val="FFFFFF"/>
                </a:highlight>
              </a:rPr>
              <a:t>[1]</a:t>
            </a:r>
            <a:r>
              <a:rPr lang="en" sz="15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" sz="1000" dirty="0">
                <a:solidFill>
                  <a:srgbClr val="222222"/>
                </a:solidFill>
                <a:highlight>
                  <a:srgbClr val="FFFFFF"/>
                </a:highlight>
              </a:rPr>
              <a:t>Haque, K.F., Zhang, M. and Restuccia, F., 2023, June. </a:t>
            </a:r>
            <a:r>
              <a:rPr lang="en" sz="1000" dirty="0" err="1">
                <a:solidFill>
                  <a:srgbClr val="222222"/>
                </a:solidFill>
                <a:highlight>
                  <a:srgbClr val="FFFFFF"/>
                </a:highlight>
              </a:rPr>
              <a:t>Simwisense</a:t>
            </a:r>
            <a:r>
              <a:rPr lang="en" sz="1000" dirty="0">
                <a:solidFill>
                  <a:srgbClr val="222222"/>
                </a:solidFill>
                <a:highlight>
                  <a:srgbClr val="FFFFFF"/>
                </a:highlight>
              </a:rPr>
              <a:t>: Simultaneous multi-subject activity classification through wi-fi signals. In </a:t>
            </a:r>
            <a:r>
              <a:rPr lang="en" sz="1000" i="1" dirty="0">
                <a:solidFill>
                  <a:srgbClr val="222222"/>
                </a:solidFill>
                <a:highlight>
                  <a:srgbClr val="FFFFFF"/>
                </a:highlight>
              </a:rPr>
              <a:t>2023 IEEE 24th International Symposium on a World of Wireless, Mobile and Multimedia Networks (</a:t>
            </a:r>
            <a:r>
              <a:rPr lang="en" sz="1000" i="1" dirty="0" err="1">
                <a:solidFill>
                  <a:srgbClr val="222222"/>
                </a:solidFill>
                <a:highlight>
                  <a:srgbClr val="FFFFFF"/>
                </a:highlight>
              </a:rPr>
              <a:t>WoWMoM</a:t>
            </a:r>
            <a:r>
              <a:rPr lang="en" sz="1000" i="1" dirty="0">
                <a:solidFill>
                  <a:srgbClr val="222222"/>
                </a:solidFill>
                <a:highlight>
                  <a:srgbClr val="FFFFFF"/>
                </a:highlight>
              </a:rPr>
              <a:t>)</a:t>
            </a:r>
            <a:r>
              <a:rPr lang="en" sz="1000" dirty="0">
                <a:solidFill>
                  <a:srgbClr val="222222"/>
                </a:solidFill>
                <a:highlight>
                  <a:srgbClr val="FFFFFF"/>
                </a:highlight>
              </a:rPr>
              <a:t> (pp. 46-55). IEEE.</a:t>
            </a:r>
            <a:endParaRPr sz="1000" dirty="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>
                <a:solidFill>
                  <a:srgbClr val="222222"/>
                </a:solidFill>
                <a:highlight>
                  <a:srgbClr val="FFFFFF"/>
                </a:highlight>
              </a:rPr>
              <a:t>[2]</a:t>
            </a:r>
            <a:r>
              <a:rPr lang="en" sz="15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" sz="1000" dirty="0">
                <a:solidFill>
                  <a:srgbClr val="222222"/>
                </a:solidFill>
                <a:highlight>
                  <a:srgbClr val="FFFFFF"/>
                </a:highlight>
              </a:rPr>
              <a:t>Haque, K.F., Zhang, M., </a:t>
            </a:r>
            <a:r>
              <a:rPr lang="en" sz="1000" dirty="0" err="1">
                <a:solidFill>
                  <a:srgbClr val="222222"/>
                </a:solidFill>
                <a:highlight>
                  <a:srgbClr val="FFFFFF"/>
                </a:highlight>
              </a:rPr>
              <a:t>Meneghello</a:t>
            </a:r>
            <a:r>
              <a:rPr lang="en" sz="1000" dirty="0">
                <a:solidFill>
                  <a:srgbClr val="222222"/>
                </a:solidFill>
                <a:highlight>
                  <a:srgbClr val="FFFFFF"/>
                </a:highlight>
              </a:rPr>
              <a:t>, F. and Restuccia, F., 2025. </a:t>
            </a:r>
            <a:r>
              <a:rPr lang="en" sz="1000" dirty="0" err="1">
                <a:solidFill>
                  <a:srgbClr val="222222"/>
                </a:solidFill>
                <a:highlight>
                  <a:srgbClr val="FFFFFF"/>
                </a:highlight>
              </a:rPr>
              <a:t>Beamsense</a:t>
            </a:r>
            <a:r>
              <a:rPr lang="en" sz="1000" dirty="0">
                <a:solidFill>
                  <a:srgbClr val="222222"/>
                </a:solidFill>
                <a:highlight>
                  <a:srgbClr val="FFFFFF"/>
                </a:highlight>
              </a:rPr>
              <a:t>: Rethinking wireless sensing with mu-</a:t>
            </a:r>
            <a:r>
              <a:rPr lang="en" sz="1000" dirty="0" err="1">
                <a:solidFill>
                  <a:srgbClr val="222222"/>
                </a:solidFill>
                <a:highlight>
                  <a:srgbClr val="FFFFFF"/>
                </a:highlight>
              </a:rPr>
              <a:t>mimo</a:t>
            </a:r>
            <a:r>
              <a:rPr lang="en" sz="1000" dirty="0">
                <a:solidFill>
                  <a:srgbClr val="222222"/>
                </a:solidFill>
                <a:highlight>
                  <a:srgbClr val="FFFFFF"/>
                </a:highlight>
              </a:rPr>
              <a:t> wi-fi beamforming feedback. </a:t>
            </a:r>
            <a:r>
              <a:rPr lang="en" sz="1000" i="1">
                <a:solidFill>
                  <a:srgbClr val="222222"/>
                </a:solidFill>
                <a:highlight>
                  <a:srgbClr val="FFFFFF"/>
                </a:highlight>
              </a:rPr>
              <a:t>Computer Networks</a:t>
            </a:r>
            <a:r>
              <a:rPr lang="en" sz="1000">
                <a:solidFill>
                  <a:srgbClr val="222222"/>
                </a:solidFill>
                <a:highlight>
                  <a:srgbClr val="FFFFFF"/>
                </a:highlight>
              </a:rPr>
              <a:t>, </a:t>
            </a:r>
            <a:r>
              <a:rPr lang="en" sz="1000" i="1">
                <a:solidFill>
                  <a:srgbClr val="222222"/>
                </a:solidFill>
                <a:highlight>
                  <a:srgbClr val="FFFFFF"/>
                </a:highlight>
              </a:rPr>
              <a:t>258</a:t>
            </a:r>
            <a:r>
              <a:rPr lang="en" sz="1000">
                <a:solidFill>
                  <a:srgbClr val="222222"/>
                </a:solidFill>
                <a:highlight>
                  <a:srgbClr val="FFFFFF"/>
                </a:highlight>
              </a:rPr>
              <a:t>, p.111020.</a:t>
            </a:r>
            <a:endParaRPr sz="1000" dirty="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>
                <a:solidFill>
                  <a:srgbClr val="222222"/>
                </a:solidFill>
                <a:highlight>
                  <a:srgbClr val="FFFFFF"/>
                </a:highlight>
              </a:rPr>
              <a:t>[3] Yu, J.T., Tseng, Y.H. and Tseng, P.H., 2024. A </a:t>
            </a:r>
            <a:r>
              <a:rPr lang="en" sz="1000" dirty="0" err="1">
                <a:solidFill>
                  <a:srgbClr val="222222"/>
                </a:solidFill>
                <a:highlight>
                  <a:srgbClr val="FFFFFF"/>
                </a:highlight>
              </a:rPr>
              <a:t>mmWave</a:t>
            </a:r>
            <a:r>
              <a:rPr lang="en" sz="1000" dirty="0">
                <a:solidFill>
                  <a:srgbClr val="222222"/>
                </a:solidFill>
                <a:highlight>
                  <a:srgbClr val="FFFFFF"/>
                </a:highlight>
              </a:rPr>
              <a:t> MIMO radar-based gesture recognition using fusion of range, velocity, and angular information. </a:t>
            </a:r>
            <a:r>
              <a:rPr lang="en" sz="1000" i="1" dirty="0">
                <a:solidFill>
                  <a:srgbClr val="222222"/>
                </a:solidFill>
                <a:highlight>
                  <a:srgbClr val="FFFFFF"/>
                </a:highlight>
              </a:rPr>
              <a:t>IEEE Sensors Journal</a:t>
            </a:r>
            <a:r>
              <a:rPr lang="en" sz="1000" dirty="0">
                <a:solidFill>
                  <a:srgbClr val="222222"/>
                </a:solidFill>
                <a:highlight>
                  <a:srgbClr val="FFFFFF"/>
                </a:highlight>
              </a:rPr>
              <a:t>, </a:t>
            </a:r>
            <a:r>
              <a:rPr lang="en" sz="1000" i="1" dirty="0">
                <a:solidFill>
                  <a:srgbClr val="222222"/>
                </a:solidFill>
                <a:highlight>
                  <a:srgbClr val="FFFFFF"/>
                </a:highlight>
              </a:rPr>
              <a:t>24</a:t>
            </a:r>
            <a:r>
              <a:rPr lang="en" sz="1000" dirty="0">
                <a:solidFill>
                  <a:srgbClr val="222222"/>
                </a:solidFill>
                <a:highlight>
                  <a:srgbClr val="FFFFFF"/>
                </a:highlight>
              </a:rPr>
              <a:t>(6), pp.9124-9134.</a:t>
            </a:r>
            <a:endParaRPr sz="1000" dirty="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>
                <a:solidFill>
                  <a:srgbClr val="222222"/>
                </a:solidFill>
                <a:highlight>
                  <a:srgbClr val="FFFFFF"/>
                </a:highlight>
              </a:rPr>
              <a:t>[4] Xu, L., Wang, K., Gu, C., Guo, X., He, S. and Chen, J., 2024, July. </a:t>
            </a:r>
            <a:r>
              <a:rPr lang="en" sz="1000" dirty="0" err="1">
                <a:solidFill>
                  <a:srgbClr val="222222"/>
                </a:solidFill>
                <a:highlight>
                  <a:srgbClr val="FFFFFF"/>
                </a:highlight>
              </a:rPr>
              <a:t>GesturePrint</a:t>
            </a:r>
            <a:r>
              <a:rPr lang="en" sz="1000" dirty="0">
                <a:solidFill>
                  <a:srgbClr val="222222"/>
                </a:solidFill>
                <a:highlight>
                  <a:srgbClr val="FFFFFF"/>
                </a:highlight>
              </a:rPr>
              <a:t>: Enabling user identification for </a:t>
            </a:r>
            <a:r>
              <a:rPr lang="en" sz="1000" dirty="0" err="1">
                <a:solidFill>
                  <a:srgbClr val="222222"/>
                </a:solidFill>
                <a:highlight>
                  <a:srgbClr val="FFFFFF"/>
                </a:highlight>
              </a:rPr>
              <a:t>mmWave</a:t>
            </a:r>
            <a:r>
              <a:rPr lang="en" sz="1000" dirty="0">
                <a:solidFill>
                  <a:srgbClr val="222222"/>
                </a:solidFill>
                <a:highlight>
                  <a:srgbClr val="FFFFFF"/>
                </a:highlight>
              </a:rPr>
              <a:t>-based gesture recognition systems. In </a:t>
            </a:r>
            <a:r>
              <a:rPr lang="en" sz="1000" i="1" dirty="0">
                <a:solidFill>
                  <a:srgbClr val="222222"/>
                </a:solidFill>
                <a:highlight>
                  <a:srgbClr val="FFFFFF"/>
                </a:highlight>
              </a:rPr>
              <a:t>2024 IEEE 44th International Conference on Distributed Computing Systems (ICDCS)</a:t>
            </a:r>
            <a:r>
              <a:rPr lang="en" sz="1000" dirty="0">
                <a:solidFill>
                  <a:srgbClr val="222222"/>
                </a:solidFill>
                <a:highlight>
                  <a:srgbClr val="FFFFFF"/>
                </a:highlight>
              </a:rPr>
              <a:t> (pp. 1074-1085). IEEE.</a:t>
            </a:r>
            <a:endParaRPr sz="1000" dirty="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>
                <a:solidFill>
                  <a:srgbClr val="222222"/>
                </a:solidFill>
                <a:highlight>
                  <a:srgbClr val="FFFFFF"/>
                </a:highlight>
              </a:rPr>
              <a:t>[5] </a:t>
            </a:r>
            <a:r>
              <a:rPr lang="en" sz="1000" dirty="0" err="1">
                <a:solidFill>
                  <a:srgbClr val="222222"/>
                </a:solidFill>
                <a:highlight>
                  <a:srgbClr val="FFFFFF"/>
                </a:highlight>
              </a:rPr>
              <a:t>Cenkeramaddi</a:t>
            </a:r>
            <a:r>
              <a:rPr lang="en" sz="1000" dirty="0">
                <a:solidFill>
                  <a:srgbClr val="222222"/>
                </a:solidFill>
                <a:highlight>
                  <a:srgbClr val="FFFFFF"/>
                </a:highlight>
              </a:rPr>
              <a:t>, L.R., 2023. Recent Advances in </a:t>
            </a:r>
            <a:r>
              <a:rPr lang="en" sz="1000" dirty="0" err="1">
                <a:solidFill>
                  <a:srgbClr val="222222"/>
                </a:solidFill>
                <a:highlight>
                  <a:srgbClr val="FFFFFF"/>
                </a:highlight>
              </a:rPr>
              <a:t>mmWave</a:t>
            </a:r>
            <a:r>
              <a:rPr lang="en" sz="1000" dirty="0">
                <a:solidFill>
                  <a:srgbClr val="222222"/>
                </a:solidFill>
                <a:highlight>
                  <a:srgbClr val="FFFFFF"/>
                </a:highlight>
              </a:rPr>
              <a:t>-Radar-Based Sensing, Its Applications, and Machine Learning Techniques: A Review.</a:t>
            </a:r>
            <a:endParaRPr sz="1000" dirty="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>
                <a:solidFill>
                  <a:srgbClr val="222222"/>
                </a:solidFill>
                <a:highlight>
                  <a:srgbClr val="FFFFFF"/>
                </a:highlight>
              </a:rPr>
              <a:t>[6] Pan, P., Zhang, F., Zhou, A., Ma, H. and Jia, H., 2024, July. </a:t>
            </a:r>
            <a:r>
              <a:rPr lang="en" sz="1000" dirty="0" err="1">
                <a:solidFill>
                  <a:srgbClr val="222222"/>
                </a:solidFill>
                <a:highlight>
                  <a:srgbClr val="FFFFFF"/>
                </a:highlight>
              </a:rPr>
              <a:t>mmCare</a:t>
            </a:r>
            <a:r>
              <a:rPr lang="en" sz="1000" dirty="0">
                <a:solidFill>
                  <a:srgbClr val="222222"/>
                </a:solidFill>
                <a:highlight>
                  <a:srgbClr val="FFFFFF"/>
                </a:highlight>
              </a:rPr>
              <a:t>: A Nursing Care Activity Monitoring System via </a:t>
            </a:r>
            <a:r>
              <a:rPr lang="en" sz="1000" dirty="0" err="1">
                <a:solidFill>
                  <a:srgbClr val="222222"/>
                </a:solidFill>
                <a:highlight>
                  <a:srgbClr val="FFFFFF"/>
                </a:highlight>
              </a:rPr>
              <a:t>mmWave</a:t>
            </a:r>
            <a:r>
              <a:rPr lang="en" sz="1000" dirty="0">
                <a:solidFill>
                  <a:srgbClr val="222222"/>
                </a:solidFill>
                <a:highlight>
                  <a:srgbClr val="FFFFFF"/>
                </a:highlight>
              </a:rPr>
              <a:t> Sensing. In </a:t>
            </a:r>
            <a:r>
              <a:rPr lang="en" sz="1000" i="1" dirty="0">
                <a:solidFill>
                  <a:srgbClr val="222222"/>
                </a:solidFill>
                <a:highlight>
                  <a:srgbClr val="FFFFFF"/>
                </a:highlight>
              </a:rPr>
              <a:t>Proceedings of the ACM Turing Award Celebration Conference-China 2024</a:t>
            </a:r>
            <a:r>
              <a:rPr lang="en" sz="1000" dirty="0">
                <a:solidFill>
                  <a:srgbClr val="222222"/>
                </a:solidFill>
                <a:highlight>
                  <a:srgbClr val="FFFFFF"/>
                </a:highlight>
              </a:rPr>
              <a:t> (pp. 18-22).</a:t>
            </a:r>
            <a:endParaRPr sz="1000" dirty="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rgbClr val="222222"/>
              </a:solidFill>
              <a:highlight>
                <a:srgbClr val="FFFFFF"/>
              </a:highlight>
            </a:endParaRPr>
          </a:p>
        </p:txBody>
      </p:sp>
      <p:sp>
        <p:nvSpPr>
          <p:cNvPr id="106" name="Google Shape;106;p19"/>
          <p:cNvSpPr/>
          <p:nvPr/>
        </p:nvSpPr>
        <p:spPr>
          <a:xfrm>
            <a:off x="5213375" y="847200"/>
            <a:ext cx="122550" cy="164630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{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0"/>
          <p:cNvSpPr txBox="1">
            <a:spLocks noGrp="1"/>
          </p:cNvSpPr>
          <p:nvPr>
            <p:ph type="title"/>
          </p:nvPr>
        </p:nvSpPr>
        <p:spPr>
          <a:xfrm>
            <a:off x="284712" y="234666"/>
            <a:ext cx="6311700" cy="39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Contributions</a:t>
            </a:r>
            <a:endParaRPr/>
          </a:p>
        </p:txBody>
      </p:sp>
      <p:sp>
        <p:nvSpPr>
          <p:cNvPr id="112" name="Google Shape;112;p20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100" cy="3777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113" name="Google Shape;113;p20"/>
          <p:cNvSpPr/>
          <p:nvPr/>
        </p:nvSpPr>
        <p:spPr>
          <a:xfrm>
            <a:off x="1477650" y="2189700"/>
            <a:ext cx="6271500" cy="1331100"/>
          </a:xfrm>
          <a:prstGeom prst="rect">
            <a:avLst/>
          </a:prstGeom>
          <a:solidFill>
            <a:srgbClr val="EAD1DC"/>
          </a:solidFill>
          <a:ln w="28575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Developed </a:t>
            </a:r>
            <a:r>
              <a:rPr lang="en" sz="1800" b="1">
                <a:solidFill>
                  <a:srgbClr val="E30300"/>
                </a:solidFill>
                <a:latin typeface="Gill Sans"/>
                <a:ea typeface="Gill Sans"/>
                <a:cs typeface="Gill Sans"/>
                <a:sym typeface="Gill Sans"/>
              </a:rPr>
              <a:t>adaptive temporal embedding network</a:t>
            </a:r>
            <a:r>
              <a:rPr lang="en" sz="1800" b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for efficient long-range temporal feature extraction</a:t>
            </a:r>
            <a:endParaRPr sz="1800" b="1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14" name="Google Shape;114;p20"/>
          <p:cNvSpPr/>
          <p:nvPr/>
        </p:nvSpPr>
        <p:spPr>
          <a:xfrm>
            <a:off x="1436250" y="4010000"/>
            <a:ext cx="6271500" cy="909900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ctr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Evaluated through a wide range of </a:t>
            </a:r>
            <a:r>
              <a:rPr lang="en" sz="1800" b="1">
                <a:solidFill>
                  <a:srgbClr val="E30300"/>
                </a:solidFill>
                <a:latin typeface="Gill Sans"/>
                <a:ea typeface="Gill Sans"/>
                <a:cs typeface="Gill Sans"/>
                <a:sym typeface="Gill Sans"/>
              </a:rPr>
              <a:t>subjects</a:t>
            </a:r>
            <a:r>
              <a:rPr lang="en" sz="1800" b="1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and </a:t>
            </a:r>
            <a:r>
              <a:rPr lang="en" sz="1800" b="1">
                <a:solidFill>
                  <a:srgbClr val="E30300"/>
                </a:solidFill>
                <a:latin typeface="Gill Sans"/>
                <a:ea typeface="Gill Sans"/>
                <a:cs typeface="Gill Sans"/>
                <a:sym typeface="Gill Sans"/>
              </a:rPr>
              <a:t>environments</a:t>
            </a:r>
            <a:endParaRPr sz="1800" b="1">
              <a:solidFill>
                <a:srgbClr val="E303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457200" lvl="0" indent="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15" name="Google Shape;115;p20"/>
          <p:cNvSpPr/>
          <p:nvPr/>
        </p:nvSpPr>
        <p:spPr>
          <a:xfrm>
            <a:off x="1481550" y="831625"/>
            <a:ext cx="6311700" cy="868800"/>
          </a:xfrm>
          <a:prstGeom prst="rect">
            <a:avLst/>
          </a:prstGeom>
          <a:solidFill>
            <a:srgbClr val="C9DAF8"/>
          </a:solidFill>
          <a:ln w="28575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Gill Sans"/>
                <a:ea typeface="Gill Sans"/>
                <a:cs typeface="Gill Sans"/>
                <a:sym typeface="Gill Sans"/>
              </a:rPr>
              <a:t>Proposed </a:t>
            </a:r>
            <a:r>
              <a:rPr lang="en" sz="1800" b="1" i="1">
                <a:solidFill>
                  <a:srgbClr val="E30300"/>
                </a:solidFill>
                <a:latin typeface="Gill Sans"/>
                <a:ea typeface="Gill Sans"/>
                <a:cs typeface="Gill Sans"/>
                <a:sym typeface="Gill Sans"/>
              </a:rPr>
              <a:t>MAGIC</a:t>
            </a:r>
            <a:r>
              <a:rPr lang="en" sz="1800" b="1">
                <a:latin typeface="Gill Sans"/>
                <a:ea typeface="Gill Sans"/>
                <a:cs typeface="Gill Sans"/>
                <a:sym typeface="Gill Sans"/>
              </a:rPr>
              <a:t>, a novel gesture recognition system</a:t>
            </a:r>
            <a:endParaRPr sz="1800" b="1"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1"/>
          <p:cNvSpPr txBox="1">
            <a:spLocks noGrp="1"/>
          </p:cNvSpPr>
          <p:nvPr>
            <p:ph type="title"/>
          </p:nvPr>
        </p:nvSpPr>
        <p:spPr>
          <a:xfrm>
            <a:off x="284712" y="234666"/>
            <a:ext cx="6311700" cy="39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Previous Work</a:t>
            </a:r>
            <a:endParaRPr/>
          </a:p>
        </p:txBody>
      </p:sp>
      <p:sp>
        <p:nvSpPr>
          <p:cNvPr id="121" name="Google Shape;121;p21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100" cy="3777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122" name="Google Shape;122;p21"/>
          <p:cNvSpPr/>
          <p:nvPr/>
        </p:nvSpPr>
        <p:spPr>
          <a:xfrm>
            <a:off x="301425" y="865350"/>
            <a:ext cx="8575800" cy="1604400"/>
          </a:xfrm>
          <a:prstGeom prst="rect">
            <a:avLst/>
          </a:prstGeom>
          <a:solidFill>
            <a:srgbClr val="EAD1DC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mTransSee [1]</a:t>
            </a:r>
            <a:endParaRPr sz="19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457200" lvl="0" indent="-3175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D41B2B"/>
              </a:buClr>
              <a:buSzPts val="1400"/>
              <a:buChar char="•"/>
            </a:pPr>
            <a:r>
              <a:rPr lang="en" sz="15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Transfer-Learning Approach</a:t>
            </a:r>
            <a:endParaRPr sz="15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457200" lvl="0" indent="-3175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41B2B"/>
              </a:buClr>
              <a:buSzPts val="1400"/>
              <a:buChar char="•"/>
            </a:pPr>
            <a:r>
              <a:rPr lang="en" sz="15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77-81GHz </a:t>
            </a:r>
            <a:endParaRPr sz="15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457200" lvl="0" indent="-3175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41B2B"/>
              </a:buClr>
              <a:buSzPts val="1400"/>
              <a:buChar char="•"/>
            </a:pPr>
            <a:r>
              <a:rPr lang="en" sz="15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3 * 4 Communication System</a:t>
            </a:r>
            <a:endParaRPr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23" name="Google Shape;12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88975" y="945325"/>
            <a:ext cx="1675525" cy="1444425"/>
          </a:xfrm>
          <a:prstGeom prst="rect">
            <a:avLst/>
          </a:prstGeom>
          <a:solidFill>
            <a:srgbClr val="EAD1DC"/>
          </a:solidFill>
          <a:ln>
            <a:noFill/>
          </a:ln>
        </p:spPr>
      </p:pic>
      <p:sp>
        <p:nvSpPr>
          <p:cNvPr id="124" name="Google Shape;124;p21"/>
          <p:cNvSpPr/>
          <p:nvPr/>
        </p:nvSpPr>
        <p:spPr>
          <a:xfrm>
            <a:off x="301425" y="2617950"/>
            <a:ext cx="8575800" cy="1604400"/>
          </a:xfrm>
          <a:prstGeom prst="rect">
            <a:avLst/>
          </a:prstGeom>
          <a:solidFill>
            <a:srgbClr val="FFF2CC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Gesture-mmWAVE [2]</a:t>
            </a:r>
            <a:endParaRPr sz="19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457200" lvl="0" indent="-3175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D41B2B"/>
              </a:buClr>
              <a:buSzPts val="1400"/>
              <a:buChar char="•"/>
            </a:pPr>
            <a:r>
              <a:rPr lang="en" sz="15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Transformer Network</a:t>
            </a:r>
            <a:endParaRPr sz="15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457200" lvl="0" indent="-3175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41B2B"/>
              </a:buClr>
              <a:buSzPts val="1400"/>
              <a:buChar char="•"/>
            </a:pPr>
            <a:r>
              <a:rPr lang="en" sz="15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77 GHz </a:t>
            </a:r>
            <a:endParaRPr sz="15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457200" lvl="0" indent="-3175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41B2B"/>
              </a:buClr>
              <a:buSzPts val="1400"/>
              <a:buChar char="•"/>
            </a:pPr>
            <a:r>
              <a:rPr lang="en" sz="15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2 * 4 Communication System</a:t>
            </a:r>
            <a:endParaRPr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25" name="Google Shape;125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88975" y="2706825"/>
            <a:ext cx="1675525" cy="1444425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21"/>
          <p:cNvSpPr txBox="1"/>
          <p:nvPr/>
        </p:nvSpPr>
        <p:spPr>
          <a:xfrm>
            <a:off x="-9725" y="4346200"/>
            <a:ext cx="9144000" cy="7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222222"/>
                </a:solidFill>
                <a:highlight>
                  <a:srgbClr val="FFFFFF"/>
                </a:highlight>
              </a:rPr>
              <a:t>[1] Jin, B., Ma, X., Hu, B., Zhang, Z., Lian, Z. and Wang, B., 2024. Gesture-mmWAVE: Compact and accurate millimeter-wave radar-based dynamic gesture recognition for embedded devices. </a:t>
            </a:r>
            <a:r>
              <a:rPr lang="en" sz="1000" i="1">
                <a:solidFill>
                  <a:srgbClr val="222222"/>
                </a:solidFill>
                <a:highlight>
                  <a:srgbClr val="FFFFFF"/>
                </a:highlight>
              </a:rPr>
              <a:t>IEEE Transactions on Human-Machine Systems</a:t>
            </a:r>
            <a:r>
              <a:rPr lang="en" sz="1000">
                <a:solidFill>
                  <a:srgbClr val="222222"/>
                </a:solidFill>
                <a:highlight>
                  <a:srgbClr val="FFFFFF"/>
                </a:highlight>
              </a:rPr>
              <a:t>.</a:t>
            </a:r>
            <a:endParaRPr sz="10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222222"/>
                </a:solidFill>
                <a:highlight>
                  <a:srgbClr val="FFFFFF"/>
                </a:highlight>
              </a:rPr>
              <a:t>[2] Liu, H., Cui, K., Hu, K., Wang, Y., Zhou, A., Liu, L. and Ma, H., 2022. mTransSee: Enabling environment-independent mmWave sensing based gesture recognition via transfer learning. </a:t>
            </a:r>
            <a:r>
              <a:rPr lang="en" sz="1000" i="1">
                <a:solidFill>
                  <a:srgbClr val="222222"/>
                </a:solidFill>
                <a:highlight>
                  <a:srgbClr val="FFFFFF"/>
                </a:highlight>
              </a:rPr>
              <a:t>Proceedings of the ACM on Interactive, Mobile, Wearable and Ubiquitous Technologies</a:t>
            </a:r>
            <a:r>
              <a:rPr lang="en" sz="1000">
                <a:solidFill>
                  <a:srgbClr val="222222"/>
                </a:solidFill>
                <a:highlight>
                  <a:srgbClr val="FFFFFF"/>
                </a:highlight>
              </a:rPr>
              <a:t>, </a:t>
            </a:r>
            <a:r>
              <a:rPr lang="en" sz="1000" i="1">
                <a:solidFill>
                  <a:srgbClr val="222222"/>
                </a:solidFill>
                <a:highlight>
                  <a:srgbClr val="FFFFFF"/>
                </a:highlight>
              </a:rPr>
              <a:t>6</a:t>
            </a:r>
            <a:r>
              <a:rPr lang="en" sz="1000">
                <a:solidFill>
                  <a:srgbClr val="222222"/>
                </a:solidFill>
                <a:highlight>
                  <a:srgbClr val="FFFFFF"/>
                </a:highlight>
              </a:rPr>
              <a:t>(1), pp.1-28.</a:t>
            </a:r>
            <a:endParaRPr sz="1000">
              <a:solidFill>
                <a:srgbClr val="222222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2"/>
          <p:cNvSpPr txBox="1">
            <a:spLocks noGrp="1"/>
          </p:cNvSpPr>
          <p:nvPr>
            <p:ph type="title"/>
          </p:nvPr>
        </p:nvSpPr>
        <p:spPr>
          <a:xfrm>
            <a:off x="284712" y="234666"/>
            <a:ext cx="6311700" cy="39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060" i="1"/>
              <a:t>MAGIC</a:t>
            </a:r>
            <a:r>
              <a:rPr lang="en" sz="2060"/>
              <a:t> vs Existing mmWave Radar-based system</a:t>
            </a:r>
            <a:endParaRPr sz="2060"/>
          </a:p>
        </p:txBody>
      </p:sp>
      <p:sp>
        <p:nvSpPr>
          <p:cNvPr id="132" name="Google Shape;132;p22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100" cy="3777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pic>
        <p:nvPicPr>
          <p:cNvPr id="133" name="Google Shape;13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6737" y="928325"/>
            <a:ext cx="7270532" cy="186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36713" y="2933600"/>
            <a:ext cx="6896824" cy="2074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3"/>
          <p:cNvSpPr txBox="1">
            <a:spLocks noGrp="1"/>
          </p:cNvSpPr>
          <p:nvPr>
            <p:ph type="title"/>
          </p:nvPr>
        </p:nvSpPr>
        <p:spPr>
          <a:xfrm>
            <a:off x="284712" y="234666"/>
            <a:ext cx="6311700" cy="39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System Workflow</a:t>
            </a:r>
            <a:endParaRPr/>
          </a:p>
        </p:txBody>
      </p:sp>
      <p:sp>
        <p:nvSpPr>
          <p:cNvPr id="140" name="Google Shape;140;p23"/>
          <p:cNvSpPr txBox="1">
            <a:spLocks noGrp="1"/>
          </p:cNvSpPr>
          <p:nvPr>
            <p:ph type="sldNum" idx="12"/>
          </p:nvPr>
        </p:nvSpPr>
        <p:spPr>
          <a:xfrm>
            <a:off x="8435156" y="4680800"/>
            <a:ext cx="608100" cy="3777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141" name="Google Shape;141;p23"/>
          <p:cNvSpPr/>
          <p:nvPr/>
        </p:nvSpPr>
        <p:spPr>
          <a:xfrm>
            <a:off x="1730700" y="759975"/>
            <a:ext cx="5367300" cy="1405800"/>
          </a:xfrm>
          <a:prstGeom prst="roundRect">
            <a:avLst>
              <a:gd name="adj" fmla="val 16667"/>
            </a:avLst>
          </a:prstGeom>
          <a:solidFill>
            <a:srgbClr val="CFE2F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42" name="Google Shape;14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76775" y="893023"/>
            <a:ext cx="1289775" cy="117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26000" y="893035"/>
            <a:ext cx="1417123" cy="1176875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3"/>
          <p:cNvSpPr txBox="1"/>
          <p:nvPr/>
        </p:nvSpPr>
        <p:spPr>
          <a:xfrm>
            <a:off x="4022863" y="641700"/>
            <a:ext cx="1453800" cy="2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Step 1</a:t>
            </a:r>
            <a:endParaRPr sz="17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45" name="Google Shape;145;p23"/>
          <p:cNvSpPr/>
          <p:nvPr/>
        </p:nvSpPr>
        <p:spPr>
          <a:xfrm>
            <a:off x="3276613" y="1039625"/>
            <a:ext cx="2139300" cy="243000"/>
          </a:xfrm>
          <a:prstGeom prst="homePlate">
            <a:avLst>
              <a:gd name="adj" fmla="val 50000"/>
            </a:avLst>
          </a:pr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Gill Sans"/>
                <a:ea typeface="Gill Sans"/>
                <a:cs typeface="Gill Sans"/>
                <a:sym typeface="Gill Sans"/>
              </a:rPr>
              <a:t>NDP</a:t>
            </a:r>
            <a:endParaRPr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46" name="Google Shape;146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07198" y="1358175"/>
            <a:ext cx="727525" cy="677300"/>
          </a:xfrm>
          <a:prstGeom prst="rect">
            <a:avLst/>
          </a:prstGeom>
          <a:solidFill>
            <a:srgbClr val="CFE2F3"/>
          </a:solidFill>
          <a:ln>
            <a:noFill/>
          </a:ln>
        </p:spPr>
      </p:pic>
      <p:pic>
        <p:nvPicPr>
          <p:cNvPr id="147" name="Google Shape;147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386013" y="1358188"/>
            <a:ext cx="727525" cy="677281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3"/>
          <p:cNvSpPr/>
          <p:nvPr/>
        </p:nvSpPr>
        <p:spPr>
          <a:xfrm>
            <a:off x="1730700" y="2207775"/>
            <a:ext cx="5367300" cy="1405800"/>
          </a:xfrm>
          <a:prstGeom prst="roundRect">
            <a:avLst>
              <a:gd name="adj" fmla="val 16667"/>
            </a:avLst>
          </a:prstGeom>
          <a:solidFill>
            <a:srgbClr val="EAD1D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49" name="Google Shape;149;p23"/>
          <p:cNvSpPr txBox="1"/>
          <p:nvPr/>
        </p:nvSpPr>
        <p:spPr>
          <a:xfrm>
            <a:off x="4022863" y="2115238"/>
            <a:ext cx="1453800" cy="2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Step 2</a:t>
            </a:r>
            <a:endParaRPr sz="17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50" name="Google Shape;150;p2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876775" y="2423900"/>
            <a:ext cx="1399850" cy="1131685"/>
          </a:xfrm>
          <a:prstGeom prst="rect">
            <a:avLst/>
          </a:prstGeom>
          <a:solidFill>
            <a:srgbClr val="CFE2F3"/>
          </a:solidFill>
          <a:ln>
            <a:noFill/>
          </a:ln>
        </p:spPr>
      </p:pic>
      <p:pic>
        <p:nvPicPr>
          <p:cNvPr id="151" name="Google Shape;151;p2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668088" y="2446700"/>
            <a:ext cx="1417125" cy="1086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2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476675" y="2437988"/>
            <a:ext cx="1417125" cy="10860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3" name="Google Shape;153;p23"/>
          <p:cNvCxnSpPr>
            <a:stCxn id="150" idx="3"/>
            <a:endCxn id="151" idx="1"/>
          </p:cNvCxnSpPr>
          <p:nvPr/>
        </p:nvCxnSpPr>
        <p:spPr>
          <a:xfrm>
            <a:off x="3276625" y="2989743"/>
            <a:ext cx="3915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54" name="Google Shape;154;p23"/>
          <p:cNvCxnSpPr>
            <a:stCxn id="151" idx="3"/>
            <a:endCxn id="152" idx="1"/>
          </p:cNvCxnSpPr>
          <p:nvPr/>
        </p:nvCxnSpPr>
        <p:spPr>
          <a:xfrm rot="10800000" flipH="1">
            <a:off x="5085212" y="2981037"/>
            <a:ext cx="391500" cy="87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55" name="Google Shape;155;p23"/>
          <p:cNvSpPr/>
          <p:nvPr/>
        </p:nvSpPr>
        <p:spPr>
          <a:xfrm>
            <a:off x="1693000" y="3655575"/>
            <a:ext cx="5405100" cy="1405800"/>
          </a:xfrm>
          <a:prstGeom prst="roundRect">
            <a:avLst>
              <a:gd name="adj" fmla="val 16667"/>
            </a:avLst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56" name="Google Shape;156;p23"/>
          <p:cNvSpPr txBox="1"/>
          <p:nvPr/>
        </p:nvSpPr>
        <p:spPr>
          <a:xfrm>
            <a:off x="4022863" y="3524038"/>
            <a:ext cx="1453800" cy="2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Step 3</a:t>
            </a:r>
            <a:endParaRPr sz="17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57" name="Google Shape;157;p2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876775" y="3909575"/>
            <a:ext cx="1158145" cy="103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888625" y="3914825"/>
            <a:ext cx="1013845" cy="1030000"/>
          </a:xfrm>
          <a:prstGeom prst="rect">
            <a:avLst/>
          </a:prstGeom>
          <a:solidFill>
            <a:srgbClr val="EAD1DC"/>
          </a:solidFill>
          <a:ln>
            <a:noFill/>
          </a:ln>
        </p:spPr>
      </p:pic>
      <p:pic>
        <p:nvPicPr>
          <p:cNvPr id="159" name="Google Shape;159;p2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911724" y="3892150"/>
            <a:ext cx="727499" cy="584904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3"/>
          <p:cNvSpPr txBox="1"/>
          <p:nvPr/>
        </p:nvSpPr>
        <p:spPr>
          <a:xfrm>
            <a:off x="5756175" y="4477050"/>
            <a:ext cx="904200" cy="2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Detected Gesture</a:t>
            </a:r>
            <a:endParaRPr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161" name="Google Shape;161;p23"/>
          <p:cNvCxnSpPr/>
          <p:nvPr/>
        </p:nvCxnSpPr>
        <p:spPr>
          <a:xfrm>
            <a:off x="3053050" y="4161475"/>
            <a:ext cx="840000" cy="93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62" name="Google Shape;162;p23"/>
          <p:cNvCxnSpPr/>
          <p:nvPr/>
        </p:nvCxnSpPr>
        <p:spPr>
          <a:xfrm>
            <a:off x="4902475" y="4427425"/>
            <a:ext cx="541500" cy="48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1241</Words>
  <Application>Microsoft Macintosh PowerPoint</Application>
  <PresentationFormat>On-screen Show (16:9)</PresentationFormat>
  <Paragraphs>172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Gill Sans</vt:lpstr>
      <vt:lpstr>Helvetica Neue</vt:lpstr>
      <vt:lpstr>Arial</vt:lpstr>
      <vt:lpstr>Palatino</vt:lpstr>
      <vt:lpstr>Simple Light</vt:lpstr>
      <vt:lpstr>PowerPoint Presentation</vt:lpstr>
      <vt:lpstr>Agenda</vt:lpstr>
      <vt:lpstr>AR/VR Applications</vt:lpstr>
      <vt:lpstr>What are the bottlenecks?</vt:lpstr>
      <vt:lpstr>mmWave Spectrum</vt:lpstr>
      <vt:lpstr>Contributions</vt:lpstr>
      <vt:lpstr>Previous Work</vt:lpstr>
      <vt:lpstr>MAGIC vs Existing mmWave Radar-based system</vt:lpstr>
      <vt:lpstr>System Workflow</vt:lpstr>
      <vt:lpstr>Domain-adaptive Preprocessing Pipeline (DAPP) (1)</vt:lpstr>
      <vt:lpstr>Domain-adaptive Preprocessing Pipeline (DAPP) (2) </vt:lpstr>
      <vt:lpstr>Data Augmentation</vt:lpstr>
      <vt:lpstr>Adaptive Temporal Embedding Network (ATEN)</vt:lpstr>
      <vt:lpstr>Feature Encoding with TCNs</vt:lpstr>
      <vt:lpstr>Task Embedding</vt:lpstr>
      <vt:lpstr>Query-Specific Adaptation and Classification</vt:lpstr>
      <vt:lpstr>Meta-learning-driven adaptation</vt:lpstr>
      <vt:lpstr>Experimental Setup [1]</vt:lpstr>
      <vt:lpstr>Data Collection</vt:lpstr>
      <vt:lpstr>Performance Evaluation</vt:lpstr>
      <vt:lpstr>Results</vt:lpstr>
      <vt:lpstr>Results</vt:lpstr>
      <vt:lpstr>Results</vt:lpstr>
      <vt:lpstr>Conclusions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Khandaker Foysal Haque</cp:lastModifiedBy>
  <cp:revision>2</cp:revision>
  <dcterms:modified xsi:type="dcterms:W3CDTF">2026-08-17T16:46:24Z</dcterms:modified>
</cp:coreProperties>
</file>