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5"/>
  </p:notesMasterIdLst>
  <p:sldIdLst>
    <p:sldId id="256" r:id="rId2"/>
    <p:sldId id="297" r:id="rId3"/>
    <p:sldId id="318" r:id="rId4"/>
    <p:sldId id="319" r:id="rId5"/>
    <p:sldId id="257" r:id="rId6"/>
    <p:sldId id="263" r:id="rId7"/>
    <p:sldId id="278" r:id="rId8"/>
    <p:sldId id="283" r:id="rId9"/>
    <p:sldId id="359" r:id="rId10"/>
    <p:sldId id="282" r:id="rId11"/>
    <p:sldId id="294" r:id="rId12"/>
    <p:sldId id="284" r:id="rId13"/>
    <p:sldId id="332" r:id="rId14"/>
    <p:sldId id="333" r:id="rId15"/>
    <p:sldId id="291" r:id="rId16"/>
    <p:sldId id="353" r:id="rId17"/>
    <p:sldId id="335" r:id="rId18"/>
    <p:sldId id="269" r:id="rId19"/>
    <p:sldId id="270" r:id="rId20"/>
    <p:sldId id="293" r:id="rId21"/>
    <p:sldId id="298" r:id="rId22"/>
    <p:sldId id="276" r:id="rId23"/>
    <p:sldId id="277" r:id="rId24"/>
  </p:sldIdLst>
  <p:sldSz cx="9144000" cy="5143500" type="screen16x9"/>
  <p:notesSz cx="6858000" cy="9144000"/>
  <p:embeddedFontLst>
    <p:embeddedFont>
      <p:font typeface="Arial Nova" panose="020B0504020202020204" pitchFamily="34" charset="0"/>
      <p:regular r:id="rId26"/>
      <p:bold r:id="rId27"/>
      <p:italic r:id="rId28"/>
      <p:boldItalic r:id="rId29"/>
    </p:embeddedFont>
    <p:embeddedFont>
      <p:font typeface="Consolas" panose="020B0609020204030204" pitchFamily="49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5FF"/>
    <a:srgbClr val="C9F5BC"/>
    <a:srgbClr val="C1ECB5"/>
    <a:srgbClr val="B2D9A7"/>
    <a:srgbClr val="A6CA9B"/>
    <a:srgbClr val="829F7A"/>
    <a:srgbClr val="FF32F0"/>
    <a:srgbClr val="D1E6EA"/>
    <a:srgbClr val="BFED98"/>
    <a:srgbClr val="942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C5D8F-84BD-584B-ABD1-36C3FCCD1522}" v="1082" dt="2025-11-04T16:57:09.3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5"/>
    <p:restoredTop sz="94796"/>
  </p:normalViewPr>
  <p:slideViewPr>
    <p:cSldViewPr snapToGrid="0">
      <p:cViewPr varScale="1">
        <p:scale>
          <a:sx n="145" d="100"/>
          <a:sy n="145" d="100"/>
        </p:scale>
        <p:origin x="51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>
          <a:extLst>
            <a:ext uri="{FF2B5EF4-FFF2-40B4-BE49-F238E27FC236}">
              <a16:creationId xmlns:a16="http://schemas.microsoft.com/office/drawing/2014/main" id="{95D464B5-D3BE-329D-9C96-83D7C7B48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>
            <a:extLst>
              <a:ext uri="{FF2B5EF4-FFF2-40B4-BE49-F238E27FC236}">
                <a16:creationId xmlns:a16="http://schemas.microsoft.com/office/drawing/2014/main" id="{83309B52-79A0-B392-FF64-776B5D9CDB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0:notes">
            <a:extLst>
              <a:ext uri="{FF2B5EF4-FFF2-40B4-BE49-F238E27FC236}">
                <a16:creationId xmlns:a16="http://schemas.microsoft.com/office/drawing/2014/main" id="{7B00204C-11A4-5918-B6A8-24B4F14189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9368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>
          <a:extLst>
            <a:ext uri="{FF2B5EF4-FFF2-40B4-BE49-F238E27FC236}">
              <a16:creationId xmlns:a16="http://schemas.microsoft.com/office/drawing/2014/main" id="{305575DB-73C3-74EB-8F0D-19EDEC009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:notes">
            <a:extLst>
              <a:ext uri="{FF2B5EF4-FFF2-40B4-BE49-F238E27FC236}">
                <a16:creationId xmlns:a16="http://schemas.microsoft.com/office/drawing/2014/main" id="{B5CC4EF8-81DA-E685-6EE4-68430AECE9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1:notes">
            <a:extLst>
              <a:ext uri="{FF2B5EF4-FFF2-40B4-BE49-F238E27FC236}">
                <a16:creationId xmlns:a16="http://schemas.microsoft.com/office/drawing/2014/main" id="{111F683A-6CF6-8E4A-0E25-36A92C0DF6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0534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>
          <a:extLst>
            <a:ext uri="{FF2B5EF4-FFF2-40B4-BE49-F238E27FC236}">
              <a16:creationId xmlns:a16="http://schemas.microsoft.com/office/drawing/2014/main" id="{9AB12518-D8C0-F896-79F2-93C54CF1C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2:notes">
            <a:extLst>
              <a:ext uri="{FF2B5EF4-FFF2-40B4-BE49-F238E27FC236}">
                <a16:creationId xmlns:a16="http://schemas.microsoft.com/office/drawing/2014/main" id="{AF866B1B-BF69-BE23-2BE8-DC307ED7DD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" name="Google Shape;341;p12:notes">
            <a:extLst>
              <a:ext uri="{FF2B5EF4-FFF2-40B4-BE49-F238E27FC236}">
                <a16:creationId xmlns:a16="http://schemas.microsoft.com/office/drawing/2014/main" id="{D98DF54A-EEAE-AA63-A924-0CD03EAC32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2488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4" name="Google Shape;4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>
          <a:extLst>
            <a:ext uri="{FF2B5EF4-FFF2-40B4-BE49-F238E27FC236}">
              <a16:creationId xmlns:a16="http://schemas.microsoft.com/office/drawing/2014/main" id="{595E27C8-D894-0764-4E6D-FFF6BE4EE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6:notes">
            <a:extLst>
              <a:ext uri="{FF2B5EF4-FFF2-40B4-BE49-F238E27FC236}">
                <a16:creationId xmlns:a16="http://schemas.microsoft.com/office/drawing/2014/main" id="{567EE469-1F8D-9BA2-E651-F30F207F14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8" name="Google Shape;398;p16:notes">
            <a:extLst>
              <a:ext uri="{FF2B5EF4-FFF2-40B4-BE49-F238E27FC236}">
                <a16:creationId xmlns:a16="http://schemas.microsoft.com/office/drawing/2014/main" id="{82E9C602-8951-F5A8-D607-9D15B75E85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2907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>
          <a:extLst>
            <a:ext uri="{FF2B5EF4-FFF2-40B4-BE49-F238E27FC236}">
              <a16:creationId xmlns:a16="http://schemas.microsoft.com/office/drawing/2014/main" id="{1F5AF60D-C287-3738-036E-9341D7425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4:notes">
            <a:extLst>
              <a:ext uri="{FF2B5EF4-FFF2-40B4-BE49-F238E27FC236}">
                <a16:creationId xmlns:a16="http://schemas.microsoft.com/office/drawing/2014/main" id="{456F9B7F-83B5-D207-3FF2-1C66341B01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" name="Google Shape;376;p14:notes">
            <a:extLst>
              <a:ext uri="{FF2B5EF4-FFF2-40B4-BE49-F238E27FC236}">
                <a16:creationId xmlns:a16="http://schemas.microsoft.com/office/drawing/2014/main" id="{8165CC4E-B704-5673-B0C7-868A1C36B1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90137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" name="Google Shape;3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6" name="Google Shape;38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3" name="Google Shape;46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251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3" name="Google Shape;1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74080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9" name="Google Shape;47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7" name="Google Shape;48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88" name="Google Shape;488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  <a:p>
            <a:pPr>
              <a:buNone/>
            </a:pP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843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048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B2B19-8243-905A-3659-6D164889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9FEDD-26DA-88C9-81A2-B3109C400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CDA910-C066-BF44-09E2-FAFBA5E8C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4260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 descr="A close up of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1593" b="28837"/>
          <a:stretch/>
        </p:blipFill>
        <p:spPr>
          <a:xfrm>
            <a:off x="0" y="-61945"/>
            <a:ext cx="4631446" cy="1359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F79B8C5-4D60-D10E-804B-9FE9496E18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07164" y="185533"/>
            <a:ext cx="2072984" cy="6999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 rot="5400000">
            <a:off x="5937779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4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6" name="Google Shape;86;p12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8" cy="36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582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  <a:effectLst>
            <a:reflection stA="50000" endA="295" endPos="92000" dist="101600" dir="5400000" sy="-100000" algn="bl" rotWithShape="0"/>
          </a:effectLst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4" name="Google Shape;24;p4"/>
          <p:cNvCxnSpPr/>
          <p:nvPr/>
        </p:nvCxnSpPr>
        <p:spPr>
          <a:xfrm>
            <a:off x="1090679" y="2773582"/>
            <a:ext cx="4760887" cy="908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" name="Google Shape;25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0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64" name="Google Shape;64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156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893090" y="-1538503"/>
            <a:ext cx="3029884" cy="824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11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639" cy="302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" name="Google Shape;10;p1" descr="A close up of a logo&#10;&#10;Description automatically generated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791991" y="-518740"/>
            <a:ext cx="2842245" cy="1684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3458EF4E-EBE6-7F21-9DFA-9DB05AEC502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5263" y="4825291"/>
            <a:ext cx="962264" cy="27475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3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0.png"/><Relationship Id="rId7" Type="http://schemas.openxmlformats.org/officeDocument/2006/relationships/image" Target="../media/image23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11" Type="http://schemas.openxmlformats.org/officeDocument/2006/relationships/image" Target="../media/image48.png"/><Relationship Id="rId5" Type="http://schemas.openxmlformats.org/officeDocument/2006/relationships/image" Target="../media/image56.pn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jpe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attention-warning-sign-triangular-297169/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26.png"/><Relationship Id="rId10" Type="http://schemas.openxmlformats.org/officeDocument/2006/relationships/image" Target="../media/image50.png"/><Relationship Id="rId4" Type="http://schemas.openxmlformats.org/officeDocument/2006/relationships/image" Target="../media/image23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/>
          <p:nvPr/>
        </p:nvSpPr>
        <p:spPr>
          <a:xfrm>
            <a:off x="2206869" y="3053478"/>
            <a:ext cx="5244420" cy="110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buSzPts val="2700"/>
            </a:pPr>
            <a:r>
              <a:rPr lang="en-US" sz="1800" b="1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K. Foysal Haque</a:t>
            </a:r>
          </a:p>
          <a:p>
            <a:pPr lvl="0" algn="ctr">
              <a:buSzPts val="2700"/>
            </a:pPr>
            <a:r>
              <a:rPr lang="en-US" sz="1800" i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MENTIS Lab</a:t>
            </a:r>
          </a:p>
          <a:p>
            <a:pPr lvl="0" algn="ctr">
              <a:buSzPts val="2700"/>
            </a:pPr>
            <a:r>
              <a:rPr lang="en-US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Institute for the Wireless Internet of Things (</a:t>
            </a:r>
            <a:r>
              <a:rPr lang="en-US" sz="1800" dirty="0" err="1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WIoT</a:t>
            </a:r>
            <a:r>
              <a:rPr lang="en-US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</a:p>
          <a:p>
            <a:pPr lvl="0" algn="ctr">
              <a:buSzPts val="2700"/>
            </a:pPr>
            <a:r>
              <a:rPr lang="en-US" sz="1800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Northeastern University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n-US" sz="1600" b="0" i="0" u="none" strike="noStrike" cap="none" dirty="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" name="Google Shape;98;p15">
            <a:extLst>
              <a:ext uri="{FF2B5EF4-FFF2-40B4-BE49-F238E27FC236}">
                <a16:creationId xmlns:a16="http://schemas.microsoft.com/office/drawing/2014/main" id="{B4887AE5-43AE-5F29-0DD9-BB9138F4F565}"/>
              </a:ext>
            </a:extLst>
          </p:cNvPr>
          <p:cNvSpPr/>
          <p:nvPr/>
        </p:nvSpPr>
        <p:spPr>
          <a:xfrm>
            <a:off x="517883" y="1564339"/>
            <a:ext cx="8307525" cy="110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800" b="1" i="1" dirty="0" err="1">
                <a:solidFill>
                  <a:srgbClr val="00B0F0"/>
                </a:solidFill>
              </a:rPr>
              <a:t>Beamsense</a:t>
            </a:r>
            <a:r>
              <a:rPr lang="en-US" sz="2800" b="1" i="1" dirty="0">
                <a:solidFill>
                  <a:srgbClr val="00B0F0"/>
                </a:solidFill>
              </a:rPr>
              <a:t>: Rethinking Wireless Sensing with MU-MIMO Wi-Fi Beamforming Feedback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-US" sz="2500" b="1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1245-5437-3A92-0F19-6F07275F8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Beamforming feedback matrices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D0BC9-ACFC-819D-40CF-87AE58C27F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1684C-2787-CFAA-6601-5ED801E83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816"/>
          <a:stretch/>
        </p:blipFill>
        <p:spPr>
          <a:xfrm>
            <a:off x="1209368" y="807117"/>
            <a:ext cx="6548284" cy="4251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789422-959A-AFFB-7762-35B858056D91}"/>
              </a:ext>
            </a:extLst>
          </p:cNvPr>
          <p:cNvSpPr txBox="1"/>
          <p:nvPr/>
        </p:nvSpPr>
        <p:spPr>
          <a:xfrm>
            <a:off x="5246797" y="2774400"/>
            <a:ext cx="251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Arial Nova" panose="020B0504020202020204" pitchFamily="34" charset="0"/>
              </a:rPr>
              <a:t>T</a:t>
            </a:r>
            <a:r>
              <a:rPr lang="en-IT" sz="1600">
                <a:solidFill>
                  <a:srgbClr val="C00000"/>
                </a:solidFill>
                <a:latin typeface="Arial Nova" panose="020B0504020202020204" pitchFamily="34" charset="0"/>
              </a:rPr>
              <a:t>ransmitted unencrypted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A9812-0B92-2B52-467C-18F67F25252D}"/>
              </a:ext>
            </a:extLst>
          </p:cNvPr>
          <p:cNvSpPr txBox="1"/>
          <p:nvPr/>
        </p:nvSpPr>
        <p:spPr>
          <a:xfrm>
            <a:off x="6299481" y="3813986"/>
            <a:ext cx="1555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Arial Nova" panose="020B0504020202020204" pitchFamily="34" charset="0"/>
              </a:rPr>
              <a:t>Packet Bytes</a:t>
            </a:r>
            <a:endParaRPr lang="en-IT" sz="1600">
              <a:solidFill>
                <a:srgbClr val="C00000"/>
              </a:solidFill>
              <a:latin typeface="Arial Nova" panose="020B0504020202020204" pitchFamily="34" charset="0"/>
            </a:endParaRPr>
          </a:p>
        </p:txBody>
      </p:sp>
      <p:cxnSp>
        <p:nvCxnSpPr>
          <p:cNvPr id="10" name="Curved Connector 11">
            <a:extLst>
              <a:ext uri="{FF2B5EF4-FFF2-40B4-BE49-F238E27FC236}">
                <a16:creationId xmlns:a16="http://schemas.microsoft.com/office/drawing/2014/main" id="{E235CEF0-1DF9-618D-83AA-836825693D25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4406403" y="2943676"/>
            <a:ext cx="840395" cy="348263"/>
          </a:xfrm>
          <a:prstGeom prst="curvedConnector3">
            <a:avLst>
              <a:gd name="adj1" fmla="val 44003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1">
            <a:extLst>
              <a:ext uri="{FF2B5EF4-FFF2-40B4-BE49-F238E27FC236}">
                <a16:creationId xmlns:a16="http://schemas.microsoft.com/office/drawing/2014/main" id="{BF2D4220-8702-454E-EAC9-C1B559F4C2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06405" y="3992972"/>
            <a:ext cx="1893076" cy="512686"/>
          </a:xfrm>
          <a:prstGeom prst="curvedConnector3">
            <a:avLst>
              <a:gd name="adj1" fmla="val 4923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75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>
          <a:extLst>
            <a:ext uri="{FF2B5EF4-FFF2-40B4-BE49-F238E27FC236}">
              <a16:creationId xmlns:a16="http://schemas.microsoft.com/office/drawing/2014/main" id="{CFF339EF-703F-E163-A1DB-CBE9212D8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">
            <a:extLst>
              <a:ext uri="{FF2B5EF4-FFF2-40B4-BE49-F238E27FC236}">
                <a16:creationId xmlns:a16="http://schemas.microsoft.com/office/drawing/2014/main" id="{804D545E-EC29-1192-67E7-29145C09D2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3" name="Google Shape;223;p24">
            <a:extLst>
              <a:ext uri="{FF2B5EF4-FFF2-40B4-BE49-F238E27FC236}">
                <a16:creationId xmlns:a16="http://schemas.microsoft.com/office/drawing/2014/main" id="{4729BF8B-8A28-5ACE-9884-C26FAA35F4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5792" y="101635"/>
            <a:ext cx="4177261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/>
              <a:t>Operation of </a:t>
            </a:r>
            <a:r>
              <a:rPr lang="en" err="1"/>
              <a:t>BeamSense</a:t>
            </a:r>
            <a:endParaRPr/>
          </a:p>
        </p:txBody>
      </p:sp>
      <p:sp>
        <p:nvSpPr>
          <p:cNvPr id="42" name="Google Shape;60;p13">
            <a:extLst>
              <a:ext uri="{FF2B5EF4-FFF2-40B4-BE49-F238E27FC236}">
                <a16:creationId xmlns:a16="http://schemas.microsoft.com/office/drawing/2014/main" id="{985F3D4C-9E29-4776-C992-4D79D3A1E0AA}"/>
              </a:ext>
            </a:extLst>
          </p:cNvPr>
          <p:cNvSpPr/>
          <p:nvPr/>
        </p:nvSpPr>
        <p:spPr>
          <a:xfrm>
            <a:off x="7920267" y="1163823"/>
            <a:ext cx="1023300" cy="618900"/>
          </a:xfrm>
          <a:prstGeom prst="roundRect">
            <a:avLst>
              <a:gd name="adj" fmla="val 16667"/>
            </a:avLst>
          </a:prstGeom>
          <a:solidFill>
            <a:srgbClr val="C1ECB5">
              <a:alpha val="69804"/>
            </a:srgb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17" b="1">
                <a:latin typeface="Palatino"/>
                <a:ea typeface="Palatino"/>
                <a:cs typeface="Palatino"/>
                <a:sym typeface="Palatino"/>
              </a:rPr>
              <a:t>AP</a:t>
            </a:r>
            <a:endParaRPr sz="1817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3" name="Google Shape;61;p13">
            <a:extLst>
              <a:ext uri="{FF2B5EF4-FFF2-40B4-BE49-F238E27FC236}">
                <a16:creationId xmlns:a16="http://schemas.microsoft.com/office/drawing/2014/main" id="{4DCF2298-05A2-9388-82DF-618605EBD032}"/>
              </a:ext>
            </a:extLst>
          </p:cNvPr>
          <p:cNvSpPr/>
          <p:nvPr/>
        </p:nvSpPr>
        <p:spPr>
          <a:xfrm>
            <a:off x="3362969" y="842866"/>
            <a:ext cx="2169969" cy="618900"/>
          </a:xfrm>
          <a:prstGeom prst="roundRect">
            <a:avLst>
              <a:gd name="adj" fmla="val 16667"/>
            </a:avLst>
          </a:prstGeom>
          <a:solidFill>
            <a:srgbClr val="C1ECB5">
              <a:alpha val="70980"/>
            </a:srgb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17" b="1">
                <a:latin typeface="Palatino"/>
                <a:ea typeface="Palatino"/>
                <a:cs typeface="Palatino"/>
                <a:sym typeface="Palatino"/>
              </a:rPr>
              <a:t>IEEE 802.11 ac/ax stations</a:t>
            </a:r>
            <a:endParaRPr sz="1817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4" name="Google Shape;62;p13">
            <a:extLst>
              <a:ext uri="{FF2B5EF4-FFF2-40B4-BE49-F238E27FC236}">
                <a16:creationId xmlns:a16="http://schemas.microsoft.com/office/drawing/2014/main" id="{EB02E304-8101-5E3E-5D5F-9CE16218FF28}"/>
              </a:ext>
            </a:extLst>
          </p:cNvPr>
          <p:cNvSpPr/>
          <p:nvPr/>
        </p:nvSpPr>
        <p:spPr>
          <a:xfrm>
            <a:off x="3561610" y="1569009"/>
            <a:ext cx="1259100" cy="414300"/>
          </a:xfrm>
          <a:prstGeom prst="roundRect">
            <a:avLst>
              <a:gd name="adj" fmla="val 16667"/>
            </a:avLst>
          </a:prstGeom>
          <a:solidFill>
            <a:srgbClr val="C1ECB5">
              <a:alpha val="69804"/>
            </a:srgb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17" b="1">
                <a:latin typeface="Palatino"/>
                <a:ea typeface="Palatino"/>
                <a:cs typeface="Palatino"/>
                <a:sym typeface="Palatino"/>
              </a:rPr>
              <a:t>STA 1</a:t>
            </a:r>
            <a:endParaRPr sz="1817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5" name="Google Shape;63;p13">
            <a:extLst>
              <a:ext uri="{FF2B5EF4-FFF2-40B4-BE49-F238E27FC236}">
                <a16:creationId xmlns:a16="http://schemas.microsoft.com/office/drawing/2014/main" id="{71357D0C-7573-4073-5856-B58EF6A9DA3F}"/>
              </a:ext>
            </a:extLst>
          </p:cNvPr>
          <p:cNvSpPr/>
          <p:nvPr/>
        </p:nvSpPr>
        <p:spPr>
          <a:xfrm>
            <a:off x="3561610" y="2400002"/>
            <a:ext cx="1259100" cy="414300"/>
          </a:xfrm>
          <a:prstGeom prst="roundRect">
            <a:avLst>
              <a:gd name="adj" fmla="val 16667"/>
            </a:avLst>
          </a:prstGeom>
          <a:solidFill>
            <a:srgbClr val="C1ECB5">
              <a:alpha val="69804"/>
            </a:srgb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17" b="1">
                <a:latin typeface="Palatino"/>
                <a:ea typeface="Palatino"/>
                <a:cs typeface="Palatino"/>
                <a:sym typeface="Palatino"/>
              </a:rPr>
              <a:t>STA 2</a:t>
            </a:r>
            <a:endParaRPr sz="1817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6" name="Google Shape;64;p13">
            <a:extLst>
              <a:ext uri="{FF2B5EF4-FFF2-40B4-BE49-F238E27FC236}">
                <a16:creationId xmlns:a16="http://schemas.microsoft.com/office/drawing/2014/main" id="{84D729B6-8530-E576-064E-E2080C83101C}"/>
              </a:ext>
            </a:extLst>
          </p:cNvPr>
          <p:cNvSpPr/>
          <p:nvPr/>
        </p:nvSpPr>
        <p:spPr>
          <a:xfrm>
            <a:off x="3561610" y="4267522"/>
            <a:ext cx="1259100" cy="472500"/>
          </a:xfrm>
          <a:prstGeom prst="roundRect">
            <a:avLst>
              <a:gd name="adj" fmla="val 16667"/>
            </a:avLst>
          </a:prstGeom>
          <a:solidFill>
            <a:srgbClr val="C1ECB5">
              <a:alpha val="69804"/>
            </a:srgb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17" b="1">
                <a:latin typeface="Palatino"/>
                <a:ea typeface="Palatino"/>
                <a:cs typeface="Palatino"/>
                <a:sym typeface="Palatino"/>
              </a:rPr>
              <a:t>STA N</a:t>
            </a:r>
            <a:endParaRPr sz="1817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47" name="Google Shape;65;p13">
            <a:extLst>
              <a:ext uri="{FF2B5EF4-FFF2-40B4-BE49-F238E27FC236}">
                <a16:creationId xmlns:a16="http://schemas.microsoft.com/office/drawing/2014/main" id="{6578EB93-1FE9-10BC-71D8-9A8EDB7D0429}"/>
              </a:ext>
            </a:extLst>
          </p:cNvPr>
          <p:cNvSpPr txBox="1"/>
          <p:nvPr/>
        </p:nvSpPr>
        <p:spPr>
          <a:xfrm rot="5400000">
            <a:off x="3949748" y="3127457"/>
            <a:ext cx="807900" cy="10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075" tIns="83075" rIns="83075" bIns="83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53" b="1">
                <a:latin typeface="Palatino"/>
                <a:ea typeface="Palatino"/>
                <a:cs typeface="Palatino"/>
                <a:sym typeface="Palatino"/>
              </a:rPr>
              <a:t>...</a:t>
            </a:r>
            <a:endParaRPr sz="4725"/>
          </a:p>
        </p:txBody>
      </p:sp>
      <p:pic>
        <p:nvPicPr>
          <p:cNvPr id="50" name="Google Shape;68;p13">
            <a:extLst>
              <a:ext uri="{FF2B5EF4-FFF2-40B4-BE49-F238E27FC236}">
                <a16:creationId xmlns:a16="http://schemas.microsoft.com/office/drawing/2014/main" id="{DEAEE3F5-7779-C60D-5E6D-E28FA4B9776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7249" y="2392228"/>
            <a:ext cx="678107" cy="54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69;p13">
            <a:extLst>
              <a:ext uri="{FF2B5EF4-FFF2-40B4-BE49-F238E27FC236}">
                <a16:creationId xmlns:a16="http://schemas.microsoft.com/office/drawing/2014/main" id="{B05A4F3A-A95A-02D6-D832-4567849D332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7349" r="28453" b="-1874"/>
          <a:stretch/>
        </p:blipFill>
        <p:spPr>
          <a:xfrm>
            <a:off x="4844360" y="4170888"/>
            <a:ext cx="435311" cy="725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71;p13">
            <a:extLst>
              <a:ext uri="{FF2B5EF4-FFF2-40B4-BE49-F238E27FC236}">
                <a16:creationId xmlns:a16="http://schemas.microsoft.com/office/drawing/2014/main" id="{B14BB3E3-3167-A268-D597-46D5E11DB3C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5601" y="1428117"/>
            <a:ext cx="817338" cy="81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72;p13">
            <a:extLst>
              <a:ext uri="{FF2B5EF4-FFF2-40B4-BE49-F238E27FC236}">
                <a16:creationId xmlns:a16="http://schemas.microsoft.com/office/drawing/2014/main" id="{8F9A94D3-DB87-3F96-9A31-262D59EBBF0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97223" y="1823614"/>
            <a:ext cx="1182625" cy="86924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73;p13">
            <a:extLst>
              <a:ext uri="{FF2B5EF4-FFF2-40B4-BE49-F238E27FC236}">
                <a16:creationId xmlns:a16="http://schemas.microsoft.com/office/drawing/2014/main" id="{BEAB4A70-1CEC-C37C-3FA2-3DC0E45FCC1B}"/>
              </a:ext>
            </a:extLst>
          </p:cNvPr>
          <p:cNvSpPr txBox="1"/>
          <p:nvPr/>
        </p:nvSpPr>
        <p:spPr>
          <a:xfrm rot="5400000">
            <a:off x="4870057" y="3130242"/>
            <a:ext cx="807900" cy="10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075" tIns="83075" rIns="83075" bIns="830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53" b="1">
                <a:latin typeface="Palatino"/>
                <a:ea typeface="Palatino"/>
                <a:cs typeface="Palatino"/>
                <a:sym typeface="Palatino"/>
              </a:rPr>
              <a:t>...</a:t>
            </a:r>
            <a:endParaRPr sz="4725"/>
          </a:p>
        </p:txBody>
      </p:sp>
      <p:sp>
        <p:nvSpPr>
          <p:cNvPr id="56" name="Google Shape;74;p13">
            <a:extLst>
              <a:ext uri="{FF2B5EF4-FFF2-40B4-BE49-F238E27FC236}">
                <a16:creationId xmlns:a16="http://schemas.microsoft.com/office/drawing/2014/main" id="{91904BF7-A884-0A67-B0E5-5A978B02A617}"/>
              </a:ext>
            </a:extLst>
          </p:cNvPr>
          <p:cNvSpPr/>
          <p:nvPr/>
        </p:nvSpPr>
        <p:spPr>
          <a:xfrm>
            <a:off x="5532938" y="4153431"/>
            <a:ext cx="1398364" cy="287931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70630"/>
            </a:scheme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4" b="1">
                <a:latin typeface="Palatino"/>
                <a:ea typeface="Palatino"/>
                <a:cs typeface="Palatino"/>
                <a:sym typeface="Palatino"/>
              </a:rPr>
              <a:t>IEEE 802.11ax</a:t>
            </a:r>
            <a:endParaRPr sz="1454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57" name="Google Shape;75;p13">
            <a:extLst>
              <a:ext uri="{FF2B5EF4-FFF2-40B4-BE49-F238E27FC236}">
                <a16:creationId xmlns:a16="http://schemas.microsoft.com/office/drawing/2014/main" id="{8E32E9E6-52D6-4846-7976-09F67687B988}"/>
              </a:ext>
            </a:extLst>
          </p:cNvPr>
          <p:cNvSpPr/>
          <p:nvPr/>
        </p:nvSpPr>
        <p:spPr>
          <a:xfrm>
            <a:off x="5539135" y="2273146"/>
            <a:ext cx="1391547" cy="287931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70630"/>
            </a:scheme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4" b="1">
                <a:latin typeface="Palatino"/>
                <a:ea typeface="Palatino"/>
                <a:cs typeface="Palatino"/>
                <a:sym typeface="Palatino"/>
              </a:rPr>
              <a:t>IEEE 802.11ax</a:t>
            </a:r>
            <a:endParaRPr sz="1454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58" name="Google Shape;76;p13">
            <a:extLst>
              <a:ext uri="{FF2B5EF4-FFF2-40B4-BE49-F238E27FC236}">
                <a16:creationId xmlns:a16="http://schemas.microsoft.com/office/drawing/2014/main" id="{F419B152-D1CF-2BD9-3897-296A3B8A8428}"/>
              </a:ext>
            </a:extLst>
          </p:cNvPr>
          <p:cNvSpPr/>
          <p:nvPr/>
        </p:nvSpPr>
        <p:spPr>
          <a:xfrm>
            <a:off x="5532937" y="1461766"/>
            <a:ext cx="1391547" cy="287931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  <a:alpha val="70630"/>
            </a:scheme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4" b="1">
                <a:latin typeface="Palatino"/>
                <a:ea typeface="Palatino"/>
                <a:cs typeface="Palatino"/>
                <a:sym typeface="Palatino"/>
              </a:rPr>
              <a:t>IEEE 802.11ac</a:t>
            </a:r>
            <a:endParaRPr sz="1454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2" name="Google Shape;211;p32">
            <a:extLst>
              <a:ext uri="{FF2B5EF4-FFF2-40B4-BE49-F238E27FC236}">
                <a16:creationId xmlns:a16="http://schemas.microsoft.com/office/drawing/2014/main" id="{3DE6F4A6-4BA4-3006-D99E-90893AAF93FB}"/>
              </a:ext>
            </a:extLst>
          </p:cNvPr>
          <p:cNvSpPr txBox="1">
            <a:spLocks/>
          </p:cNvSpPr>
          <p:nvPr/>
        </p:nvSpPr>
        <p:spPr>
          <a:xfrm>
            <a:off x="54817" y="785270"/>
            <a:ext cx="3407105" cy="4080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2000"/>
              <a:t>Woks with any device supporting MIMO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2000"/>
              <a:t>Support across multiple standard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2000"/>
              <a:t>Works with </a:t>
            </a:r>
            <a:r>
              <a:rPr lang="en-GB" sz="2000"/>
              <a:t>multiple bands simultaneously</a:t>
            </a:r>
            <a:endParaRPr lang="en-US" sz="2000"/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2000"/>
              <a:t>No direct access to the network needed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2000"/>
              <a:t>Can be collected with a single capture</a:t>
            </a:r>
            <a:endParaRPr lang="en-US" sz="1900"/>
          </a:p>
          <a:p>
            <a:pPr indent="-342900">
              <a:buSzPts val="1800"/>
              <a:buFont typeface="Arial"/>
              <a:buChar char="●"/>
            </a:pPr>
            <a:endParaRPr lang="en-US" sz="1900"/>
          </a:p>
          <a:p>
            <a:pPr indent="-349250">
              <a:buSzPts val="1900"/>
              <a:buFont typeface="Arial"/>
              <a:buChar char="●"/>
            </a:pPr>
            <a:endParaRPr lang="en-US" sz="1900" baseline="30000">
              <a:solidFill>
                <a:srgbClr val="00B0F0"/>
              </a:solidFill>
            </a:endParaRPr>
          </a:p>
        </p:txBody>
      </p:sp>
      <p:sp>
        <p:nvSpPr>
          <p:cNvPr id="194" name="Google Shape;76;p13">
            <a:extLst>
              <a:ext uri="{FF2B5EF4-FFF2-40B4-BE49-F238E27FC236}">
                <a16:creationId xmlns:a16="http://schemas.microsoft.com/office/drawing/2014/main" id="{417E6D6A-437B-EC3A-66CA-43D576124839}"/>
              </a:ext>
            </a:extLst>
          </p:cNvPr>
          <p:cNvSpPr/>
          <p:nvPr/>
        </p:nvSpPr>
        <p:spPr>
          <a:xfrm>
            <a:off x="5532938" y="1784223"/>
            <a:ext cx="1391546" cy="28793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70630"/>
            </a:scheme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lvl="0" algn="ctr"/>
            <a:r>
              <a:rPr lang="en-US" sz="1454" b="1">
                <a:latin typeface="Palatino"/>
                <a:ea typeface="Palatino"/>
                <a:cs typeface="Palatino"/>
                <a:sym typeface="Palatino"/>
              </a:rPr>
              <a:t>BW: 80 MHz</a:t>
            </a:r>
          </a:p>
        </p:txBody>
      </p:sp>
      <p:sp>
        <p:nvSpPr>
          <p:cNvPr id="195" name="Google Shape;75;p13">
            <a:extLst>
              <a:ext uri="{FF2B5EF4-FFF2-40B4-BE49-F238E27FC236}">
                <a16:creationId xmlns:a16="http://schemas.microsoft.com/office/drawing/2014/main" id="{72BC2D78-F300-F254-B1DD-127443A67073}"/>
              </a:ext>
            </a:extLst>
          </p:cNvPr>
          <p:cNvSpPr/>
          <p:nvPr/>
        </p:nvSpPr>
        <p:spPr>
          <a:xfrm>
            <a:off x="5532318" y="2590118"/>
            <a:ext cx="1398364" cy="28793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70630"/>
            </a:scheme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algn="ctr"/>
            <a:r>
              <a:rPr lang="en-US" sz="1454" b="1">
                <a:latin typeface="Palatino"/>
                <a:ea typeface="Palatino"/>
                <a:cs typeface="Palatino"/>
                <a:sym typeface="Palatino"/>
              </a:rPr>
              <a:t>BW: 160 MHz</a:t>
            </a:r>
          </a:p>
        </p:txBody>
      </p:sp>
      <p:sp>
        <p:nvSpPr>
          <p:cNvPr id="196" name="Google Shape;74;p13">
            <a:extLst>
              <a:ext uri="{FF2B5EF4-FFF2-40B4-BE49-F238E27FC236}">
                <a16:creationId xmlns:a16="http://schemas.microsoft.com/office/drawing/2014/main" id="{854A2388-8899-3689-3623-55647E068115}"/>
              </a:ext>
            </a:extLst>
          </p:cNvPr>
          <p:cNvSpPr/>
          <p:nvPr/>
        </p:nvSpPr>
        <p:spPr>
          <a:xfrm>
            <a:off x="5532318" y="4456887"/>
            <a:ext cx="1398984" cy="287931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70630"/>
            </a:schemeClr>
          </a:solidFill>
          <a:ln w="86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075" tIns="83075" rIns="83075" bIns="830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4" b="1">
                <a:latin typeface="Palatino"/>
                <a:ea typeface="Palatino"/>
                <a:cs typeface="Palatino"/>
                <a:sym typeface="Palatino"/>
              </a:rPr>
              <a:t>BW: 40 MHz</a:t>
            </a:r>
            <a:endParaRPr sz="1454" b="1"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6DBA77-0EE9-2EBE-7E23-F11DB22CA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855" y="3536287"/>
            <a:ext cx="1329005" cy="99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" name="TextBox 196">
            <a:extLst>
              <a:ext uri="{FF2B5EF4-FFF2-40B4-BE49-F238E27FC236}">
                <a16:creationId xmlns:a16="http://schemas.microsoft.com/office/drawing/2014/main" id="{74BC339E-A06F-3957-BA1F-B35C379C42C4}"/>
              </a:ext>
            </a:extLst>
          </p:cNvPr>
          <p:cNvSpPr txBox="1"/>
          <p:nvPr/>
        </p:nvSpPr>
        <p:spPr>
          <a:xfrm>
            <a:off x="7625470" y="3230897"/>
            <a:ext cx="1425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latin typeface="Gill Sans" panose="020B0502020104020203" pitchFamily="34" charset="-79"/>
                <a:cs typeface="Gill Sans" panose="020B0502020104020203" pitchFamily="34" charset="-79"/>
              </a:rPr>
              <a:t>Edge Server</a:t>
            </a:r>
          </a:p>
        </p:txBody>
      </p:sp>
    </p:spTree>
    <p:extLst>
      <p:ext uri="{BB962C8B-B14F-4D97-AF65-F5344CB8AC3E}">
        <p14:creationId xmlns:p14="http://schemas.microsoft.com/office/powerpoint/2010/main" val="30326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194" grpId="0" animBg="1"/>
      <p:bldP spid="195" grpId="0" animBg="1"/>
      <p:bldP spid="196" grpId="0" animBg="1"/>
      <p:bldP spid="1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"/>
          <p:cNvSpPr txBox="1">
            <a:spLocks noGrp="1"/>
          </p:cNvSpPr>
          <p:nvPr>
            <p:ph type="title"/>
          </p:nvPr>
        </p:nvSpPr>
        <p:spPr>
          <a:xfrm>
            <a:off x="171171" y="10173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/>
              <a:t>Capture BFI with Wi-BFI Tool</a:t>
            </a:r>
            <a:endParaRPr sz="2200"/>
          </a:p>
        </p:txBody>
      </p: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AB1A89AE-9F3C-0F2F-F107-1FF368F0290C}"/>
              </a:ext>
            </a:extLst>
          </p:cNvPr>
          <p:cNvGrpSpPr/>
          <p:nvPr/>
        </p:nvGrpSpPr>
        <p:grpSpPr>
          <a:xfrm>
            <a:off x="616267" y="847528"/>
            <a:ext cx="1688142" cy="2423347"/>
            <a:chOff x="856489" y="907760"/>
            <a:chExt cx="1688142" cy="2423347"/>
          </a:xfrm>
        </p:grpSpPr>
        <p:sp>
          <p:nvSpPr>
            <p:cNvPr id="62" name="Google Shape;136;p15">
              <a:extLst>
                <a:ext uri="{FF2B5EF4-FFF2-40B4-BE49-F238E27FC236}">
                  <a16:creationId xmlns:a16="http://schemas.microsoft.com/office/drawing/2014/main" id="{29C04B0C-44D7-1036-4B83-A2ABB2CF4C68}"/>
                </a:ext>
              </a:extLst>
            </p:cNvPr>
            <p:cNvSpPr/>
            <p:nvPr/>
          </p:nvSpPr>
          <p:spPr>
            <a:xfrm>
              <a:off x="856489" y="907760"/>
              <a:ext cx="1688142" cy="2423347"/>
            </a:xfrm>
            <a:prstGeom prst="roundRect">
              <a:avLst>
                <a:gd name="adj" fmla="val 8058"/>
              </a:avLst>
            </a:prstGeom>
            <a:solidFill>
              <a:srgbClr val="E1A4E1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7;p15">
              <a:extLst>
                <a:ext uri="{FF2B5EF4-FFF2-40B4-BE49-F238E27FC236}">
                  <a16:creationId xmlns:a16="http://schemas.microsoft.com/office/drawing/2014/main" id="{ED37E2EF-54A3-15BC-F9BB-DF5089512A59}"/>
                </a:ext>
              </a:extLst>
            </p:cNvPr>
            <p:cNvSpPr/>
            <p:nvPr/>
          </p:nvSpPr>
          <p:spPr>
            <a:xfrm>
              <a:off x="930932" y="1428665"/>
              <a:ext cx="1539256" cy="597567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Beamformer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256" name="Google Shape;138;p15">
              <a:extLst>
                <a:ext uri="{FF2B5EF4-FFF2-40B4-BE49-F238E27FC236}">
                  <a16:creationId xmlns:a16="http://schemas.microsoft.com/office/drawing/2014/main" id="{63F50110-EA23-A9E4-F0F5-BC2916EAC58A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67754" y="2007322"/>
              <a:ext cx="1265589" cy="8071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3" name="Google Shape;155;p15">
            <a:extLst>
              <a:ext uri="{FF2B5EF4-FFF2-40B4-BE49-F238E27FC236}">
                <a16:creationId xmlns:a16="http://schemas.microsoft.com/office/drawing/2014/main" id="{782367F3-1F1B-64A3-925F-0C89F19E24B4}"/>
              </a:ext>
            </a:extLst>
          </p:cNvPr>
          <p:cNvSpPr/>
          <p:nvPr/>
        </p:nvSpPr>
        <p:spPr>
          <a:xfrm>
            <a:off x="3076391" y="1093018"/>
            <a:ext cx="2549143" cy="246649"/>
          </a:xfrm>
          <a:prstGeom prst="homePlate">
            <a:avLst>
              <a:gd name="adj" fmla="val 50000"/>
            </a:avLst>
          </a:prstGeom>
          <a:solidFill>
            <a:srgbClr val="EAD1DC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Null Data Packet (NDP)</a:t>
            </a:r>
            <a:endParaRPr/>
          </a:p>
        </p:txBody>
      </p:sp>
      <p:sp>
        <p:nvSpPr>
          <p:cNvPr id="274" name="Google Shape;156;p15">
            <a:extLst>
              <a:ext uri="{FF2B5EF4-FFF2-40B4-BE49-F238E27FC236}">
                <a16:creationId xmlns:a16="http://schemas.microsoft.com/office/drawing/2014/main" id="{950053AB-140C-17A4-177D-0E4D8FE0B969}"/>
              </a:ext>
            </a:extLst>
          </p:cNvPr>
          <p:cNvSpPr/>
          <p:nvPr/>
        </p:nvSpPr>
        <p:spPr>
          <a:xfrm flipH="1">
            <a:off x="3076413" y="1515479"/>
            <a:ext cx="2549143" cy="461419"/>
          </a:xfrm>
          <a:prstGeom prst="homePlate">
            <a:avLst>
              <a:gd name="adj" fmla="val 50000"/>
            </a:avLst>
          </a:prstGeom>
          <a:solidFill>
            <a:srgbClr val="43A2A2">
              <a:alpha val="32880"/>
            </a:srgbClr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Beamforming Feedback Information</a:t>
            </a:r>
            <a:endParaRPr/>
          </a:p>
        </p:txBody>
      </p: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485F0069-3041-3AE0-52B6-17EB8784AF52}"/>
              </a:ext>
            </a:extLst>
          </p:cNvPr>
          <p:cNvGrpSpPr/>
          <p:nvPr/>
        </p:nvGrpSpPr>
        <p:grpSpPr>
          <a:xfrm>
            <a:off x="6541348" y="841036"/>
            <a:ext cx="1897113" cy="2423347"/>
            <a:chOff x="6138394" y="901268"/>
            <a:chExt cx="1897113" cy="2423347"/>
          </a:xfrm>
        </p:grpSpPr>
        <p:sp>
          <p:nvSpPr>
            <p:cNvPr id="60" name="Google Shape;134;p15">
              <a:extLst>
                <a:ext uri="{FF2B5EF4-FFF2-40B4-BE49-F238E27FC236}">
                  <a16:creationId xmlns:a16="http://schemas.microsoft.com/office/drawing/2014/main" id="{80DEBCDD-B94C-E41F-8B20-FA7A1DE4D1FE}"/>
                </a:ext>
              </a:extLst>
            </p:cNvPr>
            <p:cNvSpPr/>
            <p:nvPr/>
          </p:nvSpPr>
          <p:spPr>
            <a:xfrm>
              <a:off x="6157317" y="901268"/>
              <a:ext cx="1870630" cy="2423347"/>
            </a:xfrm>
            <a:prstGeom prst="roundRect">
              <a:avLst>
                <a:gd name="adj" fmla="val 9681"/>
              </a:avLst>
            </a:prstGeom>
            <a:solidFill>
              <a:srgbClr val="58E2E2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5;p15">
              <a:extLst>
                <a:ext uri="{FF2B5EF4-FFF2-40B4-BE49-F238E27FC236}">
                  <a16:creationId xmlns:a16="http://schemas.microsoft.com/office/drawing/2014/main" id="{6FA3EEA2-3CBA-255E-E894-BD9EA6CC730E}"/>
                </a:ext>
              </a:extLst>
            </p:cNvPr>
            <p:cNvSpPr/>
            <p:nvPr/>
          </p:nvSpPr>
          <p:spPr>
            <a:xfrm>
              <a:off x="6364511" y="986649"/>
              <a:ext cx="1522972" cy="381120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</a:t>
              </a:r>
              <a:r>
                <a:rPr lang="en" b="1" err="1">
                  <a:latin typeface="Palatino"/>
                  <a:ea typeface="Palatino"/>
                  <a:cs typeface="Palatino"/>
                  <a:sym typeface="Palatino"/>
                </a:rPr>
                <a:t>Beamformees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257" name="Google Shape;139;p15">
              <a:extLst>
                <a:ext uri="{FF2B5EF4-FFF2-40B4-BE49-F238E27FC236}">
                  <a16:creationId xmlns:a16="http://schemas.microsoft.com/office/drawing/2014/main" id="{F93D4CB7-3D86-4D0A-C50E-537205DDB966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10753" y="1456584"/>
              <a:ext cx="541007" cy="381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140;p15">
              <a:extLst>
                <a:ext uri="{FF2B5EF4-FFF2-40B4-BE49-F238E27FC236}">
                  <a16:creationId xmlns:a16="http://schemas.microsoft.com/office/drawing/2014/main" id="{4DA400D4-0E4C-9A7D-8BA6-4EF29B2C6B19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866869" y="1432275"/>
              <a:ext cx="362494" cy="422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141;p15">
              <a:extLst>
                <a:ext uri="{FF2B5EF4-FFF2-40B4-BE49-F238E27FC236}">
                  <a16:creationId xmlns:a16="http://schemas.microsoft.com/office/drawing/2014/main" id="{C20EB882-564B-04F8-C5CA-F0DCC27ABA5B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44457" y="1356950"/>
              <a:ext cx="433344" cy="401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142;p15">
              <a:extLst>
                <a:ext uri="{FF2B5EF4-FFF2-40B4-BE49-F238E27FC236}">
                  <a16:creationId xmlns:a16="http://schemas.microsoft.com/office/drawing/2014/main" id="{0C4130BD-638F-9301-CB5F-6681AEB6A4F1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602163" y="1482312"/>
              <a:ext cx="433344" cy="4018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" name="Google Shape;143;p15">
              <a:extLst>
                <a:ext uri="{FF2B5EF4-FFF2-40B4-BE49-F238E27FC236}">
                  <a16:creationId xmlns:a16="http://schemas.microsoft.com/office/drawing/2014/main" id="{F2C88D7A-6583-4E8E-06D1-ACFDBD4AA901}"/>
                </a:ext>
              </a:extLst>
            </p:cNvPr>
            <p:cNvSpPr txBox="1"/>
            <p:nvPr/>
          </p:nvSpPr>
          <p:spPr>
            <a:xfrm>
              <a:off x="6138394" y="1727580"/>
              <a:ext cx="249951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62" name="Google Shape;144;p15">
              <a:extLst>
                <a:ext uri="{FF2B5EF4-FFF2-40B4-BE49-F238E27FC236}">
                  <a16:creationId xmlns:a16="http://schemas.microsoft.com/office/drawing/2014/main" id="{0534BB91-075B-78EE-420F-577D9D016DB6}"/>
                </a:ext>
              </a:extLst>
            </p:cNvPr>
            <p:cNvSpPr txBox="1"/>
            <p:nvPr/>
          </p:nvSpPr>
          <p:spPr>
            <a:xfrm>
              <a:off x="6150694" y="1537080"/>
              <a:ext cx="249951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75" name="Google Shape;157;p15">
              <a:extLst>
                <a:ext uri="{FF2B5EF4-FFF2-40B4-BE49-F238E27FC236}">
                  <a16:creationId xmlns:a16="http://schemas.microsoft.com/office/drawing/2014/main" id="{7DF8F0D2-A012-5B7B-8FB8-3ABAEC9079B9}"/>
                </a:ext>
              </a:extLst>
            </p:cNvPr>
            <p:cNvSpPr/>
            <p:nvPr/>
          </p:nvSpPr>
          <p:spPr>
            <a:xfrm>
              <a:off x="6345252" y="1917737"/>
              <a:ext cx="1522972" cy="246649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Estimate CFR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76" name="Google Shape;158;p15">
              <a:extLst>
                <a:ext uri="{FF2B5EF4-FFF2-40B4-BE49-F238E27FC236}">
                  <a16:creationId xmlns:a16="http://schemas.microsoft.com/office/drawing/2014/main" id="{DF0B0F03-B043-B283-23EB-635BAA9DAFE0}"/>
                </a:ext>
              </a:extLst>
            </p:cNvPr>
            <p:cNvSpPr/>
            <p:nvPr/>
          </p:nvSpPr>
          <p:spPr>
            <a:xfrm>
              <a:off x="6345252" y="2356324"/>
              <a:ext cx="1522972" cy="246649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Compress CFR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77" name="Google Shape;159;p15">
              <a:extLst>
                <a:ext uri="{FF2B5EF4-FFF2-40B4-BE49-F238E27FC236}">
                  <a16:creationId xmlns:a16="http://schemas.microsoft.com/office/drawing/2014/main" id="{7238A41B-6200-9D64-0DF0-0C1A4283A44E}"/>
                </a:ext>
              </a:extLst>
            </p:cNvPr>
            <p:cNvSpPr/>
            <p:nvPr/>
          </p:nvSpPr>
          <p:spPr>
            <a:xfrm>
              <a:off x="6339716" y="2780041"/>
              <a:ext cx="1522972" cy="401974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Create BFI Frame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cxnSp>
        <p:nvCxnSpPr>
          <p:cNvPr id="278" name="Google Shape;160;p15">
            <a:extLst>
              <a:ext uri="{FF2B5EF4-FFF2-40B4-BE49-F238E27FC236}">
                <a16:creationId xmlns:a16="http://schemas.microsoft.com/office/drawing/2014/main" id="{4A4C430B-0F0E-B09D-44B9-B6B569BAAB96}"/>
              </a:ext>
            </a:extLst>
          </p:cNvPr>
          <p:cNvCxnSpPr>
            <a:stCxn id="277" idx="1"/>
            <a:endCxn id="274" idx="1"/>
          </p:cNvCxnSpPr>
          <p:nvPr/>
        </p:nvCxnSpPr>
        <p:spPr>
          <a:xfrm rot="10800000">
            <a:off x="5625556" y="1746190"/>
            <a:ext cx="1117114" cy="117460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41" name="Google Shape;174;p15">
            <a:extLst>
              <a:ext uri="{FF2B5EF4-FFF2-40B4-BE49-F238E27FC236}">
                <a16:creationId xmlns:a16="http://schemas.microsoft.com/office/drawing/2014/main" id="{81151349-226F-CEF2-5787-71F8B265ABD7}"/>
              </a:ext>
            </a:extLst>
          </p:cNvPr>
          <p:cNvSpPr/>
          <p:nvPr/>
        </p:nvSpPr>
        <p:spPr>
          <a:xfrm>
            <a:off x="2702503" y="810626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</a:t>
            </a:r>
            <a:endParaRPr b="1"/>
          </a:p>
        </p:txBody>
      </p:sp>
      <p:sp>
        <p:nvSpPr>
          <p:cNvPr id="342" name="Google Shape;175;p15">
            <a:extLst>
              <a:ext uri="{FF2B5EF4-FFF2-40B4-BE49-F238E27FC236}">
                <a16:creationId xmlns:a16="http://schemas.microsoft.com/office/drawing/2014/main" id="{8B37F5EF-B3C3-14B4-7756-A70E35A87410}"/>
              </a:ext>
            </a:extLst>
          </p:cNvPr>
          <p:cNvSpPr/>
          <p:nvPr/>
        </p:nvSpPr>
        <p:spPr>
          <a:xfrm>
            <a:off x="5634608" y="817126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</a:t>
            </a:r>
            <a:endParaRPr b="1"/>
          </a:p>
        </p:txBody>
      </p:sp>
      <p:cxnSp>
        <p:nvCxnSpPr>
          <p:cNvPr id="343" name="Google Shape;176;p15">
            <a:extLst>
              <a:ext uri="{FF2B5EF4-FFF2-40B4-BE49-F238E27FC236}">
                <a16:creationId xmlns:a16="http://schemas.microsoft.com/office/drawing/2014/main" id="{394A6AE5-8198-4DEE-232B-F6D7875A5813}"/>
              </a:ext>
            </a:extLst>
          </p:cNvPr>
          <p:cNvCxnSpPr>
            <a:cxnSpLocks/>
            <a:stCxn id="273" idx="1"/>
          </p:cNvCxnSpPr>
          <p:nvPr/>
        </p:nvCxnSpPr>
        <p:spPr>
          <a:xfrm flipH="1">
            <a:off x="2304409" y="1216343"/>
            <a:ext cx="77198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44" name="Google Shape;177;p15">
            <a:extLst>
              <a:ext uri="{FF2B5EF4-FFF2-40B4-BE49-F238E27FC236}">
                <a16:creationId xmlns:a16="http://schemas.microsoft.com/office/drawing/2014/main" id="{0B4655A2-5FB0-017E-4EB9-42D6906A740B}"/>
              </a:ext>
            </a:extLst>
          </p:cNvPr>
          <p:cNvCxnSpPr>
            <a:cxnSpLocks/>
          </p:cNvCxnSpPr>
          <p:nvPr/>
        </p:nvCxnSpPr>
        <p:spPr>
          <a:xfrm flipH="1">
            <a:off x="5644156" y="1238755"/>
            <a:ext cx="89719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45" name="Google Shape;178;p15">
            <a:extLst>
              <a:ext uri="{FF2B5EF4-FFF2-40B4-BE49-F238E27FC236}">
                <a16:creationId xmlns:a16="http://schemas.microsoft.com/office/drawing/2014/main" id="{2BB799EE-B45D-F36F-E454-7E64DBAB9B70}"/>
              </a:ext>
            </a:extLst>
          </p:cNvPr>
          <p:cNvCxnSpPr>
            <a:cxnSpLocks/>
          </p:cNvCxnSpPr>
          <p:nvPr/>
        </p:nvCxnSpPr>
        <p:spPr>
          <a:xfrm flipV="1">
            <a:off x="2304409" y="1744570"/>
            <a:ext cx="760911" cy="1619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sp>
        <p:nvSpPr>
          <p:cNvPr id="347" name="Google Shape;180;p15">
            <a:extLst>
              <a:ext uri="{FF2B5EF4-FFF2-40B4-BE49-F238E27FC236}">
                <a16:creationId xmlns:a16="http://schemas.microsoft.com/office/drawing/2014/main" id="{211A85F9-F8C0-F650-CB92-A98E4E20A1FB}"/>
              </a:ext>
            </a:extLst>
          </p:cNvPr>
          <p:cNvSpPr/>
          <p:nvPr/>
        </p:nvSpPr>
        <p:spPr>
          <a:xfrm>
            <a:off x="5756171" y="1412007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</a:t>
            </a:r>
            <a:endParaRPr b="1"/>
          </a:p>
        </p:txBody>
      </p:sp>
      <p:sp>
        <p:nvSpPr>
          <p:cNvPr id="348" name="Google Shape;181;p15">
            <a:extLst>
              <a:ext uri="{FF2B5EF4-FFF2-40B4-BE49-F238E27FC236}">
                <a16:creationId xmlns:a16="http://schemas.microsoft.com/office/drawing/2014/main" id="{8067FE40-66AB-ABAE-F769-B87701D4F51E}"/>
              </a:ext>
            </a:extLst>
          </p:cNvPr>
          <p:cNvSpPr/>
          <p:nvPr/>
        </p:nvSpPr>
        <p:spPr>
          <a:xfrm>
            <a:off x="2725606" y="1422084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4</a:t>
            </a:r>
            <a:endParaRPr b="1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D041EE1-B489-05B1-0134-56D2C582BFB8}"/>
              </a:ext>
            </a:extLst>
          </p:cNvPr>
          <p:cNvGrpSpPr/>
          <p:nvPr/>
        </p:nvGrpSpPr>
        <p:grpSpPr>
          <a:xfrm>
            <a:off x="2763457" y="1982051"/>
            <a:ext cx="3084975" cy="1288923"/>
            <a:chOff x="2763457" y="1982051"/>
            <a:chExt cx="3084975" cy="1288923"/>
          </a:xfrm>
        </p:grpSpPr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2B032FC3-F505-C298-556F-885B9397FE9C}"/>
                </a:ext>
              </a:extLst>
            </p:cNvPr>
            <p:cNvGrpSpPr/>
            <p:nvPr/>
          </p:nvGrpSpPr>
          <p:grpSpPr>
            <a:xfrm>
              <a:off x="2763457" y="2022230"/>
              <a:ext cx="3084975" cy="1248744"/>
              <a:chOff x="2763457" y="2082462"/>
              <a:chExt cx="3084975" cy="1248744"/>
            </a:xfrm>
          </p:grpSpPr>
          <p:sp>
            <p:nvSpPr>
              <p:cNvPr id="269" name="Google Shape;151;p15">
                <a:extLst>
                  <a:ext uri="{FF2B5EF4-FFF2-40B4-BE49-F238E27FC236}">
                    <a16:creationId xmlns:a16="http://schemas.microsoft.com/office/drawing/2014/main" id="{B9EB522C-DDFB-29F5-8AF4-AD29B42D863C}"/>
                  </a:ext>
                </a:extLst>
              </p:cNvPr>
              <p:cNvSpPr/>
              <p:nvPr/>
            </p:nvSpPr>
            <p:spPr>
              <a:xfrm>
                <a:off x="2763457" y="2371935"/>
                <a:ext cx="3084975" cy="959271"/>
              </a:xfrm>
              <a:prstGeom prst="roundRect">
                <a:avLst>
                  <a:gd name="adj" fmla="val 9179"/>
                </a:avLst>
              </a:prstGeom>
              <a:solidFill>
                <a:srgbClr val="CDE996">
                  <a:alpha val="60780"/>
                </a:srgbClr>
              </a:solidFill>
              <a:ln w="19050" cap="flat" cmpd="sng">
                <a:solidFill>
                  <a:srgbClr val="595959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highlight>
                    <a:srgbClr val="D9D9D9"/>
                  </a:highlight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latin typeface="Palatino"/>
                    <a:ea typeface="Palatino"/>
                    <a:cs typeface="Palatino"/>
                    <a:sym typeface="Palatino"/>
                  </a:rPr>
                  <a:t>Feedback Frame Capture with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FF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Wi-BFI [1, 2]</a:t>
                </a:r>
                <a:endParaRPr sz="1800">
                  <a:solidFill>
                    <a:srgbClr val="FF0000"/>
                  </a:solidFill>
                  <a:highlight>
                    <a:srgbClr val="D9D9D9"/>
                  </a:highlight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270" name="Google Shape;152;p15">
                <a:extLst>
                  <a:ext uri="{FF2B5EF4-FFF2-40B4-BE49-F238E27FC236}">
                    <a16:creationId xmlns:a16="http://schemas.microsoft.com/office/drawing/2014/main" id="{A383E7A6-560D-299A-764B-B912927AC31F}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3807959" y="2395816"/>
                <a:ext cx="598719" cy="3842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1" name="Google Shape;153;p15">
                <a:extLst>
                  <a:ext uri="{FF2B5EF4-FFF2-40B4-BE49-F238E27FC236}">
                    <a16:creationId xmlns:a16="http://schemas.microsoft.com/office/drawing/2014/main" id="{14FF9B1A-55A7-FF8D-6176-6212124AF720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533278" y="2401737"/>
                <a:ext cx="330795" cy="3783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2" name="Google Shape;154;p15">
                <a:extLst>
                  <a:ext uri="{FF2B5EF4-FFF2-40B4-BE49-F238E27FC236}">
                    <a16:creationId xmlns:a16="http://schemas.microsoft.com/office/drawing/2014/main" id="{02E04D2D-74ED-D7CF-B87B-7994A1E56625}"/>
                  </a:ext>
                </a:extLst>
              </p:cNvPr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 flipH="1">
                <a:off x="3174207" y="2082462"/>
                <a:ext cx="645364" cy="59848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346" name="Google Shape;179;p15">
              <a:extLst>
                <a:ext uri="{FF2B5EF4-FFF2-40B4-BE49-F238E27FC236}">
                  <a16:creationId xmlns:a16="http://schemas.microsoft.com/office/drawing/2014/main" id="{ADDF6AB4-51EE-E09D-F90B-AAD5F21C3BB1}"/>
                </a:ext>
              </a:extLst>
            </p:cNvPr>
            <p:cNvCxnSpPr/>
            <p:nvPr/>
          </p:nvCxnSpPr>
          <p:spPr>
            <a:xfrm>
              <a:off x="4324480" y="1982051"/>
              <a:ext cx="5170" cy="339412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349" name="Google Shape;182;p15">
              <a:extLst>
                <a:ext uri="{FF2B5EF4-FFF2-40B4-BE49-F238E27FC236}">
                  <a16:creationId xmlns:a16="http://schemas.microsoft.com/office/drawing/2014/main" id="{92B86BE4-88AB-CCAE-8A54-B02911AEECF2}"/>
                </a:ext>
              </a:extLst>
            </p:cNvPr>
            <p:cNvSpPr/>
            <p:nvPr/>
          </p:nvSpPr>
          <p:spPr>
            <a:xfrm>
              <a:off x="4546321" y="2022777"/>
              <a:ext cx="263909" cy="2430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/>
                <a:t>5</a:t>
              </a:r>
              <a:endParaRPr b="1"/>
            </a:p>
          </p:txBody>
        </p:sp>
      </p:grpSp>
      <p:sp>
        <p:nvSpPr>
          <p:cNvPr id="2" name="Google Shape;202;p31">
            <a:extLst>
              <a:ext uri="{FF2B5EF4-FFF2-40B4-BE49-F238E27FC236}">
                <a16:creationId xmlns:a16="http://schemas.microsoft.com/office/drawing/2014/main" id="{C1688DFC-2BDF-5B4B-9527-261AEEB4BD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E1D1A-A09D-DC15-D46B-4BAEF56EB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24" y="3270974"/>
            <a:ext cx="8267454" cy="1510963"/>
          </a:xfrm>
        </p:spPr>
        <p:txBody>
          <a:bodyPr>
            <a:normAutofit/>
          </a:bodyPr>
          <a:lstStyle/>
          <a:p>
            <a:pPr marL="324900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2000">
                <a:solidFill>
                  <a:srgbClr val="00B0F0"/>
                </a:solidFill>
              </a:rPr>
              <a:t>Wi-BFI </a:t>
            </a:r>
            <a:r>
              <a:rPr lang="en-GB" sz="2000">
                <a:solidFill>
                  <a:schemeClr val="tx1"/>
                </a:solidFill>
              </a:rPr>
              <a:t>captures</a:t>
            </a:r>
            <a:r>
              <a:rPr lang="en-GB" sz="2000">
                <a:solidFill>
                  <a:schemeClr val="tx1"/>
                </a:solidFill>
                <a:effectLst/>
              </a:rPr>
              <a:t> </a:t>
            </a:r>
            <a:r>
              <a:rPr lang="en-GB" sz="2000">
                <a:solidFill>
                  <a:schemeClr val="tx1"/>
                </a:solidFill>
              </a:rPr>
              <a:t>the beamforming feedback packet</a:t>
            </a:r>
          </a:p>
          <a:p>
            <a:pPr marL="324900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2000">
                <a:solidFill>
                  <a:schemeClr val="tx1"/>
                </a:solidFill>
                <a:effectLst/>
              </a:rPr>
              <a:t>Decode the </a:t>
            </a:r>
            <a:r>
              <a:rPr lang="en-GB" sz="2000">
                <a:solidFill>
                  <a:srgbClr val="00B0F0"/>
                </a:solidFill>
                <a:effectLst/>
              </a:rPr>
              <a:t>Wi-Fi BFAs </a:t>
            </a:r>
            <a:r>
              <a:rPr lang="en-GB" sz="2000">
                <a:solidFill>
                  <a:schemeClr val="tx1"/>
                </a:solidFill>
                <a:effectLst/>
              </a:rPr>
              <a:t>based on the network configuration</a:t>
            </a:r>
            <a:endParaRPr lang="en-GB" sz="2000" b="1">
              <a:solidFill>
                <a:schemeClr val="tx1"/>
              </a:solidFill>
              <a:effectLst/>
            </a:endParaRPr>
          </a:p>
          <a:p>
            <a:pPr marL="324900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2000">
                <a:solidFill>
                  <a:schemeClr val="tx1"/>
                </a:solidFill>
              </a:rPr>
              <a:t>Supports both </a:t>
            </a:r>
            <a:r>
              <a:rPr lang="en-GB" sz="2000">
                <a:solidFill>
                  <a:srgbClr val="00B0F0"/>
                </a:solidFill>
              </a:rPr>
              <a:t>online and offline</a:t>
            </a:r>
            <a:r>
              <a:rPr lang="en-GB" sz="2000">
                <a:solidFill>
                  <a:schemeClr val="tx1"/>
                </a:solidFill>
              </a:rPr>
              <a:t> extraction for </a:t>
            </a:r>
            <a:r>
              <a:rPr lang="en-GB" sz="2000">
                <a:solidFill>
                  <a:srgbClr val="00B0F0"/>
                </a:solidFill>
              </a:rPr>
              <a:t>IEEE 802.11ac and 802.11ax</a:t>
            </a:r>
            <a:endParaRPr lang="en-GB" sz="1800">
              <a:solidFill>
                <a:srgbClr val="00B0F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C90474-ED70-BBBC-97CD-7C1B488F8535}"/>
              </a:ext>
            </a:extLst>
          </p:cNvPr>
          <p:cNvSpPr txBox="1"/>
          <p:nvPr/>
        </p:nvSpPr>
        <p:spPr>
          <a:xfrm>
            <a:off x="1006244" y="4690114"/>
            <a:ext cx="76079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3375" indent="-228600">
              <a:buSzPct val="120000"/>
              <a:buAutoNum type="arabicPeriod"/>
            </a:pP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Khandaker Foysal Haque, Francesca 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Meneghello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, and Francesco Restuccia. "Wi-BFI: Extracting the IEEE 802.11 beamforming feedback information from commercial Wi-Fi devices." In Proceedings of the 17th ACM Workshop on Wireless Network Testbeds, Experimental evaluation &amp; Characterization, pp. 104-111. 2023.</a:t>
            </a:r>
          </a:p>
          <a:p>
            <a:pPr marL="333375" indent="-228600">
              <a:buSzPct val="120000"/>
              <a:buAutoNum type="arabicPeriod"/>
            </a:pP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https://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github.com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/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kfoysalhaque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/Wi-BFI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>
          <a:extLst>
            <a:ext uri="{FF2B5EF4-FFF2-40B4-BE49-F238E27FC236}">
              <a16:creationId xmlns:a16="http://schemas.microsoft.com/office/drawing/2014/main" id="{46256AFB-2318-840D-DB25-B642356F2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">
            <a:extLst>
              <a:ext uri="{FF2B5EF4-FFF2-40B4-BE49-F238E27FC236}">
                <a16:creationId xmlns:a16="http://schemas.microsoft.com/office/drawing/2014/main" id="{8D6510D8-E988-B242-640B-A2BFDF41D3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1171" y="132501"/>
            <a:ext cx="4059866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 err="1"/>
              <a:t>BeamSense</a:t>
            </a:r>
            <a:r>
              <a:rPr lang="en" sz="2200"/>
              <a:t> Walkthrough</a:t>
            </a:r>
            <a:endParaRPr sz="2200"/>
          </a:p>
        </p:txBody>
      </p:sp>
      <p:grpSp>
        <p:nvGrpSpPr>
          <p:cNvPr id="263" name="Google Shape;145;p15">
            <a:extLst>
              <a:ext uri="{FF2B5EF4-FFF2-40B4-BE49-F238E27FC236}">
                <a16:creationId xmlns:a16="http://schemas.microsoft.com/office/drawing/2014/main" id="{CE90249D-877A-9EDC-E551-FB65F41A43FD}"/>
              </a:ext>
            </a:extLst>
          </p:cNvPr>
          <p:cNvGrpSpPr/>
          <p:nvPr/>
        </p:nvGrpSpPr>
        <p:grpSpPr>
          <a:xfrm>
            <a:off x="768919" y="3764787"/>
            <a:ext cx="1613958" cy="1206382"/>
            <a:chOff x="464" y="3582300"/>
            <a:chExt cx="1873200" cy="1509877"/>
          </a:xfrm>
        </p:grpSpPr>
        <p:sp>
          <p:nvSpPr>
            <p:cNvPr id="264" name="Google Shape;146;p15">
              <a:extLst>
                <a:ext uri="{FF2B5EF4-FFF2-40B4-BE49-F238E27FC236}">
                  <a16:creationId xmlns:a16="http://schemas.microsoft.com/office/drawing/2014/main" id="{80ACC21A-0991-5FE8-9D9E-425551597D7E}"/>
                </a:ext>
              </a:extLst>
            </p:cNvPr>
            <p:cNvSpPr/>
            <p:nvPr/>
          </p:nvSpPr>
          <p:spPr>
            <a:xfrm rot="5400000">
              <a:off x="238175" y="3412500"/>
              <a:ext cx="1411800" cy="1751400"/>
            </a:xfrm>
            <a:prstGeom prst="roundRect">
              <a:avLst>
                <a:gd name="adj" fmla="val 9217"/>
              </a:avLst>
            </a:prstGeom>
            <a:solidFill>
              <a:srgbClr val="FFF2CC">
                <a:alpha val="5294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147;p15">
              <a:extLst>
                <a:ext uri="{FF2B5EF4-FFF2-40B4-BE49-F238E27FC236}">
                  <a16:creationId xmlns:a16="http://schemas.microsoft.com/office/drawing/2014/main" id="{76E886C1-9E2B-2ED4-E458-CAAC191BD94A}"/>
                </a:ext>
              </a:extLst>
            </p:cNvPr>
            <p:cNvSpPr txBox="1"/>
            <p:nvPr/>
          </p:nvSpPr>
          <p:spPr>
            <a:xfrm>
              <a:off x="464" y="4321804"/>
              <a:ext cx="1873200" cy="7703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err="1">
                  <a:latin typeface="Palatino"/>
                  <a:ea typeface="Palatino"/>
                  <a:cs typeface="Palatino"/>
                  <a:sym typeface="Palatino"/>
                </a:rPr>
                <a:t>BeamSense</a:t>
              </a: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 Dataset Creation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266" name="Google Shape;148;p15">
              <a:extLst>
                <a:ext uri="{FF2B5EF4-FFF2-40B4-BE49-F238E27FC236}">
                  <a16:creationId xmlns:a16="http://schemas.microsoft.com/office/drawing/2014/main" id="{CB878965-35F6-8FBB-B771-99FA21E783E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3009" y="3652539"/>
              <a:ext cx="817152" cy="74783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7" name="Google Shape;149;p15">
            <a:extLst>
              <a:ext uri="{FF2B5EF4-FFF2-40B4-BE49-F238E27FC236}">
                <a16:creationId xmlns:a16="http://schemas.microsoft.com/office/drawing/2014/main" id="{A06F864B-3E15-FB94-5D17-1F1AEA46444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0401" y="3862550"/>
            <a:ext cx="488726" cy="36438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150;p15">
            <a:extLst>
              <a:ext uri="{FF2B5EF4-FFF2-40B4-BE49-F238E27FC236}">
                <a16:creationId xmlns:a16="http://schemas.microsoft.com/office/drawing/2014/main" id="{D546944A-00E7-1287-8FB1-8D6CDCB97CC5}"/>
              </a:ext>
            </a:extLst>
          </p:cNvPr>
          <p:cNvSpPr txBox="1"/>
          <p:nvPr/>
        </p:nvSpPr>
        <p:spPr>
          <a:xfrm>
            <a:off x="6815042" y="4177896"/>
            <a:ext cx="139321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Classification</a:t>
            </a:r>
            <a:endParaRPr b="1">
              <a:latin typeface="Palatino"/>
              <a:ea typeface="Palatino"/>
              <a:cs typeface="Palatino"/>
              <a:sym typeface="Palatin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output</a:t>
            </a:r>
            <a:endParaRPr b="1">
              <a:latin typeface="Palatino"/>
              <a:ea typeface="Palatino"/>
              <a:cs typeface="Palatino"/>
              <a:sym typeface="Palatino"/>
            </a:endParaRPr>
          </a:p>
        </p:txBody>
      </p:sp>
      <p:grpSp>
        <p:nvGrpSpPr>
          <p:cNvPr id="279" name="Google Shape;161;p15">
            <a:extLst>
              <a:ext uri="{FF2B5EF4-FFF2-40B4-BE49-F238E27FC236}">
                <a16:creationId xmlns:a16="http://schemas.microsoft.com/office/drawing/2014/main" id="{B05C1625-4EA6-0592-9942-117D08806540}"/>
              </a:ext>
            </a:extLst>
          </p:cNvPr>
          <p:cNvGrpSpPr/>
          <p:nvPr/>
        </p:nvGrpSpPr>
        <p:grpSpPr>
          <a:xfrm>
            <a:off x="3033914" y="3751484"/>
            <a:ext cx="1521502" cy="1183149"/>
            <a:chOff x="2146531" y="3513294"/>
            <a:chExt cx="1765894" cy="1480800"/>
          </a:xfrm>
        </p:grpSpPr>
        <p:sp>
          <p:nvSpPr>
            <p:cNvPr id="280" name="Google Shape;162;p15">
              <a:extLst>
                <a:ext uri="{FF2B5EF4-FFF2-40B4-BE49-F238E27FC236}">
                  <a16:creationId xmlns:a16="http://schemas.microsoft.com/office/drawing/2014/main" id="{408F1F88-6532-8E6D-FD89-93433F1B5AC5}"/>
                </a:ext>
              </a:extLst>
            </p:cNvPr>
            <p:cNvSpPr/>
            <p:nvPr/>
          </p:nvSpPr>
          <p:spPr>
            <a:xfrm>
              <a:off x="2146531" y="3513294"/>
              <a:ext cx="1751400" cy="1480800"/>
            </a:xfrm>
            <a:prstGeom prst="roundRect">
              <a:avLst>
                <a:gd name="adj" fmla="val 9179"/>
              </a:avLst>
            </a:prstGeom>
            <a:solidFill>
              <a:srgbClr val="FFF2CC">
                <a:alpha val="5294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163;p15">
              <a:extLst>
                <a:ext uri="{FF2B5EF4-FFF2-40B4-BE49-F238E27FC236}">
                  <a16:creationId xmlns:a16="http://schemas.microsoft.com/office/drawing/2014/main" id="{4A664D2B-C80C-F8EB-619C-3A2A3020C487}"/>
                </a:ext>
              </a:extLst>
            </p:cNvPr>
            <p:cNvSpPr txBox="1"/>
            <p:nvPr/>
          </p:nvSpPr>
          <p:spPr>
            <a:xfrm>
              <a:off x="2161025" y="3540950"/>
              <a:ext cx="1751400" cy="770373"/>
            </a:xfrm>
            <a:prstGeom prst="rect">
              <a:avLst/>
            </a:prstGeom>
            <a:noFill/>
            <a:ln w="9525" cap="flat" cmpd="sng">
              <a:solidFill>
                <a:srgbClr val="FFF2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err="1">
                  <a:latin typeface="Consolas"/>
                  <a:ea typeface="Consolas"/>
                  <a:cs typeface="Consolas"/>
                  <a:sym typeface="Consolas"/>
                </a:rPr>
                <a:t>BeamSense</a:t>
              </a:r>
              <a:r>
                <a:rPr lang="en" b="1">
                  <a:latin typeface="Consolas"/>
                  <a:ea typeface="Consolas"/>
                  <a:cs typeface="Consolas"/>
                  <a:sym typeface="Consolas"/>
                </a:rPr>
                <a:t> </a:t>
              </a: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Model training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282" name="Google Shape;164;p15">
              <a:extLst>
                <a:ext uri="{FF2B5EF4-FFF2-40B4-BE49-F238E27FC236}">
                  <a16:creationId xmlns:a16="http://schemas.microsoft.com/office/drawing/2014/main" id="{B81AC17A-E95C-AAE3-55AC-E4C4708C5EB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11800" t="6260" r="8517" b="8335"/>
            <a:stretch/>
          </p:blipFill>
          <p:spPr>
            <a:xfrm>
              <a:off x="2494930" y="4193211"/>
              <a:ext cx="1120450" cy="779050"/>
            </a:xfrm>
            <a:prstGeom prst="rect">
              <a:avLst/>
            </a:prstGeom>
            <a:noFill/>
            <a:ln w="9525" cap="flat" cmpd="sng">
              <a:solidFill>
                <a:srgbClr val="FFF2CC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283" name="Google Shape;165;p15">
            <a:extLst>
              <a:ext uri="{FF2B5EF4-FFF2-40B4-BE49-F238E27FC236}">
                <a16:creationId xmlns:a16="http://schemas.microsoft.com/office/drawing/2014/main" id="{78AD158C-24D7-FB25-CD0D-A827FF9062CA}"/>
              </a:ext>
            </a:extLst>
          </p:cNvPr>
          <p:cNvGrpSpPr/>
          <p:nvPr/>
        </p:nvGrpSpPr>
        <p:grpSpPr>
          <a:xfrm>
            <a:off x="5240776" y="3751485"/>
            <a:ext cx="1268722" cy="1183140"/>
            <a:chOff x="4669600" y="3526450"/>
            <a:chExt cx="1472511" cy="1480788"/>
          </a:xfrm>
        </p:grpSpPr>
        <p:sp>
          <p:nvSpPr>
            <p:cNvPr id="284" name="Google Shape;166;p15">
              <a:extLst>
                <a:ext uri="{FF2B5EF4-FFF2-40B4-BE49-F238E27FC236}">
                  <a16:creationId xmlns:a16="http://schemas.microsoft.com/office/drawing/2014/main" id="{CC7D77B2-351A-6E5B-25DD-8843D02A2673}"/>
                </a:ext>
              </a:extLst>
            </p:cNvPr>
            <p:cNvSpPr/>
            <p:nvPr/>
          </p:nvSpPr>
          <p:spPr>
            <a:xfrm>
              <a:off x="4673311" y="3540949"/>
              <a:ext cx="1468800" cy="1453200"/>
            </a:xfrm>
            <a:prstGeom prst="roundRect">
              <a:avLst>
                <a:gd name="adj" fmla="val 9179"/>
              </a:avLst>
            </a:prstGeom>
            <a:solidFill>
              <a:srgbClr val="FFF2CC">
                <a:alpha val="5294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167;p15">
              <a:extLst>
                <a:ext uri="{FF2B5EF4-FFF2-40B4-BE49-F238E27FC236}">
                  <a16:creationId xmlns:a16="http://schemas.microsoft.com/office/drawing/2014/main" id="{E6AA4C25-0AFE-88D2-D2FC-A2902738A6B5}"/>
                </a:ext>
              </a:extLst>
            </p:cNvPr>
            <p:cNvSpPr txBox="1"/>
            <p:nvPr/>
          </p:nvSpPr>
          <p:spPr>
            <a:xfrm>
              <a:off x="4669600" y="3526450"/>
              <a:ext cx="1468800" cy="7703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err="1">
                  <a:latin typeface="Consolas"/>
                  <a:ea typeface="Consolas"/>
                  <a:cs typeface="Consolas"/>
                  <a:sym typeface="Consolas"/>
                </a:rPr>
                <a:t>BeamSense</a:t>
              </a:r>
              <a:endParaRPr b="1">
                <a:latin typeface="Consolas"/>
                <a:ea typeface="Consolas"/>
                <a:cs typeface="Consolas"/>
                <a:sym typeface="Consola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Inference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286" name="Google Shape;168;p15">
              <a:extLst>
                <a:ext uri="{FF2B5EF4-FFF2-40B4-BE49-F238E27FC236}">
                  <a16:creationId xmlns:a16="http://schemas.microsoft.com/office/drawing/2014/main" id="{A660BE58-D33A-DFA2-C62E-CD757C0294F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l="16306" t="11455" r="16861" b="10400"/>
            <a:stretch/>
          </p:blipFill>
          <p:spPr>
            <a:xfrm>
              <a:off x="5059578" y="4158212"/>
              <a:ext cx="817150" cy="84902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87" name="Google Shape;169;p15">
            <a:extLst>
              <a:ext uri="{FF2B5EF4-FFF2-40B4-BE49-F238E27FC236}">
                <a16:creationId xmlns:a16="http://schemas.microsoft.com/office/drawing/2014/main" id="{DD1D707B-F436-BAB4-2680-ADC8A282CD88}"/>
              </a:ext>
            </a:extLst>
          </p:cNvPr>
          <p:cNvCxnSpPr>
            <a:cxnSpLocks/>
            <a:endCxn id="266" idx="0"/>
          </p:cNvCxnSpPr>
          <p:nvPr/>
        </p:nvCxnSpPr>
        <p:spPr>
          <a:xfrm rot="5400000">
            <a:off x="2702385" y="2217351"/>
            <a:ext cx="489703" cy="271741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88" name="Google Shape;170;p15">
            <a:extLst>
              <a:ext uri="{FF2B5EF4-FFF2-40B4-BE49-F238E27FC236}">
                <a16:creationId xmlns:a16="http://schemas.microsoft.com/office/drawing/2014/main" id="{9E780A15-6B0B-6D19-4D49-4DD68E17EF75}"/>
              </a:ext>
            </a:extLst>
          </p:cNvPr>
          <p:cNvCxnSpPr/>
          <p:nvPr/>
        </p:nvCxnSpPr>
        <p:spPr>
          <a:xfrm>
            <a:off x="2331297" y="4331139"/>
            <a:ext cx="706171" cy="2397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9" name="Google Shape;171;p15">
            <a:extLst>
              <a:ext uri="{FF2B5EF4-FFF2-40B4-BE49-F238E27FC236}">
                <a16:creationId xmlns:a16="http://schemas.microsoft.com/office/drawing/2014/main" id="{7660145D-6F46-53EB-6FF4-D1F266C516E8}"/>
              </a:ext>
            </a:extLst>
          </p:cNvPr>
          <p:cNvCxnSpPr/>
          <p:nvPr/>
        </p:nvCxnSpPr>
        <p:spPr>
          <a:xfrm>
            <a:off x="4555422" y="4331139"/>
            <a:ext cx="706171" cy="2397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9" name="Google Shape;172;p15">
            <a:extLst>
              <a:ext uri="{FF2B5EF4-FFF2-40B4-BE49-F238E27FC236}">
                <a16:creationId xmlns:a16="http://schemas.microsoft.com/office/drawing/2014/main" id="{43163EF1-955D-1EDC-13E9-833AECBD5F40}"/>
              </a:ext>
            </a:extLst>
          </p:cNvPr>
          <p:cNvCxnSpPr/>
          <p:nvPr/>
        </p:nvCxnSpPr>
        <p:spPr>
          <a:xfrm>
            <a:off x="6509498" y="4331378"/>
            <a:ext cx="376866" cy="1918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0" name="Google Shape;173;p15">
            <a:extLst>
              <a:ext uri="{FF2B5EF4-FFF2-40B4-BE49-F238E27FC236}">
                <a16:creationId xmlns:a16="http://schemas.microsoft.com/office/drawing/2014/main" id="{A1048AE2-A8DC-793A-4022-B162F1FC325A}"/>
              </a:ext>
            </a:extLst>
          </p:cNvPr>
          <p:cNvCxnSpPr>
            <a:cxnSpLocks/>
            <a:endCxn id="285" idx="0"/>
          </p:cNvCxnSpPr>
          <p:nvPr/>
        </p:nvCxnSpPr>
        <p:spPr>
          <a:xfrm rot="16200000" flipH="1">
            <a:off x="4879603" y="2757548"/>
            <a:ext cx="420279" cy="156759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50" name="Google Shape;183;p15">
            <a:extLst>
              <a:ext uri="{FF2B5EF4-FFF2-40B4-BE49-F238E27FC236}">
                <a16:creationId xmlns:a16="http://schemas.microsoft.com/office/drawing/2014/main" id="{758AA5A7-5B91-7978-D92D-71892DC00302}"/>
              </a:ext>
            </a:extLst>
          </p:cNvPr>
          <p:cNvSpPr/>
          <p:nvPr/>
        </p:nvSpPr>
        <p:spPr>
          <a:xfrm>
            <a:off x="1152601" y="3430252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6</a:t>
            </a:r>
            <a:endParaRPr b="1"/>
          </a:p>
        </p:txBody>
      </p:sp>
      <p:sp>
        <p:nvSpPr>
          <p:cNvPr id="351" name="Google Shape;184;p15">
            <a:extLst>
              <a:ext uri="{FF2B5EF4-FFF2-40B4-BE49-F238E27FC236}">
                <a16:creationId xmlns:a16="http://schemas.microsoft.com/office/drawing/2014/main" id="{5D231736-A033-3543-A98F-7D4561801AC2}"/>
              </a:ext>
            </a:extLst>
          </p:cNvPr>
          <p:cNvSpPr/>
          <p:nvPr/>
        </p:nvSpPr>
        <p:spPr>
          <a:xfrm>
            <a:off x="2499547" y="3995449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7</a:t>
            </a:r>
            <a:endParaRPr b="1"/>
          </a:p>
        </p:txBody>
      </p:sp>
      <p:sp>
        <p:nvSpPr>
          <p:cNvPr id="352" name="Google Shape;185;p15">
            <a:extLst>
              <a:ext uri="{FF2B5EF4-FFF2-40B4-BE49-F238E27FC236}">
                <a16:creationId xmlns:a16="http://schemas.microsoft.com/office/drawing/2014/main" id="{AAAFA8CE-1D37-1CDA-9A91-C81E4BC9AEB9}"/>
              </a:ext>
            </a:extLst>
          </p:cNvPr>
          <p:cNvSpPr/>
          <p:nvPr/>
        </p:nvSpPr>
        <p:spPr>
          <a:xfrm>
            <a:off x="6019019" y="3420344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8</a:t>
            </a:r>
            <a:endParaRPr b="1"/>
          </a:p>
        </p:txBody>
      </p:sp>
      <p:sp>
        <p:nvSpPr>
          <p:cNvPr id="2" name="Google Shape;202;p31">
            <a:extLst>
              <a:ext uri="{FF2B5EF4-FFF2-40B4-BE49-F238E27FC236}">
                <a16:creationId xmlns:a16="http://schemas.microsoft.com/office/drawing/2014/main" id="{E5104DBA-D6DD-C4C0-5B09-74C3B31A7B8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7FD143-D46B-5E30-573E-AA8213C70609}"/>
              </a:ext>
            </a:extLst>
          </p:cNvPr>
          <p:cNvGrpSpPr/>
          <p:nvPr/>
        </p:nvGrpSpPr>
        <p:grpSpPr>
          <a:xfrm>
            <a:off x="616267" y="847528"/>
            <a:ext cx="1688142" cy="2423347"/>
            <a:chOff x="856489" y="907760"/>
            <a:chExt cx="1688142" cy="2423347"/>
          </a:xfrm>
        </p:grpSpPr>
        <p:sp>
          <p:nvSpPr>
            <p:cNvPr id="4" name="Google Shape;136;p15">
              <a:extLst>
                <a:ext uri="{FF2B5EF4-FFF2-40B4-BE49-F238E27FC236}">
                  <a16:creationId xmlns:a16="http://schemas.microsoft.com/office/drawing/2014/main" id="{0242B9F7-BDA5-1243-7BC8-50E26417E6CD}"/>
                </a:ext>
              </a:extLst>
            </p:cNvPr>
            <p:cNvSpPr/>
            <p:nvPr/>
          </p:nvSpPr>
          <p:spPr>
            <a:xfrm>
              <a:off x="856489" y="907760"/>
              <a:ext cx="1688142" cy="2423347"/>
            </a:xfrm>
            <a:prstGeom prst="roundRect">
              <a:avLst>
                <a:gd name="adj" fmla="val 8058"/>
              </a:avLst>
            </a:prstGeom>
            <a:solidFill>
              <a:srgbClr val="E1A4E1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7;p15">
              <a:extLst>
                <a:ext uri="{FF2B5EF4-FFF2-40B4-BE49-F238E27FC236}">
                  <a16:creationId xmlns:a16="http://schemas.microsoft.com/office/drawing/2014/main" id="{E9938CF8-2995-76EA-B1AF-77629C0E19F9}"/>
                </a:ext>
              </a:extLst>
            </p:cNvPr>
            <p:cNvSpPr/>
            <p:nvPr/>
          </p:nvSpPr>
          <p:spPr>
            <a:xfrm>
              <a:off x="930932" y="1428665"/>
              <a:ext cx="1539256" cy="597567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Beamformer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6" name="Google Shape;138;p15">
              <a:extLst>
                <a:ext uri="{FF2B5EF4-FFF2-40B4-BE49-F238E27FC236}">
                  <a16:creationId xmlns:a16="http://schemas.microsoft.com/office/drawing/2014/main" id="{DA5B6AC6-67BF-CBA1-5DA0-90537C2B3D53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67754" y="2007322"/>
              <a:ext cx="1265589" cy="8071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155;p15">
            <a:extLst>
              <a:ext uri="{FF2B5EF4-FFF2-40B4-BE49-F238E27FC236}">
                <a16:creationId xmlns:a16="http://schemas.microsoft.com/office/drawing/2014/main" id="{EC0B7CA1-FF41-F9D1-D0BA-E3A2FCA7F89F}"/>
              </a:ext>
            </a:extLst>
          </p:cNvPr>
          <p:cNvSpPr/>
          <p:nvPr/>
        </p:nvSpPr>
        <p:spPr>
          <a:xfrm>
            <a:off x="3076391" y="1093018"/>
            <a:ext cx="2549143" cy="246649"/>
          </a:xfrm>
          <a:prstGeom prst="homePlate">
            <a:avLst>
              <a:gd name="adj" fmla="val 50000"/>
            </a:avLst>
          </a:prstGeom>
          <a:solidFill>
            <a:srgbClr val="EAD1DC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Null Data Packet (NDP)</a:t>
            </a:r>
            <a:endParaRPr/>
          </a:p>
        </p:txBody>
      </p:sp>
      <p:sp>
        <p:nvSpPr>
          <p:cNvPr id="8" name="Google Shape;156;p15">
            <a:extLst>
              <a:ext uri="{FF2B5EF4-FFF2-40B4-BE49-F238E27FC236}">
                <a16:creationId xmlns:a16="http://schemas.microsoft.com/office/drawing/2014/main" id="{9D9B0DE7-CDDF-E1EB-C3C8-5C9A2AF26987}"/>
              </a:ext>
            </a:extLst>
          </p:cNvPr>
          <p:cNvSpPr/>
          <p:nvPr/>
        </p:nvSpPr>
        <p:spPr>
          <a:xfrm flipH="1">
            <a:off x="3076413" y="1515479"/>
            <a:ext cx="2549143" cy="461419"/>
          </a:xfrm>
          <a:prstGeom prst="homePlate">
            <a:avLst>
              <a:gd name="adj" fmla="val 50000"/>
            </a:avLst>
          </a:prstGeom>
          <a:solidFill>
            <a:srgbClr val="43A2A2">
              <a:alpha val="32880"/>
            </a:srgbClr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Beamforming Feedback Information</a:t>
            </a:r>
            <a:endParaRPr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C463DA-D774-CB80-9333-DE70B157E96B}"/>
              </a:ext>
            </a:extLst>
          </p:cNvPr>
          <p:cNvGrpSpPr/>
          <p:nvPr/>
        </p:nvGrpSpPr>
        <p:grpSpPr>
          <a:xfrm>
            <a:off x="6541348" y="841036"/>
            <a:ext cx="1897113" cy="2423347"/>
            <a:chOff x="6138394" y="901268"/>
            <a:chExt cx="1897113" cy="2423347"/>
          </a:xfrm>
        </p:grpSpPr>
        <p:sp>
          <p:nvSpPr>
            <p:cNvPr id="10" name="Google Shape;134;p15">
              <a:extLst>
                <a:ext uri="{FF2B5EF4-FFF2-40B4-BE49-F238E27FC236}">
                  <a16:creationId xmlns:a16="http://schemas.microsoft.com/office/drawing/2014/main" id="{32B18FF6-BCC8-D93E-9F8C-E3E84D2FB0F3}"/>
                </a:ext>
              </a:extLst>
            </p:cNvPr>
            <p:cNvSpPr/>
            <p:nvPr/>
          </p:nvSpPr>
          <p:spPr>
            <a:xfrm>
              <a:off x="6157317" y="901268"/>
              <a:ext cx="1870630" cy="2423347"/>
            </a:xfrm>
            <a:prstGeom prst="roundRect">
              <a:avLst>
                <a:gd name="adj" fmla="val 9681"/>
              </a:avLst>
            </a:prstGeom>
            <a:solidFill>
              <a:srgbClr val="58E2E2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5;p15">
              <a:extLst>
                <a:ext uri="{FF2B5EF4-FFF2-40B4-BE49-F238E27FC236}">
                  <a16:creationId xmlns:a16="http://schemas.microsoft.com/office/drawing/2014/main" id="{31589F61-39BA-D7FB-ACB0-EDAA1BD4CD7C}"/>
                </a:ext>
              </a:extLst>
            </p:cNvPr>
            <p:cNvSpPr/>
            <p:nvPr/>
          </p:nvSpPr>
          <p:spPr>
            <a:xfrm>
              <a:off x="6364511" y="986649"/>
              <a:ext cx="1522972" cy="381120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</a:t>
              </a:r>
              <a:r>
                <a:rPr lang="en" b="1" err="1">
                  <a:latin typeface="Palatino"/>
                  <a:ea typeface="Palatino"/>
                  <a:cs typeface="Palatino"/>
                  <a:sym typeface="Palatino"/>
                </a:rPr>
                <a:t>Beamformees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2" name="Google Shape;139;p15">
              <a:extLst>
                <a:ext uri="{FF2B5EF4-FFF2-40B4-BE49-F238E27FC236}">
                  <a16:creationId xmlns:a16="http://schemas.microsoft.com/office/drawing/2014/main" id="{41C223DD-4BFB-E20B-6994-9987797863C8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310753" y="1456584"/>
              <a:ext cx="541007" cy="381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40;p15">
              <a:extLst>
                <a:ext uri="{FF2B5EF4-FFF2-40B4-BE49-F238E27FC236}">
                  <a16:creationId xmlns:a16="http://schemas.microsoft.com/office/drawing/2014/main" id="{4A0105EF-E384-248C-80EF-9F026015C0A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866869" y="1432275"/>
              <a:ext cx="362494" cy="4228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1;p15">
              <a:extLst>
                <a:ext uri="{FF2B5EF4-FFF2-40B4-BE49-F238E27FC236}">
                  <a16:creationId xmlns:a16="http://schemas.microsoft.com/office/drawing/2014/main" id="{C3C688D0-F985-0A6E-58F8-176BF9096F76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244457" y="1356950"/>
              <a:ext cx="433344" cy="401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42;p15">
              <a:extLst>
                <a:ext uri="{FF2B5EF4-FFF2-40B4-BE49-F238E27FC236}">
                  <a16:creationId xmlns:a16="http://schemas.microsoft.com/office/drawing/2014/main" id="{7FDFE0F4-5A11-45EB-CDA2-E631C4125BCF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602163" y="1482312"/>
              <a:ext cx="433344" cy="4018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43;p15">
              <a:extLst>
                <a:ext uri="{FF2B5EF4-FFF2-40B4-BE49-F238E27FC236}">
                  <a16:creationId xmlns:a16="http://schemas.microsoft.com/office/drawing/2014/main" id="{43A7B4B6-931D-DE92-A8D0-5339C1225E6C}"/>
                </a:ext>
              </a:extLst>
            </p:cNvPr>
            <p:cNvSpPr txBox="1"/>
            <p:nvPr/>
          </p:nvSpPr>
          <p:spPr>
            <a:xfrm>
              <a:off x="6138394" y="1727580"/>
              <a:ext cx="249951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7" name="Google Shape;144;p15">
              <a:extLst>
                <a:ext uri="{FF2B5EF4-FFF2-40B4-BE49-F238E27FC236}">
                  <a16:creationId xmlns:a16="http://schemas.microsoft.com/office/drawing/2014/main" id="{552DE495-5E16-3839-F358-6A15427C7585}"/>
                </a:ext>
              </a:extLst>
            </p:cNvPr>
            <p:cNvSpPr txBox="1"/>
            <p:nvPr/>
          </p:nvSpPr>
          <p:spPr>
            <a:xfrm>
              <a:off x="6150694" y="1537080"/>
              <a:ext cx="249951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8" name="Google Shape;157;p15">
              <a:extLst>
                <a:ext uri="{FF2B5EF4-FFF2-40B4-BE49-F238E27FC236}">
                  <a16:creationId xmlns:a16="http://schemas.microsoft.com/office/drawing/2014/main" id="{28F25434-2A65-443F-0420-81A9B05EBE3F}"/>
                </a:ext>
              </a:extLst>
            </p:cNvPr>
            <p:cNvSpPr/>
            <p:nvPr/>
          </p:nvSpPr>
          <p:spPr>
            <a:xfrm>
              <a:off x="6345252" y="1917737"/>
              <a:ext cx="1522972" cy="246649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Estimate CFR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19" name="Google Shape;158;p15">
              <a:extLst>
                <a:ext uri="{FF2B5EF4-FFF2-40B4-BE49-F238E27FC236}">
                  <a16:creationId xmlns:a16="http://schemas.microsoft.com/office/drawing/2014/main" id="{660577BF-92C8-D76D-A72F-65DB6FB4C5F7}"/>
                </a:ext>
              </a:extLst>
            </p:cNvPr>
            <p:cNvSpPr/>
            <p:nvPr/>
          </p:nvSpPr>
          <p:spPr>
            <a:xfrm>
              <a:off x="6345252" y="2356324"/>
              <a:ext cx="1522972" cy="246649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Compress CFR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0" name="Google Shape;159;p15">
              <a:extLst>
                <a:ext uri="{FF2B5EF4-FFF2-40B4-BE49-F238E27FC236}">
                  <a16:creationId xmlns:a16="http://schemas.microsoft.com/office/drawing/2014/main" id="{C457525E-2D74-959E-6EAB-94C874446E84}"/>
                </a:ext>
              </a:extLst>
            </p:cNvPr>
            <p:cNvSpPr/>
            <p:nvPr/>
          </p:nvSpPr>
          <p:spPr>
            <a:xfrm>
              <a:off x="6339716" y="2780041"/>
              <a:ext cx="1522972" cy="401974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Create BFI Frame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cxnSp>
        <p:nvCxnSpPr>
          <p:cNvPr id="21" name="Google Shape;160;p15">
            <a:extLst>
              <a:ext uri="{FF2B5EF4-FFF2-40B4-BE49-F238E27FC236}">
                <a16:creationId xmlns:a16="http://schemas.microsoft.com/office/drawing/2014/main" id="{59761DC1-DABD-E10E-A446-4FA8FF3402B3}"/>
              </a:ext>
            </a:extLst>
          </p:cNvPr>
          <p:cNvCxnSpPr>
            <a:stCxn id="20" idx="1"/>
            <a:endCxn id="8" idx="1"/>
          </p:cNvCxnSpPr>
          <p:nvPr/>
        </p:nvCxnSpPr>
        <p:spPr>
          <a:xfrm rot="10800000">
            <a:off x="5625556" y="1746190"/>
            <a:ext cx="1117114" cy="1174607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2" name="Google Shape;174;p15">
            <a:extLst>
              <a:ext uri="{FF2B5EF4-FFF2-40B4-BE49-F238E27FC236}">
                <a16:creationId xmlns:a16="http://schemas.microsoft.com/office/drawing/2014/main" id="{42AF1CB4-0395-B519-9EF2-9A4AE4351989}"/>
              </a:ext>
            </a:extLst>
          </p:cNvPr>
          <p:cNvSpPr/>
          <p:nvPr/>
        </p:nvSpPr>
        <p:spPr>
          <a:xfrm>
            <a:off x="2702503" y="810626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</a:t>
            </a:r>
            <a:endParaRPr b="1"/>
          </a:p>
        </p:txBody>
      </p:sp>
      <p:sp>
        <p:nvSpPr>
          <p:cNvPr id="23" name="Google Shape;175;p15">
            <a:extLst>
              <a:ext uri="{FF2B5EF4-FFF2-40B4-BE49-F238E27FC236}">
                <a16:creationId xmlns:a16="http://schemas.microsoft.com/office/drawing/2014/main" id="{988CD84B-0B53-DDD2-CE07-25E7A392C754}"/>
              </a:ext>
            </a:extLst>
          </p:cNvPr>
          <p:cNvSpPr/>
          <p:nvPr/>
        </p:nvSpPr>
        <p:spPr>
          <a:xfrm>
            <a:off x="5634608" y="817126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</a:t>
            </a:r>
            <a:endParaRPr b="1"/>
          </a:p>
        </p:txBody>
      </p:sp>
      <p:cxnSp>
        <p:nvCxnSpPr>
          <p:cNvPr id="24" name="Google Shape;176;p15">
            <a:extLst>
              <a:ext uri="{FF2B5EF4-FFF2-40B4-BE49-F238E27FC236}">
                <a16:creationId xmlns:a16="http://schemas.microsoft.com/office/drawing/2014/main" id="{D50A29D1-77E9-430C-3AC1-F79E4BA2B881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04409" y="1216343"/>
            <a:ext cx="77198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25" name="Google Shape;177;p15">
            <a:extLst>
              <a:ext uri="{FF2B5EF4-FFF2-40B4-BE49-F238E27FC236}">
                <a16:creationId xmlns:a16="http://schemas.microsoft.com/office/drawing/2014/main" id="{931CD4D5-6B1F-1CC4-4D99-8270037B914B}"/>
              </a:ext>
            </a:extLst>
          </p:cNvPr>
          <p:cNvCxnSpPr>
            <a:cxnSpLocks/>
          </p:cNvCxnSpPr>
          <p:nvPr/>
        </p:nvCxnSpPr>
        <p:spPr>
          <a:xfrm flipH="1">
            <a:off x="5644156" y="1238755"/>
            <a:ext cx="897192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26" name="Google Shape;178;p15">
            <a:extLst>
              <a:ext uri="{FF2B5EF4-FFF2-40B4-BE49-F238E27FC236}">
                <a16:creationId xmlns:a16="http://schemas.microsoft.com/office/drawing/2014/main" id="{DCF17C77-0AE3-1516-265B-F0F0A4E6B6C0}"/>
              </a:ext>
            </a:extLst>
          </p:cNvPr>
          <p:cNvCxnSpPr>
            <a:cxnSpLocks/>
          </p:cNvCxnSpPr>
          <p:nvPr/>
        </p:nvCxnSpPr>
        <p:spPr>
          <a:xfrm flipV="1">
            <a:off x="2304409" y="1744570"/>
            <a:ext cx="760911" cy="1619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sp>
        <p:nvSpPr>
          <p:cNvPr id="27" name="Google Shape;180;p15">
            <a:extLst>
              <a:ext uri="{FF2B5EF4-FFF2-40B4-BE49-F238E27FC236}">
                <a16:creationId xmlns:a16="http://schemas.microsoft.com/office/drawing/2014/main" id="{D0BABBC2-C5C8-6F07-626D-CC67E16CDC58}"/>
              </a:ext>
            </a:extLst>
          </p:cNvPr>
          <p:cNvSpPr/>
          <p:nvPr/>
        </p:nvSpPr>
        <p:spPr>
          <a:xfrm>
            <a:off x="5756171" y="1412007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</a:t>
            </a:r>
            <a:endParaRPr b="1"/>
          </a:p>
        </p:txBody>
      </p:sp>
      <p:sp>
        <p:nvSpPr>
          <p:cNvPr id="28" name="Google Shape;181;p15">
            <a:extLst>
              <a:ext uri="{FF2B5EF4-FFF2-40B4-BE49-F238E27FC236}">
                <a16:creationId xmlns:a16="http://schemas.microsoft.com/office/drawing/2014/main" id="{B8A00524-EECA-55E3-5231-F851E63A6861}"/>
              </a:ext>
            </a:extLst>
          </p:cNvPr>
          <p:cNvSpPr/>
          <p:nvPr/>
        </p:nvSpPr>
        <p:spPr>
          <a:xfrm>
            <a:off x="2725606" y="1422084"/>
            <a:ext cx="263909" cy="24305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4</a:t>
            </a:r>
            <a:endParaRPr b="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D5A9574-A843-B687-D93A-15F7DB13129A}"/>
              </a:ext>
            </a:extLst>
          </p:cNvPr>
          <p:cNvGrpSpPr/>
          <p:nvPr/>
        </p:nvGrpSpPr>
        <p:grpSpPr>
          <a:xfrm>
            <a:off x="2763457" y="1982051"/>
            <a:ext cx="3084975" cy="1288923"/>
            <a:chOff x="2763457" y="1982051"/>
            <a:chExt cx="3084975" cy="1288923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09F345A-6E38-77F2-403C-8BC899D06C8C}"/>
                </a:ext>
              </a:extLst>
            </p:cNvPr>
            <p:cNvGrpSpPr/>
            <p:nvPr/>
          </p:nvGrpSpPr>
          <p:grpSpPr>
            <a:xfrm>
              <a:off x="2763457" y="2022230"/>
              <a:ext cx="3084975" cy="1248744"/>
              <a:chOff x="2763457" y="2082462"/>
              <a:chExt cx="3084975" cy="1248744"/>
            </a:xfrm>
          </p:grpSpPr>
          <p:sp>
            <p:nvSpPr>
              <p:cNvPr id="33" name="Google Shape;151;p15">
                <a:extLst>
                  <a:ext uri="{FF2B5EF4-FFF2-40B4-BE49-F238E27FC236}">
                    <a16:creationId xmlns:a16="http://schemas.microsoft.com/office/drawing/2014/main" id="{BE57BFFC-6751-E32C-905A-D90AA868F8FE}"/>
                  </a:ext>
                </a:extLst>
              </p:cNvPr>
              <p:cNvSpPr/>
              <p:nvPr/>
            </p:nvSpPr>
            <p:spPr>
              <a:xfrm>
                <a:off x="2763457" y="2371935"/>
                <a:ext cx="3084975" cy="959271"/>
              </a:xfrm>
              <a:prstGeom prst="roundRect">
                <a:avLst>
                  <a:gd name="adj" fmla="val 9179"/>
                </a:avLst>
              </a:prstGeom>
              <a:solidFill>
                <a:srgbClr val="CDE996">
                  <a:alpha val="60780"/>
                </a:srgbClr>
              </a:solidFill>
              <a:ln w="19050" cap="flat" cmpd="sng">
                <a:solidFill>
                  <a:srgbClr val="595959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highlight>
                    <a:srgbClr val="D9D9D9"/>
                  </a:highlight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latin typeface="Palatino"/>
                    <a:ea typeface="Palatino"/>
                    <a:cs typeface="Palatino"/>
                    <a:sym typeface="Palatino"/>
                  </a:rPr>
                  <a:t>Feedback Frame Capture with </a:t>
                </a: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FF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Wi-BFI [1, 2]</a:t>
                </a:r>
                <a:endParaRPr sz="1800">
                  <a:solidFill>
                    <a:srgbClr val="FF0000"/>
                  </a:solidFill>
                  <a:highlight>
                    <a:srgbClr val="D9D9D9"/>
                  </a:highlight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34" name="Google Shape;152;p15">
                <a:extLst>
                  <a:ext uri="{FF2B5EF4-FFF2-40B4-BE49-F238E27FC236}">
                    <a16:creationId xmlns:a16="http://schemas.microsoft.com/office/drawing/2014/main" id="{1C54E167-0711-A6F8-EF9A-236A830EC691}"/>
                  </a:ext>
                </a:extLst>
              </p:cNvPr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3807959" y="2395816"/>
                <a:ext cx="598719" cy="3842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Google Shape;153;p15">
                <a:extLst>
                  <a:ext uri="{FF2B5EF4-FFF2-40B4-BE49-F238E27FC236}">
                    <a16:creationId xmlns:a16="http://schemas.microsoft.com/office/drawing/2014/main" id="{A76E5E20-AB5B-AA2C-B77C-C0CF7B409F4A}"/>
                  </a:ext>
                </a:extLst>
              </p:cNvPr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>
                <a:off x="4533278" y="2401737"/>
                <a:ext cx="330795" cy="3783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" name="Google Shape;154;p15">
                <a:extLst>
                  <a:ext uri="{FF2B5EF4-FFF2-40B4-BE49-F238E27FC236}">
                    <a16:creationId xmlns:a16="http://schemas.microsoft.com/office/drawing/2014/main" id="{59C60349-9D2C-110F-A4FD-B76DFE4F4EBE}"/>
                  </a:ext>
                </a:extLst>
              </p:cNvPr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 flipH="1">
                <a:off x="3174207" y="2082462"/>
                <a:ext cx="645364" cy="59848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31" name="Google Shape;179;p15">
              <a:extLst>
                <a:ext uri="{FF2B5EF4-FFF2-40B4-BE49-F238E27FC236}">
                  <a16:creationId xmlns:a16="http://schemas.microsoft.com/office/drawing/2014/main" id="{10E7A230-7DE5-DB3B-3B9B-D2348A5AC15E}"/>
                </a:ext>
              </a:extLst>
            </p:cNvPr>
            <p:cNvCxnSpPr/>
            <p:nvPr/>
          </p:nvCxnSpPr>
          <p:spPr>
            <a:xfrm>
              <a:off x="4324480" y="1982051"/>
              <a:ext cx="5170" cy="339412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sp>
          <p:nvSpPr>
            <p:cNvPr id="32" name="Google Shape;182;p15">
              <a:extLst>
                <a:ext uri="{FF2B5EF4-FFF2-40B4-BE49-F238E27FC236}">
                  <a16:creationId xmlns:a16="http://schemas.microsoft.com/office/drawing/2014/main" id="{0C233079-6752-C242-5FA1-14E743A9A584}"/>
                </a:ext>
              </a:extLst>
            </p:cNvPr>
            <p:cNvSpPr/>
            <p:nvPr/>
          </p:nvSpPr>
          <p:spPr>
            <a:xfrm>
              <a:off x="4546321" y="2022777"/>
              <a:ext cx="263909" cy="2430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/>
                <a:t>5</a:t>
              </a:r>
              <a:endParaRPr b="1"/>
            </a:p>
          </p:txBody>
        </p:sp>
      </p:grpSp>
    </p:spTree>
    <p:extLst>
      <p:ext uri="{BB962C8B-B14F-4D97-AF65-F5344CB8AC3E}">
        <p14:creationId xmlns:p14="http://schemas.microsoft.com/office/powerpoint/2010/main" val="84921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/>
      <p:bldP spid="350" grpId="0" animBg="1"/>
      <p:bldP spid="351" grpId="0" animBg="1"/>
      <p:bldP spid="3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>
          <a:extLst>
            <a:ext uri="{FF2B5EF4-FFF2-40B4-BE49-F238E27FC236}">
              <a16:creationId xmlns:a16="http://schemas.microsoft.com/office/drawing/2014/main" id="{652F8DF1-30CC-363C-5547-D855E2990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6">
            <a:extLst>
              <a:ext uri="{FF2B5EF4-FFF2-40B4-BE49-F238E27FC236}">
                <a16:creationId xmlns:a16="http://schemas.microsoft.com/office/drawing/2014/main" id="{F9875C0E-66A4-7914-1AC8-71A551EA1A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9998" y="44864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 dirty="0"/>
              <a:t>Data Preprocessing</a:t>
            </a:r>
            <a:endParaRPr sz="2200" dirty="0"/>
          </a:p>
        </p:txBody>
      </p:sp>
      <p:sp>
        <p:nvSpPr>
          <p:cNvPr id="344" name="Google Shape;344;p26">
            <a:extLst>
              <a:ext uri="{FF2B5EF4-FFF2-40B4-BE49-F238E27FC236}">
                <a16:creationId xmlns:a16="http://schemas.microsoft.com/office/drawing/2014/main" id="{5ACE25FB-9769-5E5B-8846-EC23DCD5943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1CBA65-0DE7-1BFD-3018-79DEF186699D}"/>
              </a:ext>
            </a:extLst>
          </p:cNvPr>
          <p:cNvGrpSpPr/>
          <p:nvPr/>
        </p:nvGrpSpPr>
        <p:grpSpPr>
          <a:xfrm>
            <a:off x="-91408" y="1211937"/>
            <a:ext cx="4779498" cy="3406966"/>
            <a:chOff x="765955" y="852569"/>
            <a:chExt cx="6735934" cy="4034046"/>
          </a:xfrm>
        </p:grpSpPr>
        <p:sp>
          <p:nvSpPr>
            <p:cNvPr id="345" name="Google Shape;345;p26">
              <a:extLst>
                <a:ext uri="{FF2B5EF4-FFF2-40B4-BE49-F238E27FC236}">
                  <a16:creationId xmlns:a16="http://schemas.microsoft.com/office/drawing/2014/main" id="{4CB567FF-1F78-8331-21D7-56ACB799304B}"/>
                </a:ext>
              </a:extLst>
            </p:cNvPr>
            <p:cNvSpPr/>
            <p:nvPr/>
          </p:nvSpPr>
          <p:spPr>
            <a:xfrm>
              <a:off x="4886182" y="2036690"/>
              <a:ext cx="2602597" cy="74840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0" i="0" u="none" strike="noStrike" cap="none" dirty="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Beamforming</a:t>
              </a:r>
              <a:endParaRPr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0" i="0" u="none" strike="noStrike" cap="none" dirty="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angles extraction</a:t>
              </a:r>
              <a:endParaRPr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46" name="Google Shape;346;p26">
              <a:extLst>
                <a:ext uri="{FF2B5EF4-FFF2-40B4-BE49-F238E27FC236}">
                  <a16:creationId xmlns:a16="http://schemas.microsoft.com/office/drawing/2014/main" id="{1932FAC6-5B2D-756C-142E-1230179897B2}"/>
                </a:ext>
              </a:extLst>
            </p:cNvPr>
            <p:cNvSpPr/>
            <p:nvPr/>
          </p:nvSpPr>
          <p:spPr>
            <a:xfrm>
              <a:off x="4881987" y="1123377"/>
              <a:ext cx="2602597" cy="74840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0" i="1" u="none" strike="noStrike" cap="none" dirty="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</a:t>
              </a:r>
              <a:r>
                <a:rPr lang="en" b="0" i="0" u="none" strike="noStrike" cap="none" dirty="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BFI packets collection</a:t>
              </a:r>
              <a:endParaRPr b="0" i="0" u="none" strike="noStrike" cap="none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47" name="Google Shape;347;p26">
              <a:extLst>
                <a:ext uri="{FF2B5EF4-FFF2-40B4-BE49-F238E27FC236}">
                  <a16:creationId xmlns:a16="http://schemas.microsoft.com/office/drawing/2014/main" id="{7B610143-71CC-958D-091F-2D03358476B1}"/>
                </a:ext>
              </a:extLst>
            </p:cNvPr>
            <p:cNvSpPr/>
            <p:nvPr/>
          </p:nvSpPr>
          <p:spPr>
            <a:xfrm>
              <a:off x="4899292" y="2950002"/>
              <a:ext cx="2602597" cy="748404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Data aggregation</a:t>
              </a:r>
              <a:endParaRPr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348" name="Google Shape;348;p26">
              <a:extLst>
                <a:ext uri="{FF2B5EF4-FFF2-40B4-BE49-F238E27FC236}">
                  <a16:creationId xmlns:a16="http://schemas.microsoft.com/office/drawing/2014/main" id="{844C917B-D68D-D9FD-8B7F-09D2EAF55887}"/>
                </a:ext>
              </a:extLst>
            </p:cNvPr>
            <p:cNvCxnSpPr>
              <a:stCxn id="349" idx="3"/>
              <a:endCxn id="346" idx="1"/>
            </p:cNvCxnSpPr>
            <p:nvPr/>
          </p:nvCxnSpPr>
          <p:spPr>
            <a:xfrm rot="10800000" flipH="1">
              <a:off x="3960412" y="1497611"/>
              <a:ext cx="921600" cy="945900"/>
            </a:xfrm>
            <a:prstGeom prst="bentConnector3">
              <a:avLst>
                <a:gd name="adj1" fmla="val 34044"/>
              </a:avLst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0" name="Google Shape;350;p26">
              <a:extLst>
                <a:ext uri="{FF2B5EF4-FFF2-40B4-BE49-F238E27FC236}">
                  <a16:creationId xmlns:a16="http://schemas.microsoft.com/office/drawing/2014/main" id="{7B0D45C2-25B8-EEDA-3A58-1FDB67EE10CF}"/>
                </a:ext>
              </a:extLst>
            </p:cNvPr>
            <p:cNvCxnSpPr>
              <a:stCxn id="346" idx="3"/>
              <a:endCxn id="345" idx="3"/>
            </p:cNvCxnSpPr>
            <p:nvPr/>
          </p:nvCxnSpPr>
          <p:spPr>
            <a:xfrm>
              <a:off x="7484584" y="1497579"/>
              <a:ext cx="4200" cy="913200"/>
            </a:xfrm>
            <a:prstGeom prst="bentConnector3">
              <a:avLst>
                <a:gd name="adj1" fmla="val 5659161"/>
              </a:avLst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1" name="Google Shape;351;p26">
              <a:extLst>
                <a:ext uri="{FF2B5EF4-FFF2-40B4-BE49-F238E27FC236}">
                  <a16:creationId xmlns:a16="http://schemas.microsoft.com/office/drawing/2014/main" id="{525A5696-4C95-B275-DA07-CAE5397A17A5}"/>
                </a:ext>
              </a:extLst>
            </p:cNvPr>
            <p:cNvCxnSpPr>
              <a:stCxn id="345" idx="1"/>
              <a:endCxn id="347" idx="1"/>
            </p:cNvCxnSpPr>
            <p:nvPr/>
          </p:nvCxnSpPr>
          <p:spPr>
            <a:xfrm>
              <a:off x="4886182" y="2410892"/>
              <a:ext cx="13200" cy="913200"/>
            </a:xfrm>
            <a:prstGeom prst="bentConnector3">
              <a:avLst>
                <a:gd name="adj1" fmla="val -1810623"/>
              </a:avLst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2" name="Google Shape;352;p26">
              <a:extLst>
                <a:ext uri="{FF2B5EF4-FFF2-40B4-BE49-F238E27FC236}">
                  <a16:creationId xmlns:a16="http://schemas.microsoft.com/office/drawing/2014/main" id="{4718D3E6-6F5A-623C-2521-8C187344F25D}"/>
                </a:ext>
              </a:extLst>
            </p:cNvPr>
            <p:cNvCxnSpPr>
              <a:stCxn id="347" idx="3"/>
              <a:endCxn id="353" idx="0"/>
            </p:cNvCxnSpPr>
            <p:nvPr/>
          </p:nvCxnSpPr>
          <p:spPr>
            <a:xfrm flipH="1">
              <a:off x="6253637" y="3324205"/>
              <a:ext cx="1248252" cy="833595"/>
            </a:xfrm>
            <a:prstGeom prst="bentConnector4">
              <a:avLst>
                <a:gd name="adj1" fmla="val -25810"/>
                <a:gd name="adj2" fmla="val 72445"/>
              </a:avLst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53" name="Google Shape;353;p26">
              <a:extLst>
                <a:ext uri="{FF2B5EF4-FFF2-40B4-BE49-F238E27FC236}">
                  <a16:creationId xmlns:a16="http://schemas.microsoft.com/office/drawing/2014/main" id="{45C99C9F-74D7-7F17-EC18-FF432B84480F}"/>
                </a:ext>
              </a:extLst>
            </p:cNvPr>
            <p:cNvSpPr txBox="1"/>
            <p:nvPr/>
          </p:nvSpPr>
          <p:spPr>
            <a:xfrm>
              <a:off x="5082537" y="4157800"/>
              <a:ext cx="2342199" cy="728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(</a:t>
              </a:r>
              <a:r>
                <a:rPr lang="en" b="0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S</a:t>
              </a:r>
              <a:r>
                <a:rPr lang="en" b="1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x</a:t>
              </a:r>
              <a:r>
                <a:rPr lang="en" b="1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r>
                <a:rPr lang="en" b="0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K</a:t>
              </a:r>
              <a:r>
                <a:rPr lang="en" b="1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x</a:t>
              </a:r>
              <a:r>
                <a:rPr lang="en" b="1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r>
                <a:rPr lang="en" b="0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A</a:t>
              </a:r>
              <a:r>
                <a:rPr lang="en" b="1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x</a:t>
              </a:r>
              <a:r>
                <a:rPr lang="en" b="1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r>
                <a:rPr lang="en" b="0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U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) </a:t>
              </a:r>
              <a:endParaRPr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Input Tensor</a:t>
              </a:r>
              <a:endParaRPr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354" name="Google Shape;354;p26">
              <a:extLst>
                <a:ext uri="{FF2B5EF4-FFF2-40B4-BE49-F238E27FC236}">
                  <a16:creationId xmlns:a16="http://schemas.microsoft.com/office/drawing/2014/main" id="{9A59C072-64D8-3747-7F3E-34AA7055C906}"/>
                </a:ext>
              </a:extLst>
            </p:cNvPr>
            <p:cNvSpPr txBox="1"/>
            <p:nvPr/>
          </p:nvSpPr>
          <p:spPr>
            <a:xfrm>
              <a:off x="1215832" y="3566962"/>
              <a:ext cx="3867000" cy="1239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1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S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: </a:t>
              </a:r>
              <a:r>
                <a:rPr lang="en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no. samples </a:t>
              </a:r>
              <a:endParaRPr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1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K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: </a:t>
              </a:r>
              <a:r>
                <a:rPr lang="en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no. OFDM sub-channels</a:t>
              </a:r>
              <a:endParaRPr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1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A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: </a:t>
              </a:r>
              <a:r>
                <a:rPr lang="en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no. BFI angles in a packet </a:t>
              </a:r>
              <a:endParaRPr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b="1" i="1" u="none" strike="noStrike" cap="none">
                  <a:solidFill>
                    <a:srgbClr val="45818E"/>
                  </a:solidFill>
                  <a:latin typeface="Gill Sans"/>
                  <a:ea typeface="Gill Sans"/>
                  <a:cs typeface="Gill Sans"/>
                  <a:sym typeface="Gill Sans"/>
                </a:rPr>
                <a:t>U</a:t>
              </a:r>
              <a:r>
                <a:rPr lang="en" b="1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: </a:t>
              </a:r>
              <a:r>
                <a:rPr lang="en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no. MU-MIMO users</a:t>
              </a:r>
              <a:endParaRPr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grpSp>
          <p:nvGrpSpPr>
            <p:cNvPr id="355" name="Google Shape;355;p26">
              <a:extLst>
                <a:ext uri="{FF2B5EF4-FFF2-40B4-BE49-F238E27FC236}">
                  <a16:creationId xmlns:a16="http://schemas.microsoft.com/office/drawing/2014/main" id="{037C401F-E02E-459D-86E3-1358FF5F76DE}"/>
                </a:ext>
              </a:extLst>
            </p:cNvPr>
            <p:cNvGrpSpPr/>
            <p:nvPr/>
          </p:nvGrpSpPr>
          <p:grpSpPr>
            <a:xfrm>
              <a:off x="765955" y="852569"/>
              <a:ext cx="3645600" cy="2627892"/>
              <a:chOff x="930005" y="872719"/>
              <a:chExt cx="3645600" cy="2627892"/>
            </a:xfrm>
          </p:grpSpPr>
          <p:sp>
            <p:nvSpPr>
              <p:cNvPr id="349" name="Google Shape;349;p26">
                <a:extLst>
                  <a:ext uri="{FF2B5EF4-FFF2-40B4-BE49-F238E27FC236}">
                    <a16:creationId xmlns:a16="http://schemas.microsoft.com/office/drawing/2014/main" id="{6907307E-2F7B-915E-495C-4D686D323D99}"/>
                  </a:ext>
                </a:extLst>
              </p:cNvPr>
              <p:cNvSpPr/>
              <p:nvPr/>
            </p:nvSpPr>
            <p:spPr>
              <a:xfrm>
                <a:off x="1279262" y="1426711"/>
                <a:ext cx="2845200" cy="20739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6">
                <a:extLst>
                  <a:ext uri="{FF2B5EF4-FFF2-40B4-BE49-F238E27FC236}">
                    <a16:creationId xmlns:a16="http://schemas.microsoft.com/office/drawing/2014/main" id="{4D7CF247-5749-9B39-FF55-4E31B9F66035}"/>
                  </a:ext>
                </a:extLst>
              </p:cNvPr>
              <p:cNvSpPr txBox="1"/>
              <p:nvPr/>
            </p:nvSpPr>
            <p:spPr>
              <a:xfrm>
                <a:off x="930005" y="872719"/>
                <a:ext cx="3645600" cy="4737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en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BFI packets in a window </a:t>
                </a:r>
                <a:endParaRPr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357" name="Google Shape;357;p26">
                <a:extLst>
                  <a:ext uri="{FF2B5EF4-FFF2-40B4-BE49-F238E27FC236}">
                    <a16:creationId xmlns:a16="http://schemas.microsoft.com/office/drawing/2014/main" id="{93CCA793-0FCC-2CA5-E2F2-764B29A247CC}"/>
                  </a:ext>
                </a:extLst>
              </p:cNvPr>
              <p:cNvSpPr/>
              <p:nvPr/>
            </p:nvSpPr>
            <p:spPr>
              <a:xfrm>
                <a:off x="1426386" y="1548340"/>
                <a:ext cx="2602500" cy="437700"/>
              </a:xfrm>
              <a:prstGeom prst="rect">
                <a:avLst/>
              </a:prstGeom>
              <a:solidFill>
                <a:srgbClr val="CFE2F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en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BFI, STA #1, t = 0.001</a:t>
                </a:r>
                <a:endParaRPr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358" name="Google Shape;358;p26">
                <a:extLst>
                  <a:ext uri="{FF2B5EF4-FFF2-40B4-BE49-F238E27FC236}">
                    <a16:creationId xmlns:a16="http://schemas.microsoft.com/office/drawing/2014/main" id="{29F5B239-4D63-60D4-B807-EA7B61045996}"/>
                  </a:ext>
                </a:extLst>
              </p:cNvPr>
              <p:cNvSpPr/>
              <p:nvPr/>
            </p:nvSpPr>
            <p:spPr>
              <a:xfrm>
                <a:off x="1439348" y="2363577"/>
                <a:ext cx="2577300" cy="437700"/>
              </a:xfrm>
              <a:prstGeom prst="rect">
                <a:avLst/>
              </a:prstGeom>
              <a:solidFill>
                <a:srgbClr val="CFE2F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en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BFI, STA #3, t = 0.086</a:t>
                </a:r>
                <a:endParaRPr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359" name="Google Shape;359;p26">
                <a:extLst>
                  <a:ext uri="{FF2B5EF4-FFF2-40B4-BE49-F238E27FC236}">
                    <a16:creationId xmlns:a16="http://schemas.microsoft.com/office/drawing/2014/main" id="{B1F92ADB-E8AA-ED6E-CC18-9F7CFDFFA76E}"/>
                  </a:ext>
                </a:extLst>
              </p:cNvPr>
              <p:cNvSpPr/>
              <p:nvPr/>
            </p:nvSpPr>
            <p:spPr>
              <a:xfrm>
                <a:off x="1426386" y="2940285"/>
                <a:ext cx="2577300" cy="437700"/>
              </a:xfrm>
              <a:prstGeom prst="rect">
                <a:avLst/>
              </a:prstGeom>
              <a:solidFill>
                <a:srgbClr val="CFE2F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en" b="0" i="0" u="none" strike="noStrike" cap="none">
                    <a:solidFill>
                      <a:srgbClr val="0000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BFI, STA #1, t = 0.095</a:t>
                </a:r>
                <a:endParaRPr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360" name="Google Shape;360;p26">
                <a:extLst>
                  <a:ext uri="{FF2B5EF4-FFF2-40B4-BE49-F238E27FC236}">
                    <a16:creationId xmlns:a16="http://schemas.microsoft.com/office/drawing/2014/main" id="{9E09B7CC-117A-72F0-037A-0343FBAE5F12}"/>
                  </a:ext>
                </a:extLst>
              </p:cNvPr>
              <p:cNvSpPr txBox="1"/>
              <p:nvPr/>
            </p:nvSpPr>
            <p:spPr>
              <a:xfrm>
                <a:off x="1267616" y="1825401"/>
                <a:ext cx="2836200" cy="4737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en" b="0" i="0" u="none" strike="noStrike" cap="none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...</a:t>
                </a:r>
                <a:endParaRPr b="0" i="0" u="none" strike="noStrike" cap="none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570FAB0-CBEE-AC15-710B-9037DD86CAEC}"/>
              </a:ext>
            </a:extLst>
          </p:cNvPr>
          <p:cNvGrpSpPr/>
          <p:nvPr/>
        </p:nvGrpSpPr>
        <p:grpSpPr>
          <a:xfrm>
            <a:off x="5071348" y="919165"/>
            <a:ext cx="3903148" cy="3930556"/>
            <a:chOff x="2923856" y="842720"/>
            <a:chExt cx="3903148" cy="3930556"/>
          </a:xfrm>
        </p:grpSpPr>
        <p:pic>
          <p:nvPicPr>
            <p:cNvPr id="13" name="Google Shape;367;p27">
              <a:extLst>
                <a:ext uri="{FF2B5EF4-FFF2-40B4-BE49-F238E27FC236}">
                  <a16:creationId xmlns:a16="http://schemas.microsoft.com/office/drawing/2014/main" id="{B6FB365E-8017-035D-BB06-7208AB77D64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923856" y="2268152"/>
              <a:ext cx="1860092" cy="203262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4" name="Google Shape;368;p27">
              <a:extLst>
                <a:ext uri="{FF2B5EF4-FFF2-40B4-BE49-F238E27FC236}">
                  <a16:creationId xmlns:a16="http://schemas.microsoft.com/office/drawing/2014/main" id="{029780B0-F746-AEF0-A335-3F75594FB12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890718" y="2268152"/>
              <a:ext cx="1860092" cy="2032628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5" name="Google Shape;369;p27">
              <a:extLst>
                <a:ext uri="{FF2B5EF4-FFF2-40B4-BE49-F238E27FC236}">
                  <a16:creationId xmlns:a16="http://schemas.microsoft.com/office/drawing/2014/main" id="{4E520534-999C-4E34-0227-C65F9056A1D8}"/>
                </a:ext>
              </a:extLst>
            </p:cNvPr>
            <p:cNvSpPr txBox="1"/>
            <p:nvPr/>
          </p:nvSpPr>
          <p:spPr>
            <a:xfrm>
              <a:off x="3018013" y="1826105"/>
              <a:ext cx="2075340" cy="461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800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Browsing phone</a:t>
              </a:r>
              <a:endParaRPr sz="1800" i="0" u="none" strike="noStrike" cap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Google Shape;370;p27">
              <a:extLst>
                <a:ext uri="{FF2B5EF4-FFF2-40B4-BE49-F238E27FC236}">
                  <a16:creationId xmlns:a16="http://schemas.microsoft.com/office/drawing/2014/main" id="{3EC6D766-7F37-608E-DBAC-429AFB42166A}"/>
                </a:ext>
              </a:extLst>
            </p:cNvPr>
            <p:cNvSpPr txBox="1"/>
            <p:nvPr/>
          </p:nvSpPr>
          <p:spPr>
            <a:xfrm>
              <a:off x="5356717" y="1900712"/>
              <a:ext cx="1004100" cy="461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800" i="0" u="none" strike="noStrike" cap="none">
                  <a:solidFill>
                    <a:srgbClr val="FF0000"/>
                  </a:solidFill>
                  <a:latin typeface="Gill Sans"/>
                  <a:ea typeface="Gill Sans"/>
                  <a:cs typeface="Gill Sans"/>
                  <a:sym typeface="Gill Sans"/>
                </a:rPr>
                <a:t>Walking</a:t>
              </a:r>
              <a:endParaRPr sz="1800" i="0" u="none" strike="noStrike" cap="non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Google Shape;371;p27">
              <a:extLst>
                <a:ext uri="{FF2B5EF4-FFF2-40B4-BE49-F238E27FC236}">
                  <a16:creationId xmlns:a16="http://schemas.microsoft.com/office/drawing/2014/main" id="{83713199-FB42-5D26-99E7-3A6F1263AC50}"/>
                </a:ext>
              </a:extLst>
            </p:cNvPr>
            <p:cNvSpPr txBox="1"/>
            <p:nvPr/>
          </p:nvSpPr>
          <p:spPr>
            <a:xfrm>
              <a:off x="3252703" y="4311641"/>
              <a:ext cx="1395885" cy="461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>
                <a:buSzPts val="1400"/>
              </a:pPr>
              <a:r>
                <a:rPr lang="en-US" sz="1800">
                  <a:latin typeface="Gill Sans"/>
                  <a:ea typeface="Gill Sans"/>
                  <a:cs typeface="Gill Sans"/>
                  <a:sym typeface="Gill Sans"/>
                </a:rPr>
                <a:t>Sub-channels</a:t>
              </a:r>
            </a:p>
          </p:txBody>
        </p:sp>
        <p:sp>
          <p:nvSpPr>
            <p:cNvPr id="18" name="Google Shape;372;p27">
              <a:extLst>
                <a:ext uri="{FF2B5EF4-FFF2-40B4-BE49-F238E27FC236}">
                  <a16:creationId xmlns:a16="http://schemas.microsoft.com/office/drawing/2014/main" id="{42C591EC-E018-4FC7-3CD2-0BE2C363D3CE}"/>
                </a:ext>
              </a:extLst>
            </p:cNvPr>
            <p:cNvSpPr txBox="1"/>
            <p:nvPr/>
          </p:nvSpPr>
          <p:spPr>
            <a:xfrm>
              <a:off x="5170086" y="4311641"/>
              <a:ext cx="1532541" cy="461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</a:t>
              </a:r>
              <a:r>
                <a:rPr lang="en" sz="1800" b="0" i="0" u="none" strike="noStrike" cap="none" err="1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ub</a:t>
              </a:r>
              <a:r>
                <a:rPr lang="en" sz="18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-channels</a:t>
              </a:r>
              <a:endParaRPr sz="18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Google Shape;373;p27">
              <a:extLst>
                <a:ext uri="{FF2B5EF4-FFF2-40B4-BE49-F238E27FC236}">
                  <a16:creationId xmlns:a16="http://schemas.microsoft.com/office/drawing/2014/main" id="{9326FFD9-DB6E-FEC5-3FBD-58838665A2C3}"/>
                </a:ext>
              </a:extLst>
            </p:cNvPr>
            <p:cNvSpPr txBox="1"/>
            <p:nvPr/>
          </p:nvSpPr>
          <p:spPr>
            <a:xfrm>
              <a:off x="2923856" y="842720"/>
              <a:ext cx="3903148" cy="960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rmAutofit fontScale="25000" lnSpcReduction="20000"/>
            </a:bodyPr>
            <a:lstStyle/>
            <a:p>
              <a:pPr marL="57150" marR="0" lvl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41B2B"/>
                </a:buClr>
                <a:buSzPts val="1900"/>
              </a:pPr>
              <a:r>
                <a:rPr lang="en" sz="8000" b="0" i="0" u="none" strike="noStrike" cap="none" dirty="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Each sample captures the variations of </a:t>
              </a:r>
              <a:r>
                <a:rPr lang="en" sz="8000" b="0" i="0" u="none" strike="noStrike" cap="none" dirty="0">
                  <a:solidFill>
                    <a:srgbClr val="00B0F0"/>
                  </a:solidFill>
                  <a:latin typeface="Gill Sans"/>
                  <a:ea typeface="Gill Sans"/>
                  <a:cs typeface="Gill Sans"/>
                  <a:sym typeface="Gill Sans"/>
                </a:rPr>
                <a:t>Angle 1</a:t>
              </a:r>
              <a:r>
                <a:rPr lang="en" sz="8000" b="0" i="0" u="none" strike="noStrike" cap="none" dirty="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 over </a:t>
              </a:r>
              <a:r>
                <a:rPr lang="en" sz="8000" b="0" i="0" u="none" strike="noStrike" cap="none" dirty="0">
                  <a:solidFill>
                    <a:srgbClr val="00B0F0"/>
                  </a:solidFill>
                  <a:latin typeface="Gill Sans"/>
                  <a:ea typeface="Gill Sans"/>
                  <a:cs typeface="Gill Sans"/>
                  <a:sym typeface="Gill Sans"/>
                </a:rPr>
                <a:t>subcarriers (234) </a:t>
              </a:r>
              <a:r>
                <a:rPr lang="en" sz="8000" b="0" i="0" u="none" strike="noStrike" cap="none" dirty="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and </a:t>
              </a:r>
              <a:r>
                <a:rPr lang="en" sz="8000" b="0" i="0" u="none" strike="noStrike" cap="none" dirty="0">
                  <a:solidFill>
                    <a:srgbClr val="00B0F0"/>
                  </a:solidFill>
                  <a:latin typeface="Gill Sans"/>
                  <a:ea typeface="Gill Sans"/>
                  <a:cs typeface="Gill Sans"/>
                  <a:sym typeface="Gill Sans"/>
                </a:rPr>
                <a:t>time (0.1s) </a:t>
              </a:r>
              <a:endParaRPr sz="80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342900" marR="0" lvl="0" indent="-16510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41B2B"/>
                </a:buClr>
                <a:buSzPts val="1900"/>
                <a:buFont typeface="Arial"/>
                <a:buNone/>
              </a:pPr>
              <a:endParaRPr sz="16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0066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1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  <a:buFont typeface="Arial"/>
              <a:buNone/>
            </a:pPr>
            <a:r>
              <a:rPr lang="en" sz="22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Gill Sans"/>
              </a:rPr>
              <a:t>Data Collection Campaign</a:t>
            </a:r>
            <a:endParaRPr sz="270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47" name="Google Shape;447;p3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448" name="Google Shape;448;p31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0646" y="743136"/>
            <a:ext cx="4802522" cy="2641619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1"/>
          <p:cNvSpPr txBox="1"/>
          <p:nvPr/>
        </p:nvSpPr>
        <p:spPr>
          <a:xfrm>
            <a:off x="156846" y="743136"/>
            <a:ext cx="3520274" cy="379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14114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8579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36936"/>
              <a:buFont typeface="Arial"/>
              <a:buChar char="●"/>
            </a:pPr>
            <a:r>
              <a:rPr lang="en" sz="1800" u="none" strike="noStrike" cap="none" dirty="0">
                <a:solidFill>
                  <a:schemeClr val="dk1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Data collection campaign is done with </a:t>
            </a:r>
            <a:r>
              <a:rPr lang="en" sz="1800" u="none" strike="noStrike" cap="none" dirty="0">
                <a:solidFill>
                  <a:srgbClr val="00B0F0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3 different persons, with 20 activities each in 3 different environment</a:t>
            </a:r>
            <a:endParaRPr sz="1800" u="none" strike="noStrike" cap="none" dirty="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Arial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36936"/>
              <a:buFont typeface="Arial"/>
              <a:buNone/>
            </a:pPr>
            <a:endParaRPr sz="1800" u="none" strike="noStrike" cap="none" dirty="0">
              <a:solidFill>
                <a:srgbClr val="00B0F0"/>
              </a:solidFill>
              <a:latin typeface="Gill Sans" panose="020B0502020104020203" pitchFamily="34" charset="-79"/>
              <a:ea typeface="Gill Sans"/>
              <a:cs typeface="Gill Sans" panose="020B0502020104020203" pitchFamily="34" charset="-79"/>
              <a:sym typeface="Gill Sans"/>
            </a:endParaRPr>
          </a:p>
          <a:p>
            <a:pPr marL="342900" marR="0" lvl="0" indent="-28579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36936"/>
              <a:buFont typeface="Arial"/>
              <a:buChar char="●"/>
            </a:pPr>
            <a:r>
              <a:rPr lang="en" sz="1800" u="none" strike="noStrike" cap="none" dirty="0">
                <a:solidFill>
                  <a:schemeClr val="dk1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Data has been collected with </a:t>
            </a:r>
            <a:r>
              <a:rPr lang="en" sz="1800" u="none" strike="noStrike" cap="none" dirty="0">
                <a:solidFill>
                  <a:srgbClr val="00B0F0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3</a:t>
            </a:r>
            <a:r>
              <a:rPr lang="en" sz="1800" u="none" strike="noStrike" cap="none" dirty="0">
                <a:solidFill>
                  <a:schemeClr val="dk1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</a:t>
            </a:r>
            <a:r>
              <a:rPr lang="en" sz="1800" u="none" strike="noStrike" cap="none" dirty="0">
                <a:solidFill>
                  <a:srgbClr val="00B0F0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different orientations</a:t>
            </a:r>
            <a:r>
              <a:rPr lang="en" sz="1800" u="none" strike="noStrike" cap="none" dirty="0">
                <a:solidFill>
                  <a:schemeClr val="dk1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at different times of day</a:t>
            </a:r>
            <a:endParaRPr sz="1800" u="none" strike="noStrike" cap="none" dirty="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Arial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36936"/>
              <a:buFont typeface="Arial"/>
              <a:buNone/>
            </a:pPr>
            <a:endParaRPr sz="1800" u="none" strike="noStrike" cap="none" dirty="0">
              <a:solidFill>
                <a:schemeClr val="dk1"/>
              </a:solidFill>
              <a:latin typeface="Gill Sans" panose="020B0502020104020203" pitchFamily="34" charset="-79"/>
              <a:ea typeface="Gill Sans"/>
              <a:cs typeface="Gill Sans" panose="020B0502020104020203" pitchFamily="34" charset="-79"/>
              <a:sym typeface="Gill Sans"/>
            </a:endParaRPr>
          </a:p>
          <a:p>
            <a:pPr marL="342900" marR="0" lvl="0" indent="-28579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ct val="136936"/>
              <a:buFont typeface="Arial"/>
              <a:buChar char="●"/>
            </a:pPr>
            <a:r>
              <a:rPr lang="en" sz="1800" u="none" strike="noStrike" cap="none" dirty="0">
                <a:solidFill>
                  <a:srgbClr val="00B0F0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Video Streams</a:t>
            </a:r>
            <a:r>
              <a:rPr lang="en" sz="1800" u="none" strike="noStrike" cap="none" dirty="0">
                <a:solidFill>
                  <a:schemeClr val="dk1"/>
                </a:solidFill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has been recorded as ground truth</a:t>
            </a:r>
            <a:endParaRPr sz="1800" u="none" strike="noStrike" cap="none" dirty="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  <a:sym typeface="Arial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6F22A63-244E-1BDE-8DD7-C81142C6D0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5994" b="24444"/>
          <a:stretch>
            <a:fillRect/>
          </a:stretch>
        </p:blipFill>
        <p:spPr>
          <a:xfrm>
            <a:off x="4285520" y="3487986"/>
            <a:ext cx="4149636" cy="1542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>
          <a:extLst>
            <a:ext uri="{FF2B5EF4-FFF2-40B4-BE49-F238E27FC236}">
              <a16:creationId xmlns:a16="http://schemas.microsoft.com/office/drawing/2014/main" id="{CEDE65AF-3F31-F469-0415-993815382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0">
            <a:extLst>
              <a:ext uri="{FF2B5EF4-FFF2-40B4-BE49-F238E27FC236}">
                <a16:creationId xmlns:a16="http://schemas.microsoft.com/office/drawing/2014/main" id="{1A904FC7-169A-1795-EB7E-D6E10EB9E2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/>
              <a:t>Experimental Testbeds</a:t>
            </a:r>
            <a:endParaRPr sz="2200"/>
          </a:p>
        </p:txBody>
      </p:sp>
      <p:pic>
        <p:nvPicPr>
          <p:cNvPr id="401" name="Google Shape;401;p30">
            <a:extLst>
              <a:ext uri="{FF2B5EF4-FFF2-40B4-BE49-F238E27FC236}">
                <a16:creationId xmlns:a16="http://schemas.microsoft.com/office/drawing/2014/main" id="{1D292767-3BD8-9ED5-7729-5A7E8550A6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16" y="819588"/>
            <a:ext cx="3594440" cy="190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0">
            <a:extLst>
              <a:ext uri="{FF2B5EF4-FFF2-40B4-BE49-F238E27FC236}">
                <a16:creationId xmlns:a16="http://schemas.microsoft.com/office/drawing/2014/main" id="{1F7B1D1D-C18F-1E62-09F3-87820A7EE2A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591" y="1674462"/>
            <a:ext cx="494569" cy="35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0">
            <a:extLst>
              <a:ext uri="{FF2B5EF4-FFF2-40B4-BE49-F238E27FC236}">
                <a16:creationId xmlns:a16="http://schemas.microsoft.com/office/drawing/2014/main" id="{9FCE9466-0624-6BCC-8EB8-857CCF190B7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9153" y="1007162"/>
            <a:ext cx="3019887" cy="235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0">
            <a:extLst>
              <a:ext uri="{FF2B5EF4-FFF2-40B4-BE49-F238E27FC236}">
                <a16:creationId xmlns:a16="http://schemas.microsoft.com/office/drawing/2014/main" id="{7B920493-9218-741A-3864-582F449EEF7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2218"/>
          <a:stretch/>
        </p:blipFill>
        <p:spPr>
          <a:xfrm>
            <a:off x="50359" y="2872221"/>
            <a:ext cx="3594435" cy="2214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0">
            <a:extLst>
              <a:ext uri="{FF2B5EF4-FFF2-40B4-BE49-F238E27FC236}">
                <a16:creationId xmlns:a16="http://schemas.microsoft.com/office/drawing/2014/main" id="{3A90122C-20F4-EF0D-D8E5-5CA195A99F6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56842" y="2607198"/>
            <a:ext cx="494567" cy="35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0">
            <a:extLst>
              <a:ext uri="{FF2B5EF4-FFF2-40B4-BE49-F238E27FC236}">
                <a16:creationId xmlns:a16="http://schemas.microsoft.com/office/drawing/2014/main" id="{4627F7AF-F0AF-0588-BDB9-87079F7E966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432" y="3928259"/>
            <a:ext cx="494567" cy="35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0">
            <a:extLst>
              <a:ext uri="{FF2B5EF4-FFF2-40B4-BE49-F238E27FC236}">
                <a16:creationId xmlns:a16="http://schemas.microsoft.com/office/drawing/2014/main" id="{1F16F84F-272D-0E7D-3316-53312DB03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0329" y="3661924"/>
            <a:ext cx="549380" cy="397324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0">
            <a:extLst>
              <a:ext uri="{FF2B5EF4-FFF2-40B4-BE49-F238E27FC236}">
                <a16:creationId xmlns:a16="http://schemas.microsoft.com/office/drawing/2014/main" id="{6C764C7E-6FC0-2F42-73E9-4EE1EF5FB6B7}"/>
              </a:ext>
            </a:extLst>
          </p:cNvPr>
          <p:cNvSpPr txBox="1"/>
          <p:nvPr/>
        </p:nvSpPr>
        <p:spPr>
          <a:xfrm>
            <a:off x="4004629" y="3554995"/>
            <a:ext cx="1073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Access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Point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09" name="Google Shape;409;p30">
            <a:extLst>
              <a:ext uri="{FF2B5EF4-FFF2-40B4-BE49-F238E27FC236}">
                <a16:creationId xmlns:a16="http://schemas.microsoft.com/office/drawing/2014/main" id="{7BDC1450-D433-ACCC-3FF1-33C825D7B03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9155" y="1397883"/>
            <a:ext cx="343988" cy="31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0">
            <a:extLst>
              <a:ext uri="{FF2B5EF4-FFF2-40B4-BE49-F238E27FC236}">
                <a16:creationId xmlns:a16="http://schemas.microsoft.com/office/drawing/2014/main" id="{29E91B15-C966-E2BE-9A81-1AA4295A94E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08659" y="2142406"/>
            <a:ext cx="343988" cy="300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0">
            <a:extLst>
              <a:ext uri="{FF2B5EF4-FFF2-40B4-BE49-F238E27FC236}">
                <a16:creationId xmlns:a16="http://schemas.microsoft.com/office/drawing/2014/main" id="{3F4042AB-4288-5D0E-D6F3-15DD5B539DE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40777" y="4201646"/>
            <a:ext cx="343988" cy="300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0">
            <a:extLst>
              <a:ext uri="{FF2B5EF4-FFF2-40B4-BE49-F238E27FC236}">
                <a16:creationId xmlns:a16="http://schemas.microsoft.com/office/drawing/2014/main" id="{0F39D982-6945-A1F8-9FE4-631AE7D9B48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88669" y="1087449"/>
            <a:ext cx="345858" cy="31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0">
            <a:extLst>
              <a:ext uri="{FF2B5EF4-FFF2-40B4-BE49-F238E27FC236}">
                <a16:creationId xmlns:a16="http://schemas.microsoft.com/office/drawing/2014/main" id="{DB2B7A58-CD5A-C827-9C0E-F674EA6AF61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39188" y="1441875"/>
            <a:ext cx="345858" cy="31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0">
            <a:extLst>
              <a:ext uri="{FF2B5EF4-FFF2-40B4-BE49-F238E27FC236}">
                <a16:creationId xmlns:a16="http://schemas.microsoft.com/office/drawing/2014/main" id="{49D5C75B-693F-F748-7438-9FA0706C04D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8638" y="3229793"/>
            <a:ext cx="345858" cy="31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0">
            <a:extLst>
              <a:ext uri="{FF2B5EF4-FFF2-40B4-BE49-F238E27FC236}">
                <a16:creationId xmlns:a16="http://schemas.microsoft.com/office/drawing/2014/main" id="{1C279121-6F0E-DA02-054A-0AD4C612E5F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937509" y="1890587"/>
            <a:ext cx="345858" cy="31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0">
            <a:extLst>
              <a:ext uri="{FF2B5EF4-FFF2-40B4-BE49-F238E27FC236}">
                <a16:creationId xmlns:a16="http://schemas.microsoft.com/office/drawing/2014/main" id="{AB744151-20E1-9BB0-E00F-55D5AD39B04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851021" y="3202332"/>
            <a:ext cx="345858" cy="31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0">
            <a:extLst>
              <a:ext uri="{FF2B5EF4-FFF2-40B4-BE49-F238E27FC236}">
                <a16:creationId xmlns:a16="http://schemas.microsoft.com/office/drawing/2014/main" id="{6AE22D62-9B2E-BBE5-E4DC-F6F4891F76A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38864" y="1520133"/>
            <a:ext cx="345858" cy="31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0">
            <a:extLst>
              <a:ext uri="{FF2B5EF4-FFF2-40B4-BE49-F238E27FC236}">
                <a16:creationId xmlns:a16="http://schemas.microsoft.com/office/drawing/2014/main" id="{4DC3DD3A-4F74-BFC8-4397-BC3295CAEAE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14450" y="4310082"/>
            <a:ext cx="410706" cy="377476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0">
            <a:extLst>
              <a:ext uri="{FF2B5EF4-FFF2-40B4-BE49-F238E27FC236}">
                <a16:creationId xmlns:a16="http://schemas.microsoft.com/office/drawing/2014/main" id="{86D77910-F8E3-9861-4908-D54307EEB77D}"/>
              </a:ext>
            </a:extLst>
          </p:cNvPr>
          <p:cNvSpPr txBox="1"/>
          <p:nvPr/>
        </p:nvSpPr>
        <p:spPr>
          <a:xfrm>
            <a:off x="4225162" y="4281443"/>
            <a:ext cx="107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Station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20" name="Google Shape;420;p30">
            <a:extLst>
              <a:ext uri="{FF2B5EF4-FFF2-40B4-BE49-F238E27FC236}">
                <a16:creationId xmlns:a16="http://schemas.microsoft.com/office/drawing/2014/main" id="{98DD50AC-40DE-6492-0B81-3BA7AF5445C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52971" y="1535340"/>
            <a:ext cx="680943" cy="36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0">
            <a:extLst>
              <a:ext uri="{FF2B5EF4-FFF2-40B4-BE49-F238E27FC236}">
                <a16:creationId xmlns:a16="http://schemas.microsoft.com/office/drawing/2014/main" id="{281644FC-F881-DF68-45A5-53B91F15E875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95732" y="3820024"/>
            <a:ext cx="680943" cy="36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0">
            <a:extLst>
              <a:ext uri="{FF2B5EF4-FFF2-40B4-BE49-F238E27FC236}">
                <a16:creationId xmlns:a16="http://schemas.microsoft.com/office/drawing/2014/main" id="{7342F622-C79A-9018-AF4D-836D07402D60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613603" y="1539216"/>
            <a:ext cx="680943" cy="369192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30">
            <a:extLst>
              <a:ext uri="{FF2B5EF4-FFF2-40B4-BE49-F238E27FC236}">
                <a16:creationId xmlns:a16="http://schemas.microsoft.com/office/drawing/2014/main" id="{BF52D2AB-BE07-3A28-ADEF-7ABC9603FA9B}"/>
              </a:ext>
            </a:extLst>
          </p:cNvPr>
          <p:cNvSpPr txBox="1"/>
          <p:nvPr/>
        </p:nvSpPr>
        <p:spPr>
          <a:xfrm>
            <a:off x="834259" y="2622851"/>
            <a:ext cx="189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Living Room</a:t>
            </a:r>
            <a:endParaRPr sz="1500" b="1" i="1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4" name="Google Shape;424;p30">
            <a:extLst>
              <a:ext uri="{FF2B5EF4-FFF2-40B4-BE49-F238E27FC236}">
                <a16:creationId xmlns:a16="http://schemas.microsoft.com/office/drawing/2014/main" id="{B8A9C6B9-AA06-EC0D-492B-BAD27D9FDF59}"/>
              </a:ext>
            </a:extLst>
          </p:cNvPr>
          <p:cNvSpPr txBox="1"/>
          <p:nvPr/>
        </p:nvSpPr>
        <p:spPr>
          <a:xfrm>
            <a:off x="1490562" y="664471"/>
            <a:ext cx="1293000" cy="4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Kitchen</a:t>
            </a:r>
            <a:endParaRPr sz="1500" b="1" i="1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5" name="Google Shape;425;p30">
            <a:extLst>
              <a:ext uri="{FF2B5EF4-FFF2-40B4-BE49-F238E27FC236}">
                <a16:creationId xmlns:a16="http://schemas.microsoft.com/office/drawing/2014/main" id="{0CF669ED-64F7-F383-D5F5-927C0C7C4B72}"/>
              </a:ext>
            </a:extLst>
          </p:cNvPr>
          <p:cNvSpPr txBox="1"/>
          <p:nvPr/>
        </p:nvSpPr>
        <p:spPr>
          <a:xfrm>
            <a:off x="4290359" y="664472"/>
            <a:ext cx="1892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Classroom</a:t>
            </a:r>
            <a:endParaRPr sz="1500" b="1" i="1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26" name="Google Shape;426;p30">
            <a:extLst>
              <a:ext uri="{FF2B5EF4-FFF2-40B4-BE49-F238E27FC236}">
                <a16:creationId xmlns:a16="http://schemas.microsoft.com/office/drawing/2014/main" id="{03809A84-FBAC-D8AD-1A89-EF368F22D6B0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1392" y="1300817"/>
            <a:ext cx="345859" cy="329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0">
            <a:extLst>
              <a:ext uri="{FF2B5EF4-FFF2-40B4-BE49-F238E27FC236}">
                <a16:creationId xmlns:a16="http://schemas.microsoft.com/office/drawing/2014/main" id="{873EBFE4-B940-F1EC-D026-F16E6FB106D4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9404" y="3623782"/>
            <a:ext cx="345859" cy="329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0">
            <a:extLst>
              <a:ext uri="{FF2B5EF4-FFF2-40B4-BE49-F238E27FC236}">
                <a16:creationId xmlns:a16="http://schemas.microsoft.com/office/drawing/2014/main" id="{A4A2659E-966C-921E-6D22-288E6580EB9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31194" y="2278169"/>
            <a:ext cx="345859" cy="329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0">
            <a:extLst>
              <a:ext uri="{FF2B5EF4-FFF2-40B4-BE49-F238E27FC236}">
                <a16:creationId xmlns:a16="http://schemas.microsoft.com/office/drawing/2014/main" id="{C47E7B56-F837-CA99-1D9B-D6F1755228A4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12224" y="3723005"/>
            <a:ext cx="410703" cy="390723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0">
            <a:extLst>
              <a:ext uri="{FF2B5EF4-FFF2-40B4-BE49-F238E27FC236}">
                <a16:creationId xmlns:a16="http://schemas.microsoft.com/office/drawing/2014/main" id="{E8C33D82-25D4-51D2-F4F8-AB44DD71EFA1}"/>
              </a:ext>
            </a:extLst>
          </p:cNvPr>
          <p:cNvSpPr txBox="1"/>
          <p:nvPr/>
        </p:nvSpPr>
        <p:spPr>
          <a:xfrm>
            <a:off x="5341906" y="3571700"/>
            <a:ext cx="1387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CSI Access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Point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31" name="Google Shape;431;p30">
            <a:extLst>
              <a:ext uri="{FF2B5EF4-FFF2-40B4-BE49-F238E27FC236}">
                <a16:creationId xmlns:a16="http://schemas.microsoft.com/office/drawing/2014/main" id="{E2E73F34-F1CA-8999-17DF-92AFDA6AAD36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47193" y="1741562"/>
            <a:ext cx="345859" cy="21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0">
            <a:extLst>
              <a:ext uri="{FF2B5EF4-FFF2-40B4-BE49-F238E27FC236}">
                <a16:creationId xmlns:a16="http://schemas.microsoft.com/office/drawing/2014/main" id="{ED12B919-AAF3-3ACF-0249-5EF4716A2C1D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87356" y="4241933"/>
            <a:ext cx="345859" cy="21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0">
            <a:extLst>
              <a:ext uri="{FF2B5EF4-FFF2-40B4-BE49-F238E27FC236}">
                <a16:creationId xmlns:a16="http://schemas.microsoft.com/office/drawing/2014/main" id="{E8AFF136-0968-EFEF-89E6-E9BD8E658FED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833461" y="2181115"/>
            <a:ext cx="345859" cy="21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30">
            <a:extLst>
              <a:ext uri="{FF2B5EF4-FFF2-40B4-BE49-F238E27FC236}">
                <a16:creationId xmlns:a16="http://schemas.microsoft.com/office/drawing/2014/main" id="{DD1D7C89-B6F7-8C15-2E20-B116D4E9F2DF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l="43139" t="45001" r="35070" b="33788"/>
          <a:stretch/>
        </p:blipFill>
        <p:spPr>
          <a:xfrm>
            <a:off x="1537187" y="1130177"/>
            <a:ext cx="410700" cy="25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30">
            <a:extLst>
              <a:ext uri="{FF2B5EF4-FFF2-40B4-BE49-F238E27FC236}">
                <a16:creationId xmlns:a16="http://schemas.microsoft.com/office/drawing/2014/main" id="{B47F160C-5C49-B046-D88B-4E6B6654A96E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l="43139" t="45001" r="35070" b="33788"/>
          <a:stretch/>
        </p:blipFill>
        <p:spPr>
          <a:xfrm>
            <a:off x="4111914" y="1789581"/>
            <a:ext cx="410700" cy="25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30">
            <a:extLst>
              <a:ext uri="{FF2B5EF4-FFF2-40B4-BE49-F238E27FC236}">
                <a16:creationId xmlns:a16="http://schemas.microsoft.com/office/drawing/2014/main" id="{7BDC07AE-63BC-5113-E046-6774B1A35257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l="43139" t="45001" r="35070" b="33788"/>
          <a:stretch/>
        </p:blipFill>
        <p:spPr>
          <a:xfrm>
            <a:off x="840946" y="3243968"/>
            <a:ext cx="410700" cy="259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30">
            <a:extLst>
              <a:ext uri="{FF2B5EF4-FFF2-40B4-BE49-F238E27FC236}">
                <a16:creationId xmlns:a16="http://schemas.microsoft.com/office/drawing/2014/main" id="{B65B63BD-C83B-9372-897B-995084E50A96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43139" t="45000" r="35069" b="34357"/>
          <a:stretch/>
        </p:blipFill>
        <p:spPr>
          <a:xfrm>
            <a:off x="2526804" y="1944455"/>
            <a:ext cx="410705" cy="25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30">
            <a:extLst>
              <a:ext uri="{FF2B5EF4-FFF2-40B4-BE49-F238E27FC236}">
                <a16:creationId xmlns:a16="http://schemas.microsoft.com/office/drawing/2014/main" id="{7DEB967F-E94A-B225-574F-0F89C3F30B96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43139" t="45000" r="35069" b="34357"/>
          <a:stretch/>
        </p:blipFill>
        <p:spPr>
          <a:xfrm>
            <a:off x="2804188" y="3545982"/>
            <a:ext cx="410705" cy="25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0">
            <a:extLst>
              <a:ext uri="{FF2B5EF4-FFF2-40B4-BE49-F238E27FC236}">
                <a16:creationId xmlns:a16="http://schemas.microsoft.com/office/drawing/2014/main" id="{3E487C96-67F6-5061-DB4B-5DE95D7FCAA1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43139" t="45000" r="35069" b="34357"/>
          <a:stretch/>
        </p:blipFill>
        <p:spPr>
          <a:xfrm>
            <a:off x="5428386" y="1547975"/>
            <a:ext cx="410705" cy="25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0">
            <a:extLst>
              <a:ext uri="{FF2B5EF4-FFF2-40B4-BE49-F238E27FC236}">
                <a16:creationId xmlns:a16="http://schemas.microsoft.com/office/drawing/2014/main" id="{069311F7-98E2-54FF-9616-F8F44D8BDC3F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179320" y="4388961"/>
            <a:ext cx="494555" cy="314171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0">
            <a:extLst>
              <a:ext uri="{FF2B5EF4-FFF2-40B4-BE49-F238E27FC236}">
                <a16:creationId xmlns:a16="http://schemas.microsoft.com/office/drawing/2014/main" id="{21791FAB-6860-EE14-3FC9-F31BA2C0AC61}"/>
              </a:ext>
            </a:extLst>
          </p:cNvPr>
          <p:cNvSpPr txBox="1"/>
          <p:nvPr/>
        </p:nvSpPr>
        <p:spPr>
          <a:xfrm>
            <a:off x="5558255" y="4278023"/>
            <a:ext cx="1170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CSI 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Monitor</a:t>
            </a:r>
            <a:endParaRPr sz="14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" name="Google Shape;202;p31">
            <a:extLst>
              <a:ext uri="{FF2B5EF4-FFF2-40B4-BE49-F238E27FC236}">
                <a16:creationId xmlns:a16="http://schemas.microsoft.com/office/drawing/2014/main" id="{ED9F0D18-D98F-6DA9-0AF3-48161DFB85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4" name="Picture 3" descr="A black router on a red surface&#10;&#10;AI-generated content may be incorrect.">
            <a:extLst>
              <a:ext uri="{FF2B5EF4-FFF2-40B4-BE49-F238E27FC236}">
                <a16:creationId xmlns:a16="http://schemas.microsoft.com/office/drawing/2014/main" id="{2CFFEEA8-1F55-2320-065C-97A3F435373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6427" t="15962" r="15261" b="13007"/>
          <a:stretch>
            <a:fillRect/>
          </a:stretch>
        </p:blipFill>
        <p:spPr>
          <a:xfrm>
            <a:off x="6682635" y="796731"/>
            <a:ext cx="2402848" cy="1182306"/>
          </a:xfrm>
          <a:prstGeom prst="rect">
            <a:avLst/>
          </a:prstGeom>
        </p:spPr>
      </p:pic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E1422886-0FD0-4475-A046-6E54A0371C26}"/>
              </a:ext>
            </a:extLst>
          </p:cNvPr>
          <p:cNvCxnSpPr>
            <a:cxnSpLocks/>
            <a:stCxn id="417" idx="3"/>
            <a:endCxn id="15" idx="1"/>
          </p:cNvCxnSpPr>
          <p:nvPr/>
        </p:nvCxnSpPr>
        <p:spPr>
          <a:xfrm flipV="1">
            <a:off x="6184722" y="1351027"/>
            <a:ext cx="585385" cy="32804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>
            <a:extLst>
              <a:ext uri="{FF2B5EF4-FFF2-40B4-BE49-F238E27FC236}">
                <a16:creationId xmlns:a16="http://schemas.microsoft.com/office/drawing/2014/main" id="{EEDE8075-7EA6-D473-19EA-BECD9B0168D9}"/>
              </a:ext>
            </a:extLst>
          </p:cNvPr>
          <p:cNvCxnSpPr>
            <a:cxnSpLocks/>
            <a:stCxn id="439" idx="2"/>
            <a:endCxn id="18" idx="2"/>
          </p:cNvCxnSpPr>
          <p:nvPr/>
        </p:nvCxnSpPr>
        <p:spPr>
          <a:xfrm rot="5400000" flipH="1" flipV="1">
            <a:off x="7075430" y="323254"/>
            <a:ext cx="36004" cy="2919386"/>
          </a:xfrm>
          <a:prstGeom prst="curvedConnector3">
            <a:avLst>
              <a:gd name="adj1" fmla="val -950203"/>
            </a:avLst>
          </a:prstGeom>
          <a:ln w="38100">
            <a:solidFill>
              <a:srgbClr val="3535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235F084-9F8B-75DC-358F-0E58ABC13ABD}"/>
              </a:ext>
            </a:extLst>
          </p:cNvPr>
          <p:cNvSpPr/>
          <p:nvPr/>
        </p:nvSpPr>
        <p:spPr>
          <a:xfrm>
            <a:off x="6770107" y="864047"/>
            <a:ext cx="1182558" cy="9739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999B10-F6E2-7E8F-6543-1A1A71B5A9A3}"/>
              </a:ext>
            </a:extLst>
          </p:cNvPr>
          <p:cNvSpPr/>
          <p:nvPr/>
        </p:nvSpPr>
        <p:spPr>
          <a:xfrm>
            <a:off x="8022607" y="744133"/>
            <a:ext cx="1061035" cy="1020812"/>
          </a:xfrm>
          <a:prstGeom prst="rect">
            <a:avLst/>
          </a:prstGeom>
          <a:noFill/>
          <a:ln w="38100">
            <a:solidFill>
              <a:srgbClr val="3535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3AB521-DEC8-B391-45CF-6FD3436750DE}"/>
              </a:ext>
            </a:extLst>
          </p:cNvPr>
          <p:cNvSpPr txBox="1"/>
          <p:nvPr/>
        </p:nvSpPr>
        <p:spPr>
          <a:xfrm>
            <a:off x="6758379" y="2392302"/>
            <a:ext cx="2206053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>
                <a:solidFill>
                  <a:srgbClr val="FF0000"/>
                </a:solidFill>
              </a:rPr>
              <a:t>BeamSense</a:t>
            </a:r>
            <a:r>
              <a:rPr lang="en-US">
                <a:solidFill>
                  <a:srgbClr val="FF0000"/>
                </a:solidFill>
              </a:rPr>
              <a:t> STA:</a:t>
            </a:r>
          </a:p>
          <a:p>
            <a:r>
              <a:rPr lang="en-US" err="1">
                <a:solidFill>
                  <a:srgbClr val="FF0000"/>
                </a:solidFill>
              </a:rPr>
              <a:t>Netgear</a:t>
            </a:r>
            <a:r>
              <a:rPr lang="en-US">
                <a:solidFill>
                  <a:srgbClr val="FF0000"/>
                </a:solidFill>
              </a:rPr>
              <a:t> X4S AC2600</a:t>
            </a:r>
          </a:p>
          <a:p>
            <a:endParaRPr lang="en-US"/>
          </a:p>
          <a:p>
            <a:r>
              <a:rPr lang="en-US">
                <a:solidFill>
                  <a:srgbClr val="3535FF"/>
                </a:solidFill>
              </a:rPr>
              <a:t>CSI Monitor:</a:t>
            </a:r>
          </a:p>
          <a:p>
            <a:r>
              <a:rPr lang="en-US">
                <a:solidFill>
                  <a:srgbClr val="3535FF"/>
                </a:solidFill>
              </a:rPr>
              <a:t>ASUS AC86U</a:t>
            </a:r>
          </a:p>
          <a:p>
            <a:endParaRPr lang="en-US"/>
          </a:p>
          <a:p>
            <a:r>
              <a:rPr lang="en-US">
                <a:solidFill>
                  <a:srgbClr val="00B0F0"/>
                </a:solidFill>
              </a:rPr>
              <a:t>Standard: </a:t>
            </a:r>
            <a:r>
              <a:rPr lang="en-US"/>
              <a:t>IEEE 802.11ac</a:t>
            </a:r>
          </a:p>
          <a:p>
            <a:endParaRPr lang="en-US"/>
          </a:p>
          <a:p>
            <a:r>
              <a:rPr lang="en-US">
                <a:solidFill>
                  <a:srgbClr val="00B0F0"/>
                </a:solidFill>
              </a:rPr>
              <a:t>MU-MIMO Config: </a:t>
            </a:r>
            <a:r>
              <a:rPr lang="en-US"/>
              <a:t>3 X 3</a:t>
            </a:r>
          </a:p>
          <a:p>
            <a:endParaRPr lang="en-US"/>
          </a:p>
          <a:p>
            <a:r>
              <a:rPr lang="en-US">
                <a:solidFill>
                  <a:srgbClr val="00B0F0"/>
                </a:solidFill>
              </a:rPr>
              <a:t>Channel BW: </a:t>
            </a:r>
            <a:r>
              <a:rPr lang="en-US"/>
              <a:t>80 MHz</a:t>
            </a:r>
          </a:p>
        </p:txBody>
      </p:sp>
    </p:spTree>
    <p:extLst>
      <p:ext uri="{BB962C8B-B14F-4D97-AF65-F5344CB8AC3E}">
        <p14:creationId xmlns:p14="http://schemas.microsoft.com/office/powerpoint/2010/main" val="321890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>
          <a:extLst>
            <a:ext uri="{FF2B5EF4-FFF2-40B4-BE49-F238E27FC236}">
              <a16:creationId xmlns:a16="http://schemas.microsoft.com/office/drawing/2014/main" id="{23379D32-1FD2-EB2A-DFC1-11CAE266C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8">
            <a:extLst>
              <a:ext uri="{FF2B5EF4-FFF2-40B4-BE49-F238E27FC236}">
                <a16:creationId xmlns:a16="http://schemas.microsoft.com/office/drawing/2014/main" id="{AB40FE03-FF88-641F-7394-58F43FC5F2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8749" y="94182"/>
            <a:ext cx="4568673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2054"/>
              <a:buFont typeface="Arial"/>
              <a:buNone/>
            </a:pPr>
            <a:r>
              <a:rPr lang="en-US" sz="2200">
                <a:latin typeface="Helvetica Neue" panose="020B0604020202020204" charset="0"/>
                <a:cs typeface="Gill Sans"/>
                <a:sym typeface="Gill Sans"/>
              </a:rPr>
              <a:t>Performance with CNN Baseline</a:t>
            </a:r>
            <a:endParaRPr sz="2200">
              <a:latin typeface="Helvetica Neue" panose="020B0604020202020204" charset="0"/>
            </a:endParaRPr>
          </a:p>
        </p:txBody>
      </p:sp>
      <p:sp>
        <p:nvSpPr>
          <p:cNvPr id="379" name="Google Shape;379;p28">
            <a:extLst>
              <a:ext uri="{FF2B5EF4-FFF2-40B4-BE49-F238E27FC236}">
                <a16:creationId xmlns:a16="http://schemas.microsoft.com/office/drawing/2014/main" id="{96346834-A003-31A7-B38F-6BA5F1C63D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874EA2-FE90-E153-8EF3-0C1765038F2A}"/>
              </a:ext>
            </a:extLst>
          </p:cNvPr>
          <p:cNvGrpSpPr/>
          <p:nvPr/>
        </p:nvGrpSpPr>
        <p:grpSpPr>
          <a:xfrm>
            <a:off x="48792" y="828678"/>
            <a:ext cx="3649839" cy="3256389"/>
            <a:chOff x="1486431" y="774112"/>
            <a:chExt cx="4984190" cy="3964405"/>
          </a:xfrm>
        </p:grpSpPr>
        <p:sp>
          <p:nvSpPr>
            <p:cNvPr id="26" name="Google Shape;460;p32">
              <a:extLst>
                <a:ext uri="{FF2B5EF4-FFF2-40B4-BE49-F238E27FC236}">
                  <a16:creationId xmlns:a16="http://schemas.microsoft.com/office/drawing/2014/main" id="{B8AA0931-08CD-F03E-F208-1A6EAFB74F71}"/>
                </a:ext>
              </a:extLst>
            </p:cNvPr>
            <p:cNvSpPr txBox="1"/>
            <p:nvPr/>
          </p:nvSpPr>
          <p:spPr>
            <a:xfrm>
              <a:off x="1486431" y="774112"/>
              <a:ext cx="4675710" cy="785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rmAutofit/>
            </a:bodyPr>
            <a:lstStyle/>
            <a:p>
              <a:pPr marL="57150" marR="0" lvl="0" algn="ctr" rtl="0">
                <a:spcBef>
                  <a:spcPts val="0"/>
                </a:spcBef>
                <a:spcAft>
                  <a:spcPts val="0"/>
                </a:spcAft>
                <a:buClr>
                  <a:srgbClr val="D41B2B"/>
                </a:buClr>
                <a:buSzPts val="1900"/>
              </a:pPr>
              <a:r>
                <a:rPr lang="en" sz="1600" b="0" i="0" u="none" strike="noStrike" cap="none" dirty="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The baseline CNN consists of </a:t>
              </a:r>
              <a:r>
                <a:rPr lang="en" sz="1600" b="0" i="0" u="none" strike="noStrike" cap="none" dirty="0">
                  <a:solidFill>
                    <a:srgbClr val="00B0F0"/>
                  </a:solidFill>
                  <a:latin typeface="Gill Sans"/>
                  <a:ea typeface="Gill Sans"/>
                  <a:cs typeface="Gill Sans"/>
                  <a:sym typeface="Gill Sans"/>
                </a:rPr>
                <a:t>three conv-blocks with 128, 64 and 32 filters</a:t>
              </a:r>
              <a:endParaRPr sz="1600" b="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6EADC51-3074-769A-F6E6-E8D6042DDB84}"/>
                </a:ext>
              </a:extLst>
            </p:cNvPr>
            <p:cNvGrpSpPr/>
            <p:nvPr/>
          </p:nvGrpSpPr>
          <p:grpSpPr>
            <a:xfrm>
              <a:off x="1531121" y="1512922"/>
              <a:ext cx="4939500" cy="3225595"/>
              <a:chOff x="654706" y="941732"/>
              <a:chExt cx="4939500" cy="3225595"/>
            </a:xfrm>
          </p:grpSpPr>
          <p:sp>
            <p:nvSpPr>
              <p:cNvPr id="29" name="Google Shape;54;p13">
                <a:extLst>
                  <a:ext uri="{FF2B5EF4-FFF2-40B4-BE49-F238E27FC236}">
                    <a16:creationId xmlns:a16="http://schemas.microsoft.com/office/drawing/2014/main" id="{4B0B7537-7E0D-88DF-A133-22D3451ECF4D}"/>
                  </a:ext>
                </a:extLst>
              </p:cNvPr>
              <p:cNvSpPr txBox="1"/>
              <p:nvPr/>
            </p:nvSpPr>
            <p:spPr>
              <a:xfrm>
                <a:off x="1439932" y="3807458"/>
                <a:ext cx="3366899" cy="3598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550" tIns="62550" rIns="62550" bIns="62550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 b="1" dirty="0">
                    <a:latin typeface="Palatino"/>
                    <a:ea typeface="Palatino"/>
                    <a:cs typeface="Palatino"/>
                    <a:sym typeface="Palatino"/>
                  </a:rPr>
                  <a:t>VGG-based CNN [1]</a:t>
                </a:r>
                <a:endParaRPr sz="1100" b="1" dirty="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0" name="Google Shape;55;p13">
                <a:extLst>
                  <a:ext uri="{FF2B5EF4-FFF2-40B4-BE49-F238E27FC236}">
                    <a16:creationId xmlns:a16="http://schemas.microsoft.com/office/drawing/2014/main" id="{8F9A73F5-B98F-ADCA-9958-06C5CC97FB55}"/>
                  </a:ext>
                </a:extLst>
              </p:cNvPr>
              <p:cNvSpPr/>
              <p:nvPr/>
            </p:nvSpPr>
            <p:spPr>
              <a:xfrm>
                <a:off x="654706" y="2282786"/>
                <a:ext cx="4939500" cy="1581000"/>
              </a:xfrm>
              <a:prstGeom prst="roundRect">
                <a:avLst>
                  <a:gd name="adj" fmla="val 16667"/>
                </a:avLst>
              </a:prstGeom>
              <a:solidFill>
                <a:srgbClr val="E1FABC">
                  <a:alpha val="70890"/>
                </a:srgbClr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31" name="Google Shape;56;p13">
                <a:extLst>
                  <a:ext uri="{FF2B5EF4-FFF2-40B4-BE49-F238E27FC236}">
                    <a16:creationId xmlns:a16="http://schemas.microsoft.com/office/drawing/2014/main" id="{B8C1DE1F-0022-FF2B-A214-D02630E42706}"/>
                  </a:ext>
                </a:extLst>
              </p:cNvPr>
              <p:cNvSpPr/>
              <p:nvPr/>
            </p:nvSpPr>
            <p:spPr>
              <a:xfrm>
                <a:off x="716200" y="2440747"/>
                <a:ext cx="730500" cy="573900"/>
              </a:xfrm>
              <a:prstGeom prst="roundRect">
                <a:avLst>
                  <a:gd name="adj" fmla="val 16667"/>
                </a:avLst>
              </a:prstGeom>
              <a:solidFill>
                <a:srgbClr val="FCE5CD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Palatino"/>
                    <a:ea typeface="Palatino"/>
                    <a:cs typeface="Palatino"/>
                    <a:sym typeface="Palatino"/>
                  </a:rPr>
                  <a:t>Input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2" name="Google Shape;57;p13">
                <a:extLst>
                  <a:ext uri="{FF2B5EF4-FFF2-40B4-BE49-F238E27FC236}">
                    <a16:creationId xmlns:a16="http://schemas.microsoft.com/office/drawing/2014/main" id="{5ECDE849-DD9A-C9A2-2264-BD3D4DF5D51E}"/>
                  </a:ext>
                </a:extLst>
              </p:cNvPr>
              <p:cNvSpPr/>
              <p:nvPr/>
            </p:nvSpPr>
            <p:spPr>
              <a:xfrm>
                <a:off x="1615591" y="2440675"/>
                <a:ext cx="1209000" cy="573900"/>
              </a:xfrm>
              <a:prstGeom prst="roundRect">
                <a:avLst>
                  <a:gd name="adj" fmla="val 16667"/>
                </a:avLst>
              </a:prstGeom>
              <a:solidFill>
                <a:srgbClr val="EAD3E8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Conv-block </a:t>
                </a:r>
                <a:endParaRPr sz="1100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128      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3" name="Google Shape;58;p13">
                <a:extLst>
                  <a:ext uri="{FF2B5EF4-FFF2-40B4-BE49-F238E27FC236}">
                    <a16:creationId xmlns:a16="http://schemas.microsoft.com/office/drawing/2014/main" id="{7959833F-2CC2-5D97-9E4A-DAFC1EA9DC9C}"/>
                  </a:ext>
                </a:extLst>
              </p:cNvPr>
              <p:cNvSpPr/>
              <p:nvPr/>
            </p:nvSpPr>
            <p:spPr>
              <a:xfrm>
                <a:off x="730089" y="3279635"/>
                <a:ext cx="961200" cy="490200"/>
              </a:xfrm>
              <a:prstGeom prst="roundRect">
                <a:avLst>
                  <a:gd name="adj" fmla="val 16667"/>
                </a:avLst>
              </a:prstGeom>
              <a:solidFill>
                <a:srgbClr val="CDF1FC">
                  <a:alpha val="58859"/>
                </a:srgbClr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MaxPool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4" name="Google Shape;59;p13">
                <a:extLst>
                  <a:ext uri="{FF2B5EF4-FFF2-40B4-BE49-F238E27FC236}">
                    <a16:creationId xmlns:a16="http://schemas.microsoft.com/office/drawing/2014/main" id="{A67B458A-DE80-2D5E-E62E-B375B7D78225}"/>
                  </a:ext>
                </a:extLst>
              </p:cNvPr>
              <p:cNvSpPr/>
              <p:nvPr/>
            </p:nvSpPr>
            <p:spPr>
              <a:xfrm>
                <a:off x="1925402" y="3277762"/>
                <a:ext cx="983400" cy="490200"/>
              </a:xfrm>
              <a:prstGeom prst="roundRect">
                <a:avLst>
                  <a:gd name="adj" fmla="val 16667"/>
                </a:avLst>
              </a:prstGeom>
              <a:solidFill>
                <a:srgbClr val="CDF1FC">
                  <a:alpha val="58859"/>
                </a:srgbClr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Flatten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5" name="Google Shape;60;p13">
                <a:extLst>
                  <a:ext uri="{FF2B5EF4-FFF2-40B4-BE49-F238E27FC236}">
                    <a16:creationId xmlns:a16="http://schemas.microsoft.com/office/drawing/2014/main" id="{06A17E5B-6201-EF1F-10BA-56C76E3BB6E7}"/>
                  </a:ext>
                </a:extLst>
              </p:cNvPr>
              <p:cNvSpPr/>
              <p:nvPr/>
            </p:nvSpPr>
            <p:spPr>
              <a:xfrm>
                <a:off x="2978390" y="2440675"/>
                <a:ext cx="1209000" cy="573900"/>
              </a:xfrm>
              <a:prstGeom prst="roundRect">
                <a:avLst>
                  <a:gd name="adj" fmla="val 16667"/>
                </a:avLst>
              </a:prstGeom>
              <a:solidFill>
                <a:srgbClr val="EAD3E8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Conv-block </a:t>
                </a:r>
                <a:endParaRPr sz="1100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64      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6" name="Google Shape;61;p13">
                <a:extLst>
                  <a:ext uri="{FF2B5EF4-FFF2-40B4-BE49-F238E27FC236}">
                    <a16:creationId xmlns:a16="http://schemas.microsoft.com/office/drawing/2014/main" id="{19ADB8B5-112B-95AC-34D7-262BC2D5FA47}"/>
                  </a:ext>
                </a:extLst>
              </p:cNvPr>
              <p:cNvSpPr/>
              <p:nvPr/>
            </p:nvSpPr>
            <p:spPr>
              <a:xfrm>
                <a:off x="4324286" y="2440907"/>
                <a:ext cx="1209000" cy="573900"/>
              </a:xfrm>
              <a:prstGeom prst="roundRect">
                <a:avLst>
                  <a:gd name="adj" fmla="val 16667"/>
                </a:avLst>
              </a:prstGeom>
              <a:solidFill>
                <a:srgbClr val="EAD3E8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Conv-block </a:t>
                </a:r>
                <a:endParaRPr sz="1100">
                  <a:solidFill>
                    <a:srgbClr val="000000"/>
                  </a:solidFill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32      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7" name="Google Shape;62;p13">
                <a:extLst>
                  <a:ext uri="{FF2B5EF4-FFF2-40B4-BE49-F238E27FC236}">
                    <a16:creationId xmlns:a16="http://schemas.microsoft.com/office/drawing/2014/main" id="{129509D9-2309-13AB-69DB-40130FA3CFF1}"/>
                  </a:ext>
                </a:extLst>
              </p:cNvPr>
              <p:cNvSpPr/>
              <p:nvPr/>
            </p:nvSpPr>
            <p:spPr>
              <a:xfrm>
                <a:off x="3140907" y="3277762"/>
                <a:ext cx="983400" cy="490200"/>
              </a:xfrm>
              <a:prstGeom prst="roundRect">
                <a:avLst>
                  <a:gd name="adj" fmla="val 16667"/>
                </a:avLst>
              </a:prstGeom>
              <a:solidFill>
                <a:srgbClr val="CDF1FC">
                  <a:alpha val="58859"/>
                </a:srgbClr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Palatino"/>
                    <a:ea typeface="Palatino"/>
                    <a:cs typeface="Palatino"/>
                    <a:sym typeface="Palatino"/>
                  </a:rPr>
                  <a:t>Softmax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38" name="Google Shape;63;p13">
                <a:extLst>
                  <a:ext uri="{FF2B5EF4-FFF2-40B4-BE49-F238E27FC236}">
                    <a16:creationId xmlns:a16="http://schemas.microsoft.com/office/drawing/2014/main" id="{C27DB3FF-42C1-FDC4-4F35-051C55EFEFBD}"/>
                  </a:ext>
                </a:extLst>
              </p:cNvPr>
              <p:cNvSpPr/>
              <p:nvPr/>
            </p:nvSpPr>
            <p:spPr>
              <a:xfrm>
                <a:off x="4370687" y="3277724"/>
                <a:ext cx="1158000" cy="490200"/>
              </a:xfrm>
              <a:prstGeom prst="roundRect">
                <a:avLst>
                  <a:gd name="adj" fmla="val 16667"/>
                </a:avLst>
              </a:prstGeom>
              <a:solidFill>
                <a:srgbClr val="FCE5CD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Palatino"/>
                    <a:ea typeface="Palatino"/>
                    <a:cs typeface="Palatino"/>
                    <a:sym typeface="Palatino"/>
                  </a:rPr>
                  <a:t>Activity label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cxnSp>
            <p:nvCxnSpPr>
              <p:cNvPr id="39" name="Google Shape;64;p13">
                <a:extLst>
                  <a:ext uri="{FF2B5EF4-FFF2-40B4-BE49-F238E27FC236}">
                    <a16:creationId xmlns:a16="http://schemas.microsoft.com/office/drawing/2014/main" id="{98E6FAC6-9381-628C-0AD6-F7D31C67D114}"/>
                  </a:ext>
                </a:extLst>
              </p:cNvPr>
              <p:cNvCxnSpPr>
                <a:stCxn id="31" idx="3"/>
                <a:endCxn id="32" idx="1"/>
              </p:cNvCxnSpPr>
              <p:nvPr/>
            </p:nvCxnSpPr>
            <p:spPr>
              <a:xfrm>
                <a:off x="1446700" y="2727697"/>
                <a:ext cx="168900" cy="600"/>
              </a:xfrm>
              <a:prstGeom prst="bentConnector3">
                <a:avLst>
                  <a:gd name="adj1" fmla="val 49987"/>
                </a:avLst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41" name="Google Shape;65;p13">
                <a:extLst>
                  <a:ext uri="{FF2B5EF4-FFF2-40B4-BE49-F238E27FC236}">
                    <a16:creationId xmlns:a16="http://schemas.microsoft.com/office/drawing/2014/main" id="{E6C8F899-202D-6222-0A12-09948BF9389A}"/>
                  </a:ext>
                </a:extLst>
              </p:cNvPr>
              <p:cNvCxnSpPr>
                <a:stCxn id="36" idx="2"/>
                <a:endCxn id="33" idx="0"/>
              </p:cNvCxnSpPr>
              <p:nvPr/>
            </p:nvCxnSpPr>
            <p:spPr>
              <a:xfrm rot="5400000">
                <a:off x="2937236" y="1288157"/>
                <a:ext cx="264900" cy="3718200"/>
              </a:xfrm>
              <a:prstGeom prst="bentConnector3">
                <a:avLst>
                  <a:gd name="adj1" fmla="val 49992"/>
                </a:avLst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42" name="Google Shape;66;p13">
                <a:extLst>
                  <a:ext uri="{FF2B5EF4-FFF2-40B4-BE49-F238E27FC236}">
                    <a16:creationId xmlns:a16="http://schemas.microsoft.com/office/drawing/2014/main" id="{60D47F6E-50A0-1BC6-EF03-CFDE51D43768}"/>
                  </a:ext>
                </a:extLst>
              </p:cNvPr>
              <p:cNvCxnSpPr>
                <a:stCxn id="32" idx="3"/>
                <a:endCxn id="35" idx="1"/>
              </p:cNvCxnSpPr>
              <p:nvPr/>
            </p:nvCxnSpPr>
            <p:spPr>
              <a:xfrm>
                <a:off x="2824591" y="2727625"/>
                <a:ext cx="153900" cy="600"/>
              </a:xfrm>
              <a:prstGeom prst="bentConnector3">
                <a:avLst>
                  <a:gd name="adj1" fmla="val 49999"/>
                </a:avLst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67;p13">
                <a:extLst>
                  <a:ext uri="{FF2B5EF4-FFF2-40B4-BE49-F238E27FC236}">
                    <a16:creationId xmlns:a16="http://schemas.microsoft.com/office/drawing/2014/main" id="{C90FFE22-0F46-6602-C821-1E0AEC7435C4}"/>
                  </a:ext>
                </a:extLst>
              </p:cNvPr>
              <p:cNvCxnSpPr>
                <a:stCxn id="34" idx="3"/>
                <a:endCxn id="37" idx="1"/>
              </p:cNvCxnSpPr>
              <p:nvPr/>
            </p:nvCxnSpPr>
            <p:spPr>
              <a:xfrm>
                <a:off x="2908802" y="3522862"/>
                <a:ext cx="232200" cy="600"/>
              </a:xfrm>
              <a:prstGeom prst="bentConnector3">
                <a:avLst>
                  <a:gd name="adj1" fmla="val 50004"/>
                </a:avLst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68;p13">
                <a:extLst>
                  <a:ext uri="{FF2B5EF4-FFF2-40B4-BE49-F238E27FC236}">
                    <a16:creationId xmlns:a16="http://schemas.microsoft.com/office/drawing/2014/main" id="{85C1D1BA-8E55-E88E-93CD-96426338947B}"/>
                  </a:ext>
                </a:extLst>
              </p:cNvPr>
              <p:cNvCxnSpPr>
                <a:stCxn id="37" idx="3"/>
                <a:endCxn id="38" idx="1"/>
              </p:cNvCxnSpPr>
              <p:nvPr/>
            </p:nvCxnSpPr>
            <p:spPr>
              <a:xfrm>
                <a:off x="4124307" y="3522862"/>
                <a:ext cx="246300" cy="600"/>
              </a:xfrm>
              <a:prstGeom prst="bentConnector3">
                <a:avLst>
                  <a:gd name="adj1" fmla="val 50014"/>
                </a:avLst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45" name="Google Shape;69;p13">
                <a:extLst>
                  <a:ext uri="{FF2B5EF4-FFF2-40B4-BE49-F238E27FC236}">
                    <a16:creationId xmlns:a16="http://schemas.microsoft.com/office/drawing/2014/main" id="{98E6E62D-6012-CE45-7588-C1A41F3BDCD9}"/>
                  </a:ext>
                </a:extLst>
              </p:cNvPr>
              <p:cNvCxnSpPr>
                <a:stCxn id="35" idx="3"/>
                <a:endCxn id="36" idx="1"/>
              </p:cNvCxnSpPr>
              <p:nvPr/>
            </p:nvCxnSpPr>
            <p:spPr>
              <a:xfrm>
                <a:off x="4187390" y="2727625"/>
                <a:ext cx="136800" cy="600"/>
              </a:xfrm>
              <a:prstGeom prst="bentConnector3">
                <a:avLst>
                  <a:gd name="adj1" fmla="val 49976"/>
                </a:avLst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6" name="Google Shape;70;p13">
                <a:extLst>
                  <a:ext uri="{FF2B5EF4-FFF2-40B4-BE49-F238E27FC236}">
                    <a16:creationId xmlns:a16="http://schemas.microsoft.com/office/drawing/2014/main" id="{C99737E4-A25E-C6F1-2867-2A6F4A37ACB3}"/>
                  </a:ext>
                </a:extLst>
              </p:cNvPr>
              <p:cNvSpPr/>
              <p:nvPr/>
            </p:nvSpPr>
            <p:spPr>
              <a:xfrm>
                <a:off x="701587" y="1320638"/>
                <a:ext cx="4847400" cy="731700"/>
              </a:xfrm>
              <a:prstGeom prst="roundRect">
                <a:avLst>
                  <a:gd name="adj" fmla="val 16667"/>
                </a:avLst>
              </a:prstGeom>
              <a:solidFill>
                <a:srgbClr val="FBFCCD">
                  <a:alpha val="73420"/>
                </a:srgbClr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48" name="Google Shape;71;p13">
                <a:extLst>
                  <a:ext uri="{FF2B5EF4-FFF2-40B4-BE49-F238E27FC236}">
                    <a16:creationId xmlns:a16="http://schemas.microsoft.com/office/drawing/2014/main" id="{D4CA20E8-0404-074D-BE93-2073FA98C8ED}"/>
                  </a:ext>
                </a:extLst>
              </p:cNvPr>
              <p:cNvSpPr/>
              <p:nvPr/>
            </p:nvSpPr>
            <p:spPr>
              <a:xfrm>
                <a:off x="1856675" y="1530661"/>
                <a:ext cx="961200" cy="333900"/>
              </a:xfrm>
              <a:prstGeom prst="roundRect">
                <a:avLst>
                  <a:gd name="adj" fmla="val 16667"/>
                </a:avLst>
              </a:prstGeom>
              <a:solidFill>
                <a:srgbClr val="CDFCF0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Conv2D</a:t>
                </a:r>
                <a:endParaRPr sz="1100"/>
              </a:p>
            </p:txBody>
          </p:sp>
          <p:sp>
            <p:nvSpPr>
              <p:cNvPr id="49" name="Google Shape;72;p13">
                <a:extLst>
                  <a:ext uri="{FF2B5EF4-FFF2-40B4-BE49-F238E27FC236}">
                    <a16:creationId xmlns:a16="http://schemas.microsoft.com/office/drawing/2014/main" id="{7047C0DD-F380-6D6E-5BC8-EF31F2ACAB62}"/>
                  </a:ext>
                </a:extLst>
              </p:cNvPr>
              <p:cNvSpPr/>
              <p:nvPr/>
            </p:nvSpPr>
            <p:spPr>
              <a:xfrm>
                <a:off x="765480" y="1530661"/>
                <a:ext cx="961200" cy="333900"/>
              </a:xfrm>
              <a:prstGeom prst="roundRect">
                <a:avLst>
                  <a:gd name="adj" fmla="val 16667"/>
                </a:avLst>
              </a:prstGeom>
              <a:solidFill>
                <a:srgbClr val="CDFCF0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latin typeface="Palatino"/>
                    <a:ea typeface="Palatino"/>
                    <a:cs typeface="Palatino"/>
                    <a:sym typeface="Palatino"/>
                  </a:rPr>
                  <a:t>Conv2D</a:t>
                </a:r>
                <a:endParaRPr sz="11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50" name="Google Shape;73;p13">
                <a:extLst>
                  <a:ext uri="{FF2B5EF4-FFF2-40B4-BE49-F238E27FC236}">
                    <a16:creationId xmlns:a16="http://schemas.microsoft.com/office/drawing/2014/main" id="{8214C6D1-AB26-1FA7-47BE-72A0AEB6B8C0}"/>
                  </a:ext>
                </a:extLst>
              </p:cNvPr>
              <p:cNvSpPr/>
              <p:nvPr/>
            </p:nvSpPr>
            <p:spPr>
              <a:xfrm>
                <a:off x="2947871" y="1379026"/>
                <a:ext cx="1458300" cy="613800"/>
              </a:xfrm>
              <a:prstGeom prst="roundRect">
                <a:avLst>
                  <a:gd name="adj" fmla="val 16667"/>
                </a:avLst>
              </a:prstGeom>
              <a:solidFill>
                <a:srgbClr val="CDFCF0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63"/>
                  <a:buFont typeface="Arial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Batch Normalization</a:t>
                </a:r>
                <a:endParaRPr sz="1100"/>
              </a:p>
            </p:txBody>
          </p:sp>
          <p:sp>
            <p:nvSpPr>
              <p:cNvPr id="51" name="Google Shape;74;p13">
                <a:extLst>
                  <a:ext uri="{FF2B5EF4-FFF2-40B4-BE49-F238E27FC236}">
                    <a16:creationId xmlns:a16="http://schemas.microsoft.com/office/drawing/2014/main" id="{4ED54B18-10A1-9E63-A5A6-D6143AB47895}"/>
                  </a:ext>
                </a:extLst>
              </p:cNvPr>
              <p:cNvSpPr txBox="1"/>
              <p:nvPr/>
            </p:nvSpPr>
            <p:spPr>
              <a:xfrm>
                <a:off x="2394394" y="941732"/>
                <a:ext cx="1458301" cy="3598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550" tIns="62550" rIns="62550" bIns="62550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 b="1">
                    <a:latin typeface="Palatino"/>
                    <a:ea typeface="Palatino"/>
                    <a:cs typeface="Palatino"/>
                    <a:sym typeface="Palatino"/>
                  </a:rPr>
                  <a:t>Conv-block</a:t>
                </a:r>
                <a:endParaRPr sz="1100" b="1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52" name="Google Shape;75;p13">
                <a:extLst>
                  <a:ext uri="{FF2B5EF4-FFF2-40B4-BE49-F238E27FC236}">
                    <a16:creationId xmlns:a16="http://schemas.microsoft.com/office/drawing/2014/main" id="{A0E2C873-48FB-8D1B-677C-ED386A3B4C43}"/>
                  </a:ext>
                </a:extLst>
              </p:cNvPr>
              <p:cNvSpPr/>
              <p:nvPr/>
            </p:nvSpPr>
            <p:spPr>
              <a:xfrm>
                <a:off x="4536118" y="1530661"/>
                <a:ext cx="948300" cy="333900"/>
              </a:xfrm>
              <a:prstGeom prst="roundRect">
                <a:avLst>
                  <a:gd name="adj" fmla="val 16667"/>
                </a:avLst>
              </a:prstGeom>
              <a:solidFill>
                <a:srgbClr val="CDFCF0"/>
              </a:solidFill>
              <a:ln w="103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Palatino"/>
                    <a:ea typeface="Palatino"/>
                    <a:cs typeface="Palatino"/>
                    <a:sym typeface="Palatino"/>
                  </a:rPr>
                  <a:t>ReLU</a:t>
                </a:r>
                <a:endParaRPr sz="1100"/>
              </a:p>
            </p:txBody>
          </p:sp>
          <p:sp>
            <p:nvSpPr>
              <p:cNvPr id="53" name="Google Shape;76;p13">
                <a:extLst>
                  <a:ext uri="{FF2B5EF4-FFF2-40B4-BE49-F238E27FC236}">
                    <a16:creationId xmlns:a16="http://schemas.microsoft.com/office/drawing/2014/main" id="{7A6256CA-0ACD-8E2B-DB7F-7314CAE1990A}"/>
                  </a:ext>
                </a:extLst>
              </p:cNvPr>
              <p:cNvSpPr/>
              <p:nvPr/>
            </p:nvSpPr>
            <p:spPr>
              <a:xfrm rot="-5400000">
                <a:off x="3398583" y="321930"/>
                <a:ext cx="350100" cy="3810000"/>
              </a:xfrm>
              <a:prstGeom prst="rightBrace">
                <a:avLst>
                  <a:gd name="adj1" fmla="val 50000"/>
                  <a:gd name="adj2" fmla="val 50135"/>
                </a:avLst>
              </a:prstGeom>
              <a:noFill/>
              <a:ln w="20750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2550" tIns="62550" rIns="62550" bIns="625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54" name="Google Shape;77;p13">
                <a:extLst>
                  <a:ext uri="{FF2B5EF4-FFF2-40B4-BE49-F238E27FC236}">
                    <a16:creationId xmlns:a16="http://schemas.microsoft.com/office/drawing/2014/main" id="{714B1136-6309-3E0F-2CF3-F4701FFABEE4}"/>
                  </a:ext>
                </a:extLst>
              </p:cNvPr>
              <p:cNvCxnSpPr>
                <a:stCxn id="33" idx="3"/>
                <a:endCxn id="34" idx="1"/>
              </p:cNvCxnSpPr>
              <p:nvPr/>
            </p:nvCxnSpPr>
            <p:spPr>
              <a:xfrm rot="10800000" flipH="1">
                <a:off x="1691289" y="3522935"/>
                <a:ext cx="234000" cy="1800"/>
              </a:xfrm>
              <a:prstGeom prst="straightConnector1">
                <a:avLst/>
              </a:prstGeom>
              <a:noFill/>
              <a:ln w="15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77F9449-0841-DB5A-2AB4-7DE2237FC23B}"/>
              </a:ext>
            </a:extLst>
          </p:cNvPr>
          <p:cNvGrpSpPr/>
          <p:nvPr/>
        </p:nvGrpSpPr>
        <p:grpSpPr>
          <a:xfrm>
            <a:off x="3703561" y="678199"/>
            <a:ext cx="5270367" cy="1821461"/>
            <a:chOff x="3780126" y="895516"/>
            <a:chExt cx="5270367" cy="1821461"/>
          </a:xfrm>
        </p:grpSpPr>
        <p:pic>
          <p:nvPicPr>
            <p:cNvPr id="6" name="Picture 5" descr="A graph of different colored bars&#10;&#10;AI-generated content may be incorrect.">
              <a:extLst>
                <a:ext uri="{FF2B5EF4-FFF2-40B4-BE49-F238E27FC236}">
                  <a16:creationId xmlns:a16="http://schemas.microsoft.com/office/drawing/2014/main" id="{C175A2DD-7A3D-9CC0-8EDC-543E6B565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07572" y="895516"/>
              <a:ext cx="3642921" cy="182146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6FD5ED-A631-564F-BBB6-7FD550267F0B}"/>
                </a:ext>
              </a:extLst>
            </p:cNvPr>
            <p:cNvSpPr txBox="1"/>
            <p:nvPr/>
          </p:nvSpPr>
          <p:spPr>
            <a:xfrm>
              <a:off x="3780126" y="1414358"/>
              <a:ext cx="172313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err="1">
                  <a:latin typeface="Gill Sans" panose="020B0604020202020204" charset="0"/>
                </a:rPr>
                <a:t>BeamSense</a:t>
              </a:r>
              <a:r>
                <a:rPr lang="en-US">
                  <a:latin typeface="Gill Sans" panose="020B0604020202020204" charset="0"/>
                </a:rPr>
                <a:t> improves the performance by </a:t>
              </a:r>
              <a:r>
                <a:rPr lang="en-US">
                  <a:solidFill>
                    <a:srgbClr val="00B0F0"/>
                  </a:solidFill>
                  <a:latin typeface="Gill Sans" panose="020B0604020202020204" charset="0"/>
                </a:rPr>
                <a:t>11%</a:t>
              </a:r>
              <a:r>
                <a:rPr lang="en-US">
                  <a:latin typeface="Gill Sans" panose="020B0604020202020204" charset="0"/>
                </a:rPr>
                <a:t>, compared to </a:t>
              </a:r>
              <a:r>
                <a:rPr lang="en-US">
                  <a:solidFill>
                    <a:srgbClr val="00B0F0"/>
                  </a:solidFill>
                  <a:latin typeface="Gill Sans" panose="020B0604020202020204" charset="0"/>
                </a:rPr>
                <a:t>SOTA</a:t>
              </a:r>
              <a:endParaRPr lang="en-US">
                <a:solidFill>
                  <a:srgbClr val="00B0F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8FF0973-0CEE-480F-DDEF-A4E0BD90D4BA}"/>
                </a:ext>
              </a:extLst>
            </p:cNvPr>
            <p:cNvSpPr/>
            <p:nvPr/>
          </p:nvSpPr>
          <p:spPr>
            <a:xfrm>
              <a:off x="5903780" y="1979436"/>
              <a:ext cx="914400" cy="244757"/>
            </a:xfrm>
            <a:prstGeom prst="ellipse">
              <a:avLst/>
            </a:prstGeom>
            <a:noFill/>
            <a:ln>
              <a:solidFill>
                <a:srgbClr val="3535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BD0235CC-FE56-4017-AE15-04DF339BE1C7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>
              <a:off x="5422182" y="1877329"/>
              <a:ext cx="615509" cy="137951"/>
            </a:xfrm>
            <a:prstGeom prst="curvedConnector2">
              <a:avLst/>
            </a:prstGeom>
            <a:ln w="28575">
              <a:solidFill>
                <a:srgbClr val="3535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12C833-AC6E-1506-EA20-36EBCD694C0E}"/>
              </a:ext>
            </a:extLst>
          </p:cNvPr>
          <p:cNvGrpSpPr/>
          <p:nvPr/>
        </p:nvGrpSpPr>
        <p:grpSpPr>
          <a:xfrm>
            <a:off x="3675610" y="2599033"/>
            <a:ext cx="5414257" cy="1824920"/>
            <a:chOff x="3675610" y="2963305"/>
            <a:chExt cx="5414257" cy="1824920"/>
          </a:xfrm>
        </p:grpSpPr>
        <p:pic>
          <p:nvPicPr>
            <p:cNvPr id="15" name="Picture 14" descr="A graph of different colored bars&#10;&#10;AI-generated content may be incorrect.">
              <a:extLst>
                <a:ext uri="{FF2B5EF4-FFF2-40B4-BE49-F238E27FC236}">
                  <a16:creationId xmlns:a16="http://schemas.microsoft.com/office/drawing/2014/main" id="{305F2B76-58B1-D4E1-BE4C-98C842C3B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8919" y="2963305"/>
              <a:ext cx="3649839" cy="182492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87C2E4-4181-DB19-CA8D-15348F428705}"/>
                </a:ext>
              </a:extLst>
            </p:cNvPr>
            <p:cNvSpPr txBox="1"/>
            <p:nvPr/>
          </p:nvSpPr>
          <p:spPr>
            <a:xfrm>
              <a:off x="3675610" y="3249720"/>
              <a:ext cx="189015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>
                  <a:latin typeface="Gill Sans" panose="020B0604020202020204" charset="0"/>
                </a:rPr>
                <a:t>T</a:t>
              </a:r>
              <a:r>
                <a:rPr lang="en-US" b="0" i="0" u="none" strike="noStrike" cap="none">
                  <a:solidFill>
                    <a:srgbClr val="000000"/>
                  </a:solidFill>
                  <a:latin typeface="Gill Sans" panose="020B0604020202020204" charset="0"/>
                  <a:sym typeface="Arial"/>
                </a:rPr>
                <a:t>he accuracy decreases by only </a:t>
              </a:r>
              <a:r>
                <a:rPr lang="en-US" b="0" i="0" u="none" strike="noStrike" cap="none">
                  <a:solidFill>
                    <a:srgbClr val="00B0F0"/>
                  </a:solidFill>
                  <a:latin typeface="Gill Sans" panose="020B0604020202020204" charset="0"/>
                  <a:sym typeface="Arial"/>
                </a:rPr>
                <a:t>4.52%</a:t>
              </a:r>
              <a:r>
                <a:rPr lang="en-US" b="0" i="0" u="none" strike="noStrike" cap="none">
                  <a:solidFill>
                    <a:srgbClr val="000000"/>
                  </a:solidFill>
                  <a:latin typeface="Gill Sans" panose="020B0604020202020204" charset="0"/>
                  <a:sym typeface="Arial"/>
                </a:rPr>
                <a:t> switching from </a:t>
              </a:r>
              <a:r>
                <a:rPr lang="en-US" b="0" i="0" u="none" strike="noStrike" cap="none">
                  <a:solidFill>
                    <a:srgbClr val="00B0F0"/>
                  </a:solidFill>
                  <a:latin typeface="Gill Sans" panose="020B0604020202020204" charset="0"/>
                  <a:sym typeface="Arial"/>
                </a:rPr>
                <a:t>234 to 20 </a:t>
              </a:r>
              <a:r>
                <a:rPr lang="en-US" b="0" i="0" u="none" strike="noStrike" cap="none">
                  <a:solidFill>
                    <a:srgbClr val="000000"/>
                  </a:solidFill>
                  <a:latin typeface="Gill Sans" panose="020B0604020202020204" charset="0"/>
                  <a:sym typeface="Arial"/>
                </a:rPr>
                <a:t>sub-channels</a:t>
              </a:r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B821574-D54E-EC30-BA53-CFB43D8117F0}"/>
                </a:ext>
              </a:extLst>
            </p:cNvPr>
            <p:cNvSpPr/>
            <p:nvPr/>
          </p:nvSpPr>
          <p:spPr>
            <a:xfrm>
              <a:off x="5996611" y="3812330"/>
              <a:ext cx="654711" cy="244757"/>
            </a:xfrm>
            <a:prstGeom prst="ellipse">
              <a:avLst/>
            </a:prstGeom>
            <a:noFill/>
            <a:ln>
              <a:solidFill>
                <a:srgbClr val="3535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2EC148-094C-C3B8-F7C3-41FD0CF94C04}"/>
                </a:ext>
              </a:extLst>
            </p:cNvPr>
            <p:cNvSpPr/>
            <p:nvPr/>
          </p:nvSpPr>
          <p:spPr>
            <a:xfrm>
              <a:off x="8435156" y="3482017"/>
              <a:ext cx="654711" cy="244757"/>
            </a:xfrm>
            <a:prstGeom prst="ellipse">
              <a:avLst/>
            </a:prstGeom>
            <a:noFill/>
            <a:ln>
              <a:solidFill>
                <a:srgbClr val="3535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848BE21C-148B-A7B3-1C5C-B8429DEE4654}"/>
                </a:ext>
              </a:extLst>
            </p:cNvPr>
            <p:cNvCxnSpPr>
              <a:cxnSpLocks/>
            </p:cNvCxnSpPr>
            <p:nvPr/>
          </p:nvCxnSpPr>
          <p:spPr>
            <a:xfrm>
              <a:off x="5270810" y="3584358"/>
              <a:ext cx="1053156" cy="227972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rgbClr val="3535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D4A2ED8-5B47-379D-D8A4-AC065C203B38}"/>
              </a:ext>
            </a:extLst>
          </p:cNvPr>
          <p:cNvSpPr txBox="1"/>
          <p:nvPr/>
        </p:nvSpPr>
        <p:spPr>
          <a:xfrm>
            <a:off x="1079860" y="4859319"/>
            <a:ext cx="76826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1. Simonyan, Karen, and Andrew Zisserman. "Very deep convolutional networks for large-scale image recognition." </a:t>
            </a:r>
            <a:r>
              <a:rPr lang="en-US" sz="900" err="1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arXiv</a:t>
            </a:r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preprint arXiv:1409.1556 (2014).</a:t>
            </a:r>
            <a:endParaRPr lang="en-US" sz="900">
              <a:solidFill>
                <a:schemeClr val="bg2">
                  <a:lumMod val="60000"/>
                  <a:lumOff val="4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4522E14-CD35-ECA6-3851-57ABE9758C55}"/>
              </a:ext>
            </a:extLst>
          </p:cNvPr>
          <p:cNvGrpSpPr/>
          <p:nvPr/>
        </p:nvGrpSpPr>
        <p:grpSpPr>
          <a:xfrm>
            <a:off x="2164666" y="4400950"/>
            <a:ext cx="4826194" cy="410263"/>
            <a:chOff x="2626059" y="4400950"/>
            <a:chExt cx="4826194" cy="4102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453BFB-CE72-5891-7D8E-7EC701BC64FA}"/>
                </a:ext>
              </a:extLst>
            </p:cNvPr>
            <p:cNvSpPr txBox="1"/>
            <p:nvPr/>
          </p:nvSpPr>
          <p:spPr>
            <a:xfrm>
              <a:off x="3067719" y="4411103"/>
              <a:ext cx="43845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CNN cannot generalize to new domains</a:t>
              </a:r>
            </a:p>
          </p:txBody>
        </p:sp>
        <p:pic>
          <p:nvPicPr>
            <p:cNvPr id="27" name="Picture 26" descr="A yellow triangle with a black exclamation mark&#10;&#10;AI-generated content may be incorrect.">
              <a:extLst>
                <a:ext uri="{FF2B5EF4-FFF2-40B4-BE49-F238E27FC236}">
                  <a16:creationId xmlns:a16="http://schemas.microsoft.com/office/drawing/2014/main" id="{EC74DFA0-1684-C92A-5595-F09DF3B2F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2626059" y="4400950"/>
              <a:ext cx="374980" cy="3276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6019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8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57150" lvl="0">
              <a:lnSpc>
                <a:spcPct val="120000"/>
              </a:lnSpc>
              <a:buClr>
                <a:srgbClr val="D41B2B"/>
              </a:buClr>
              <a:buSzPts val="2054"/>
            </a:pPr>
            <a:r>
              <a:rPr lang="en">
                <a:latin typeface="Gill Sans"/>
                <a:cs typeface="Gill Sans"/>
                <a:sym typeface="Gill Sans"/>
              </a:rPr>
              <a:t>Meta-Learning through Few-shots</a:t>
            </a:r>
            <a:endParaRPr/>
          </a:p>
        </p:txBody>
      </p:sp>
      <p:sp>
        <p:nvSpPr>
          <p:cNvPr id="379" name="Google Shape;379;p2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81" name="Google Shape;381;p28"/>
          <p:cNvSpPr txBox="1"/>
          <p:nvPr/>
        </p:nvSpPr>
        <p:spPr>
          <a:xfrm>
            <a:off x="51970" y="632749"/>
            <a:ext cx="4222248" cy="2689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0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Gill Sans"/>
              <a:buChar char="●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lang="en" sz="19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ind common features </a:t>
            </a: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among</a:t>
            </a:r>
            <a:r>
              <a:rPr lang="en" sz="19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different tasks</a:t>
            </a:r>
            <a:endParaRPr sz="1900">
              <a:latin typeface="Gill Sans"/>
              <a:ea typeface="Gill Sans"/>
              <a:cs typeface="Gill Sans"/>
              <a:sym typeface="Gill Sans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endParaRPr sz="15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0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Gill Sans"/>
              <a:buChar char="●"/>
            </a:pPr>
            <a:r>
              <a:rPr lang="en" sz="19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Meta-learning is the warm-up phase before learning</a:t>
            </a:r>
            <a:endParaRPr sz="1900">
              <a:latin typeface="Gill Sans"/>
              <a:ea typeface="Gill Sans"/>
              <a:cs typeface="Gill Sans"/>
              <a:sym typeface="Gill Sans"/>
            </a:endParaRPr>
          </a:p>
          <a:p>
            <a:pPr marL="5715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endParaRPr sz="1500" i="0" u="none" strike="noStrike" cap="none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260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Gill Sans"/>
              <a:buChar char="●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lang="en" sz="19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ine-tuning on a specific task is faster with meta-learned weights</a:t>
            </a:r>
            <a:endParaRPr sz="19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82" name="Google Shape;3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094" y="3534332"/>
            <a:ext cx="3319292" cy="129318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8"/>
          <p:cNvSpPr txBox="1"/>
          <p:nvPr/>
        </p:nvSpPr>
        <p:spPr>
          <a:xfrm>
            <a:off x="942341" y="4804800"/>
            <a:ext cx="7137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6510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</a:pPr>
            <a:r>
              <a:rPr lang="en" sz="1000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A. Nichol, J. </a:t>
            </a:r>
            <a:r>
              <a:rPr lang="en" sz="10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Achiam</a:t>
            </a:r>
            <a:r>
              <a:rPr lang="en" sz="1000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, and J. Schulman, “On first-order meta-learning algorithms,” </a:t>
            </a:r>
            <a:r>
              <a:rPr lang="en" sz="10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arXiv</a:t>
            </a:r>
            <a:r>
              <a:rPr lang="en" sz="1000">
                <a:solidFill>
                  <a:schemeClr val="bg2">
                    <a:lumMod val="60000"/>
                    <a:lumOff val="40000"/>
                  </a:schemeClr>
                </a:solidFill>
                <a:latin typeface="Gill Sans"/>
                <a:ea typeface="Gill Sans"/>
                <a:cs typeface="Gill Sans"/>
                <a:sym typeface="Gill Sans"/>
              </a:rPr>
              <a:t> preprint arXiv:1803.02999, 2018</a:t>
            </a:r>
            <a:endParaRPr sz="1000">
              <a:solidFill>
                <a:schemeClr val="bg2">
                  <a:lumMod val="60000"/>
                  <a:lumOff val="40000"/>
                </a:schemeClr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" name="Google Shape;55;p13">
            <a:extLst>
              <a:ext uri="{FF2B5EF4-FFF2-40B4-BE49-F238E27FC236}">
                <a16:creationId xmlns:a16="http://schemas.microsoft.com/office/drawing/2014/main" id="{DBC066C1-46C6-B148-86AC-EF61F24E63B2}"/>
              </a:ext>
            </a:extLst>
          </p:cNvPr>
          <p:cNvSpPr/>
          <p:nvPr/>
        </p:nvSpPr>
        <p:spPr>
          <a:xfrm>
            <a:off x="6656755" y="1556806"/>
            <a:ext cx="2217578" cy="1205520"/>
          </a:xfrm>
          <a:prstGeom prst="roundRect">
            <a:avLst>
              <a:gd name="adj" fmla="val 16667"/>
            </a:avLst>
          </a:prstGeom>
          <a:solidFill>
            <a:srgbClr val="D9EAD3">
              <a:alpha val="72780"/>
            </a:srgbClr>
          </a:solidFill>
          <a:ln>
            <a:noFill/>
          </a:ln>
        </p:spPr>
        <p:txBody>
          <a:bodyPr spcFirstLastPara="1" wrap="square" lIns="57325" tIns="57325" rIns="57325" bIns="57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77"/>
          </a:p>
        </p:txBody>
      </p:sp>
      <p:sp>
        <p:nvSpPr>
          <p:cNvPr id="4" name="Google Shape;56;p13">
            <a:extLst>
              <a:ext uri="{FF2B5EF4-FFF2-40B4-BE49-F238E27FC236}">
                <a16:creationId xmlns:a16="http://schemas.microsoft.com/office/drawing/2014/main" id="{B7577A4F-B2DD-41E7-3292-2B72F73C7A7E}"/>
              </a:ext>
            </a:extLst>
          </p:cNvPr>
          <p:cNvSpPr/>
          <p:nvPr/>
        </p:nvSpPr>
        <p:spPr>
          <a:xfrm>
            <a:off x="6701407" y="2796732"/>
            <a:ext cx="2217578" cy="1205520"/>
          </a:xfrm>
          <a:prstGeom prst="roundRect">
            <a:avLst>
              <a:gd name="adj" fmla="val 16667"/>
            </a:avLst>
          </a:prstGeom>
          <a:solidFill>
            <a:srgbClr val="FFF2CC">
              <a:alpha val="50629"/>
            </a:srgbClr>
          </a:solidFill>
          <a:ln>
            <a:noFill/>
          </a:ln>
        </p:spPr>
        <p:txBody>
          <a:bodyPr spcFirstLastPara="1" wrap="square" lIns="57325" tIns="57325" rIns="57325" bIns="57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77"/>
          </a:p>
        </p:txBody>
      </p:sp>
      <p:sp>
        <p:nvSpPr>
          <p:cNvPr id="5" name="Google Shape;57;p13">
            <a:extLst>
              <a:ext uri="{FF2B5EF4-FFF2-40B4-BE49-F238E27FC236}">
                <a16:creationId xmlns:a16="http://schemas.microsoft.com/office/drawing/2014/main" id="{76A3E768-F4CD-E3C0-DB93-E8B11B63F268}"/>
              </a:ext>
            </a:extLst>
          </p:cNvPr>
          <p:cNvSpPr/>
          <p:nvPr/>
        </p:nvSpPr>
        <p:spPr>
          <a:xfrm>
            <a:off x="4439177" y="2796732"/>
            <a:ext cx="2217578" cy="1205520"/>
          </a:xfrm>
          <a:prstGeom prst="roundRect">
            <a:avLst>
              <a:gd name="adj" fmla="val 16667"/>
            </a:avLst>
          </a:prstGeom>
          <a:solidFill>
            <a:srgbClr val="CFE2F3">
              <a:alpha val="48730"/>
            </a:srgbClr>
          </a:solidFill>
          <a:ln>
            <a:noFill/>
          </a:ln>
        </p:spPr>
        <p:txBody>
          <a:bodyPr spcFirstLastPara="1" wrap="square" lIns="57325" tIns="57325" rIns="57325" bIns="57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77"/>
          </a:p>
        </p:txBody>
      </p:sp>
      <p:grpSp>
        <p:nvGrpSpPr>
          <p:cNvPr id="6" name="Google Shape;58;p13">
            <a:extLst>
              <a:ext uri="{FF2B5EF4-FFF2-40B4-BE49-F238E27FC236}">
                <a16:creationId xmlns:a16="http://schemas.microsoft.com/office/drawing/2014/main" id="{FE6BAC69-CB37-286C-F684-594CF9142E5A}"/>
              </a:ext>
            </a:extLst>
          </p:cNvPr>
          <p:cNvGrpSpPr/>
          <p:nvPr/>
        </p:nvGrpSpPr>
        <p:grpSpPr>
          <a:xfrm rot="19681734">
            <a:off x="5135978" y="3083985"/>
            <a:ext cx="691217" cy="690437"/>
            <a:chOff x="6728600" y="212275"/>
            <a:chExt cx="3277225" cy="3273525"/>
          </a:xfrm>
        </p:grpSpPr>
        <p:cxnSp>
          <p:nvCxnSpPr>
            <p:cNvPr id="49" name="Google Shape;59;p13">
              <a:extLst>
                <a:ext uri="{FF2B5EF4-FFF2-40B4-BE49-F238E27FC236}">
                  <a16:creationId xmlns:a16="http://schemas.microsoft.com/office/drawing/2014/main" id="{F4BDCB32-A72C-0B54-B585-591BF646A1AD}"/>
                </a:ext>
              </a:extLst>
            </p:cNvPr>
            <p:cNvCxnSpPr/>
            <p:nvPr/>
          </p:nvCxnSpPr>
          <p:spPr>
            <a:xfrm flipH="1">
              <a:off x="8473175" y="1136225"/>
              <a:ext cx="1282200" cy="787200"/>
            </a:xfrm>
            <a:prstGeom prst="straightConnector1">
              <a:avLst/>
            </a:prstGeom>
            <a:noFill/>
            <a:ln w="16075" cap="flat" cmpd="sng">
              <a:solidFill>
                <a:srgbClr val="3D85C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60;p13">
              <a:extLst>
                <a:ext uri="{FF2B5EF4-FFF2-40B4-BE49-F238E27FC236}">
                  <a16:creationId xmlns:a16="http://schemas.microsoft.com/office/drawing/2014/main" id="{88EF684E-7D82-8784-8B42-5FF7E9BDF32F}"/>
                </a:ext>
              </a:extLst>
            </p:cNvPr>
            <p:cNvCxnSpPr/>
            <p:nvPr/>
          </p:nvCxnSpPr>
          <p:spPr>
            <a:xfrm>
              <a:off x="8189000" y="503175"/>
              <a:ext cx="276000" cy="1395900"/>
            </a:xfrm>
            <a:prstGeom prst="straightConnector1">
              <a:avLst/>
            </a:prstGeom>
            <a:noFill/>
            <a:ln w="16075" cap="flat" cmpd="sng">
              <a:solidFill>
                <a:srgbClr val="3D85C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61;p13">
              <a:extLst>
                <a:ext uri="{FF2B5EF4-FFF2-40B4-BE49-F238E27FC236}">
                  <a16:creationId xmlns:a16="http://schemas.microsoft.com/office/drawing/2014/main" id="{CBDB4246-4CDE-3828-4B43-EC48FF1E44D0}"/>
                </a:ext>
              </a:extLst>
            </p:cNvPr>
            <p:cNvCxnSpPr/>
            <p:nvPr/>
          </p:nvCxnSpPr>
          <p:spPr>
            <a:xfrm>
              <a:off x="7020300" y="1736800"/>
              <a:ext cx="1485300" cy="178500"/>
            </a:xfrm>
            <a:prstGeom prst="straightConnector1">
              <a:avLst/>
            </a:prstGeom>
            <a:noFill/>
            <a:ln w="16075" cap="flat" cmpd="sng">
              <a:solidFill>
                <a:srgbClr val="3D85C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62;p13">
              <a:extLst>
                <a:ext uri="{FF2B5EF4-FFF2-40B4-BE49-F238E27FC236}">
                  <a16:creationId xmlns:a16="http://schemas.microsoft.com/office/drawing/2014/main" id="{7AAFE672-497E-7CD5-B811-4E9BA1A78F18}"/>
                </a:ext>
              </a:extLst>
            </p:cNvPr>
            <p:cNvCxnSpPr/>
            <p:nvPr/>
          </p:nvCxnSpPr>
          <p:spPr>
            <a:xfrm rot="10800000" flipH="1">
              <a:off x="7799425" y="1907375"/>
              <a:ext cx="706200" cy="1282200"/>
            </a:xfrm>
            <a:prstGeom prst="straightConnector1">
              <a:avLst/>
            </a:prstGeom>
            <a:noFill/>
            <a:ln w="16075" cap="flat" cmpd="sng">
              <a:solidFill>
                <a:srgbClr val="3D85C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63;p13">
              <a:extLst>
                <a:ext uri="{FF2B5EF4-FFF2-40B4-BE49-F238E27FC236}">
                  <a16:creationId xmlns:a16="http://schemas.microsoft.com/office/drawing/2014/main" id="{A043B685-9B60-EF1B-ACE2-15E0EC0CEAEB}"/>
                </a:ext>
              </a:extLst>
            </p:cNvPr>
            <p:cNvCxnSpPr/>
            <p:nvPr/>
          </p:nvCxnSpPr>
          <p:spPr>
            <a:xfrm rot="10800000">
              <a:off x="8505475" y="1907225"/>
              <a:ext cx="1038900" cy="1055100"/>
            </a:xfrm>
            <a:prstGeom prst="straightConnector1">
              <a:avLst/>
            </a:prstGeom>
            <a:noFill/>
            <a:ln w="16075" cap="flat" cmpd="sng">
              <a:solidFill>
                <a:srgbClr val="3D85C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" name="Google Shape;64;p13">
              <a:extLst>
                <a:ext uri="{FF2B5EF4-FFF2-40B4-BE49-F238E27FC236}">
                  <a16:creationId xmlns:a16="http://schemas.microsoft.com/office/drawing/2014/main" id="{936A802C-0932-DFB5-2614-D68E6837ED6A}"/>
                </a:ext>
              </a:extLst>
            </p:cNvPr>
            <p:cNvSpPr/>
            <p:nvPr/>
          </p:nvSpPr>
          <p:spPr>
            <a:xfrm>
              <a:off x="7894975" y="212275"/>
              <a:ext cx="594300" cy="594300"/>
            </a:xfrm>
            <a:prstGeom prst="ellipse">
              <a:avLst/>
            </a:prstGeom>
            <a:solidFill>
              <a:srgbClr val="3D85C6"/>
            </a:solidFill>
            <a:ln w="20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275" tIns="19275" rIns="19275" bIns="192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5"/>
            </a:p>
          </p:txBody>
        </p:sp>
        <p:sp>
          <p:nvSpPr>
            <p:cNvPr id="55" name="Google Shape;65;p13">
              <a:extLst>
                <a:ext uri="{FF2B5EF4-FFF2-40B4-BE49-F238E27FC236}">
                  <a16:creationId xmlns:a16="http://schemas.microsoft.com/office/drawing/2014/main" id="{A8A538D4-B11F-153E-4321-0BA58D20D42B}"/>
                </a:ext>
              </a:extLst>
            </p:cNvPr>
            <p:cNvSpPr/>
            <p:nvPr/>
          </p:nvSpPr>
          <p:spPr>
            <a:xfrm>
              <a:off x="9411525" y="826900"/>
              <a:ext cx="594300" cy="594300"/>
            </a:xfrm>
            <a:prstGeom prst="ellipse">
              <a:avLst/>
            </a:prstGeom>
            <a:solidFill>
              <a:srgbClr val="3D85C6"/>
            </a:solidFill>
            <a:ln w="20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275" tIns="19275" rIns="19275" bIns="192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5"/>
            </a:p>
          </p:txBody>
        </p:sp>
        <p:sp>
          <p:nvSpPr>
            <p:cNvPr id="56" name="Google Shape;66;p13">
              <a:extLst>
                <a:ext uri="{FF2B5EF4-FFF2-40B4-BE49-F238E27FC236}">
                  <a16:creationId xmlns:a16="http://schemas.microsoft.com/office/drawing/2014/main" id="{FE6660F0-3E05-83E5-3CBC-4BEB6F2778E4}"/>
                </a:ext>
              </a:extLst>
            </p:cNvPr>
            <p:cNvSpPr/>
            <p:nvPr/>
          </p:nvSpPr>
          <p:spPr>
            <a:xfrm>
              <a:off x="9263025" y="2670150"/>
              <a:ext cx="594300" cy="594300"/>
            </a:xfrm>
            <a:prstGeom prst="ellipse">
              <a:avLst/>
            </a:prstGeom>
            <a:solidFill>
              <a:srgbClr val="3D85C6"/>
            </a:solidFill>
            <a:ln w="20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275" tIns="19275" rIns="19275" bIns="192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5"/>
            </a:p>
          </p:txBody>
        </p:sp>
        <p:sp>
          <p:nvSpPr>
            <p:cNvPr id="57" name="Google Shape;67;p13">
              <a:extLst>
                <a:ext uri="{FF2B5EF4-FFF2-40B4-BE49-F238E27FC236}">
                  <a16:creationId xmlns:a16="http://schemas.microsoft.com/office/drawing/2014/main" id="{880C01B9-C58A-FC7A-4814-A6E68ECF78F0}"/>
                </a:ext>
              </a:extLst>
            </p:cNvPr>
            <p:cNvSpPr/>
            <p:nvPr/>
          </p:nvSpPr>
          <p:spPr>
            <a:xfrm>
              <a:off x="7497300" y="2891500"/>
              <a:ext cx="594300" cy="594300"/>
            </a:xfrm>
            <a:prstGeom prst="ellipse">
              <a:avLst/>
            </a:prstGeom>
            <a:solidFill>
              <a:srgbClr val="3D85C6"/>
            </a:solidFill>
            <a:ln w="20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275" tIns="19275" rIns="19275" bIns="192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5"/>
            </a:p>
          </p:txBody>
        </p:sp>
        <p:sp>
          <p:nvSpPr>
            <p:cNvPr id="58" name="Google Shape;68;p13">
              <a:extLst>
                <a:ext uri="{FF2B5EF4-FFF2-40B4-BE49-F238E27FC236}">
                  <a16:creationId xmlns:a16="http://schemas.microsoft.com/office/drawing/2014/main" id="{7D62807B-423B-45F7-7A8C-36C387E6F911}"/>
                </a:ext>
              </a:extLst>
            </p:cNvPr>
            <p:cNvSpPr/>
            <p:nvPr/>
          </p:nvSpPr>
          <p:spPr>
            <a:xfrm>
              <a:off x="6728600" y="1453200"/>
              <a:ext cx="594300" cy="594300"/>
            </a:xfrm>
            <a:prstGeom prst="ellipse">
              <a:avLst/>
            </a:prstGeom>
            <a:solidFill>
              <a:srgbClr val="3D85C6"/>
            </a:solidFill>
            <a:ln w="20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275" tIns="19275" rIns="19275" bIns="192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5"/>
            </a:p>
          </p:txBody>
        </p:sp>
        <p:sp>
          <p:nvSpPr>
            <p:cNvPr id="59" name="Google Shape;69;p13">
              <a:extLst>
                <a:ext uri="{FF2B5EF4-FFF2-40B4-BE49-F238E27FC236}">
                  <a16:creationId xmlns:a16="http://schemas.microsoft.com/office/drawing/2014/main" id="{D9A2D242-E55D-2DC3-04AD-BDB3A6C5CC07}"/>
                </a:ext>
              </a:extLst>
            </p:cNvPr>
            <p:cNvSpPr/>
            <p:nvPr/>
          </p:nvSpPr>
          <p:spPr>
            <a:xfrm>
              <a:off x="8091600" y="1533900"/>
              <a:ext cx="779100" cy="779100"/>
            </a:xfrm>
            <a:prstGeom prst="ellipse">
              <a:avLst/>
            </a:prstGeom>
            <a:solidFill>
              <a:srgbClr val="3D85C6"/>
            </a:solidFill>
            <a:ln w="20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275" tIns="19275" rIns="19275" bIns="192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5"/>
            </a:p>
          </p:txBody>
        </p:sp>
      </p:grpSp>
      <p:grpSp>
        <p:nvGrpSpPr>
          <p:cNvPr id="7" name="Google Shape;70;p13">
            <a:extLst>
              <a:ext uri="{FF2B5EF4-FFF2-40B4-BE49-F238E27FC236}">
                <a16:creationId xmlns:a16="http://schemas.microsoft.com/office/drawing/2014/main" id="{2AA762F2-BBFA-1209-C0C1-F8716CAF7295}"/>
              </a:ext>
            </a:extLst>
          </p:cNvPr>
          <p:cNvGrpSpPr/>
          <p:nvPr/>
        </p:nvGrpSpPr>
        <p:grpSpPr>
          <a:xfrm rot="21153228">
            <a:off x="7494290" y="3052384"/>
            <a:ext cx="754369" cy="753517"/>
            <a:chOff x="6728600" y="212275"/>
            <a:chExt cx="3277225" cy="3273525"/>
          </a:xfrm>
        </p:grpSpPr>
        <p:cxnSp>
          <p:nvCxnSpPr>
            <p:cNvPr id="38" name="Google Shape;71;p13">
              <a:extLst>
                <a:ext uri="{FF2B5EF4-FFF2-40B4-BE49-F238E27FC236}">
                  <a16:creationId xmlns:a16="http://schemas.microsoft.com/office/drawing/2014/main" id="{21EAC532-8028-4AE4-2E14-D1AACE5C9BA9}"/>
                </a:ext>
              </a:extLst>
            </p:cNvPr>
            <p:cNvCxnSpPr/>
            <p:nvPr/>
          </p:nvCxnSpPr>
          <p:spPr>
            <a:xfrm flipH="1">
              <a:off x="8473175" y="1136225"/>
              <a:ext cx="1282200" cy="787200"/>
            </a:xfrm>
            <a:prstGeom prst="straightConnector1">
              <a:avLst/>
            </a:prstGeom>
            <a:noFill/>
            <a:ln w="17550" cap="flat" cmpd="sng">
              <a:solidFill>
                <a:srgbClr val="F1C23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72;p13">
              <a:extLst>
                <a:ext uri="{FF2B5EF4-FFF2-40B4-BE49-F238E27FC236}">
                  <a16:creationId xmlns:a16="http://schemas.microsoft.com/office/drawing/2014/main" id="{DFDC7064-C20D-0CB8-ACA2-F756487C018B}"/>
                </a:ext>
              </a:extLst>
            </p:cNvPr>
            <p:cNvCxnSpPr/>
            <p:nvPr/>
          </p:nvCxnSpPr>
          <p:spPr>
            <a:xfrm>
              <a:off x="8189000" y="503175"/>
              <a:ext cx="276000" cy="1395900"/>
            </a:xfrm>
            <a:prstGeom prst="straightConnector1">
              <a:avLst/>
            </a:prstGeom>
            <a:noFill/>
            <a:ln w="17550" cap="flat" cmpd="sng">
              <a:solidFill>
                <a:srgbClr val="F1C23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73;p13">
              <a:extLst>
                <a:ext uri="{FF2B5EF4-FFF2-40B4-BE49-F238E27FC236}">
                  <a16:creationId xmlns:a16="http://schemas.microsoft.com/office/drawing/2014/main" id="{A7D2AB35-232A-5DFE-A3D5-ADAADC3F5062}"/>
                </a:ext>
              </a:extLst>
            </p:cNvPr>
            <p:cNvCxnSpPr/>
            <p:nvPr/>
          </p:nvCxnSpPr>
          <p:spPr>
            <a:xfrm>
              <a:off x="7020300" y="1736800"/>
              <a:ext cx="1485300" cy="178500"/>
            </a:xfrm>
            <a:prstGeom prst="straightConnector1">
              <a:avLst/>
            </a:prstGeom>
            <a:noFill/>
            <a:ln w="17550" cap="flat" cmpd="sng">
              <a:solidFill>
                <a:srgbClr val="F1C23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74;p13">
              <a:extLst>
                <a:ext uri="{FF2B5EF4-FFF2-40B4-BE49-F238E27FC236}">
                  <a16:creationId xmlns:a16="http://schemas.microsoft.com/office/drawing/2014/main" id="{AC467FC7-67CE-E7D2-C216-FB269B4AE026}"/>
                </a:ext>
              </a:extLst>
            </p:cNvPr>
            <p:cNvCxnSpPr/>
            <p:nvPr/>
          </p:nvCxnSpPr>
          <p:spPr>
            <a:xfrm rot="10800000" flipH="1">
              <a:off x="7799425" y="1907375"/>
              <a:ext cx="706200" cy="1282200"/>
            </a:xfrm>
            <a:prstGeom prst="straightConnector1">
              <a:avLst/>
            </a:prstGeom>
            <a:noFill/>
            <a:ln w="17550" cap="flat" cmpd="sng">
              <a:solidFill>
                <a:srgbClr val="F1C23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75;p13">
              <a:extLst>
                <a:ext uri="{FF2B5EF4-FFF2-40B4-BE49-F238E27FC236}">
                  <a16:creationId xmlns:a16="http://schemas.microsoft.com/office/drawing/2014/main" id="{CC5039B3-9D2F-B694-3F5D-34E022774236}"/>
                </a:ext>
              </a:extLst>
            </p:cNvPr>
            <p:cNvCxnSpPr/>
            <p:nvPr/>
          </p:nvCxnSpPr>
          <p:spPr>
            <a:xfrm rot="10800000">
              <a:off x="8505475" y="1907225"/>
              <a:ext cx="1038900" cy="1055100"/>
            </a:xfrm>
            <a:prstGeom prst="straightConnector1">
              <a:avLst/>
            </a:prstGeom>
            <a:noFill/>
            <a:ln w="17550" cap="flat" cmpd="sng">
              <a:solidFill>
                <a:srgbClr val="F1C23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3" name="Google Shape;76;p13">
              <a:extLst>
                <a:ext uri="{FF2B5EF4-FFF2-40B4-BE49-F238E27FC236}">
                  <a16:creationId xmlns:a16="http://schemas.microsoft.com/office/drawing/2014/main" id="{49E529E9-EFD6-13D4-4572-581A144156A5}"/>
                </a:ext>
              </a:extLst>
            </p:cNvPr>
            <p:cNvSpPr/>
            <p:nvPr/>
          </p:nvSpPr>
          <p:spPr>
            <a:xfrm>
              <a:off x="7894975" y="212275"/>
              <a:ext cx="594300" cy="594300"/>
            </a:xfrm>
            <a:prstGeom prst="ellipse">
              <a:avLst/>
            </a:prstGeom>
            <a:solidFill>
              <a:srgbClr val="F1C232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44" name="Google Shape;77;p13">
              <a:extLst>
                <a:ext uri="{FF2B5EF4-FFF2-40B4-BE49-F238E27FC236}">
                  <a16:creationId xmlns:a16="http://schemas.microsoft.com/office/drawing/2014/main" id="{0DBE40ED-F3E4-9DEA-4D56-844EFE8AEF15}"/>
                </a:ext>
              </a:extLst>
            </p:cNvPr>
            <p:cNvSpPr/>
            <p:nvPr/>
          </p:nvSpPr>
          <p:spPr>
            <a:xfrm>
              <a:off x="9411525" y="826900"/>
              <a:ext cx="594300" cy="594300"/>
            </a:xfrm>
            <a:prstGeom prst="ellipse">
              <a:avLst/>
            </a:prstGeom>
            <a:solidFill>
              <a:srgbClr val="F1C232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45" name="Google Shape;78;p13">
              <a:extLst>
                <a:ext uri="{FF2B5EF4-FFF2-40B4-BE49-F238E27FC236}">
                  <a16:creationId xmlns:a16="http://schemas.microsoft.com/office/drawing/2014/main" id="{245B2858-7131-4C93-2C73-905D5F733E06}"/>
                </a:ext>
              </a:extLst>
            </p:cNvPr>
            <p:cNvSpPr/>
            <p:nvPr/>
          </p:nvSpPr>
          <p:spPr>
            <a:xfrm>
              <a:off x="9263025" y="2670150"/>
              <a:ext cx="594300" cy="594300"/>
            </a:xfrm>
            <a:prstGeom prst="ellipse">
              <a:avLst/>
            </a:prstGeom>
            <a:solidFill>
              <a:srgbClr val="F1C232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46" name="Google Shape;79;p13">
              <a:extLst>
                <a:ext uri="{FF2B5EF4-FFF2-40B4-BE49-F238E27FC236}">
                  <a16:creationId xmlns:a16="http://schemas.microsoft.com/office/drawing/2014/main" id="{53623B57-E9D5-663C-5742-50A87884D519}"/>
                </a:ext>
              </a:extLst>
            </p:cNvPr>
            <p:cNvSpPr/>
            <p:nvPr/>
          </p:nvSpPr>
          <p:spPr>
            <a:xfrm>
              <a:off x="7497300" y="2891500"/>
              <a:ext cx="594300" cy="594300"/>
            </a:xfrm>
            <a:prstGeom prst="ellipse">
              <a:avLst/>
            </a:prstGeom>
            <a:solidFill>
              <a:srgbClr val="F1C232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47" name="Google Shape;80;p13">
              <a:extLst>
                <a:ext uri="{FF2B5EF4-FFF2-40B4-BE49-F238E27FC236}">
                  <a16:creationId xmlns:a16="http://schemas.microsoft.com/office/drawing/2014/main" id="{CE8B9B63-1C44-9420-D6BD-4AC1420F7331}"/>
                </a:ext>
              </a:extLst>
            </p:cNvPr>
            <p:cNvSpPr/>
            <p:nvPr/>
          </p:nvSpPr>
          <p:spPr>
            <a:xfrm>
              <a:off x="6728600" y="1453200"/>
              <a:ext cx="594300" cy="594300"/>
            </a:xfrm>
            <a:prstGeom prst="ellipse">
              <a:avLst/>
            </a:prstGeom>
            <a:solidFill>
              <a:srgbClr val="F1C232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48" name="Google Shape;81;p13">
              <a:extLst>
                <a:ext uri="{FF2B5EF4-FFF2-40B4-BE49-F238E27FC236}">
                  <a16:creationId xmlns:a16="http://schemas.microsoft.com/office/drawing/2014/main" id="{05A9466E-0336-F6BA-7DF4-76F8D31F22FC}"/>
                </a:ext>
              </a:extLst>
            </p:cNvPr>
            <p:cNvSpPr/>
            <p:nvPr/>
          </p:nvSpPr>
          <p:spPr>
            <a:xfrm>
              <a:off x="8091600" y="1533900"/>
              <a:ext cx="779100" cy="779100"/>
            </a:xfrm>
            <a:prstGeom prst="ellipse">
              <a:avLst/>
            </a:prstGeom>
            <a:solidFill>
              <a:srgbClr val="F1C232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</p:grpSp>
      <p:grpSp>
        <p:nvGrpSpPr>
          <p:cNvPr id="8" name="Google Shape;82;p13">
            <a:extLst>
              <a:ext uri="{FF2B5EF4-FFF2-40B4-BE49-F238E27FC236}">
                <a16:creationId xmlns:a16="http://schemas.microsoft.com/office/drawing/2014/main" id="{05F670C8-96EE-FBE5-C897-0BB76D05961B}"/>
              </a:ext>
            </a:extLst>
          </p:cNvPr>
          <p:cNvGrpSpPr/>
          <p:nvPr/>
        </p:nvGrpSpPr>
        <p:grpSpPr>
          <a:xfrm>
            <a:off x="7433027" y="1840511"/>
            <a:ext cx="754374" cy="753523"/>
            <a:chOff x="6728600" y="212275"/>
            <a:chExt cx="3277225" cy="3273525"/>
          </a:xfrm>
        </p:grpSpPr>
        <p:cxnSp>
          <p:nvCxnSpPr>
            <p:cNvPr id="27" name="Google Shape;83;p13">
              <a:extLst>
                <a:ext uri="{FF2B5EF4-FFF2-40B4-BE49-F238E27FC236}">
                  <a16:creationId xmlns:a16="http://schemas.microsoft.com/office/drawing/2014/main" id="{A3816518-ACA7-4FBA-F918-472B1D53FECC}"/>
                </a:ext>
              </a:extLst>
            </p:cNvPr>
            <p:cNvCxnSpPr/>
            <p:nvPr/>
          </p:nvCxnSpPr>
          <p:spPr>
            <a:xfrm flipH="1">
              <a:off x="8473175" y="1136225"/>
              <a:ext cx="1282200" cy="787200"/>
            </a:xfrm>
            <a:prstGeom prst="straightConnector1">
              <a:avLst/>
            </a:prstGeom>
            <a:noFill/>
            <a:ln w="1755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84;p13">
              <a:extLst>
                <a:ext uri="{FF2B5EF4-FFF2-40B4-BE49-F238E27FC236}">
                  <a16:creationId xmlns:a16="http://schemas.microsoft.com/office/drawing/2014/main" id="{75D06364-2FAC-A4FA-9462-8DFD8AEB7518}"/>
                </a:ext>
              </a:extLst>
            </p:cNvPr>
            <p:cNvCxnSpPr/>
            <p:nvPr/>
          </p:nvCxnSpPr>
          <p:spPr>
            <a:xfrm>
              <a:off x="8189000" y="503175"/>
              <a:ext cx="276000" cy="1395900"/>
            </a:xfrm>
            <a:prstGeom prst="straightConnector1">
              <a:avLst/>
            </a:prstGeom>
            <a:noFill/>
            <a:ln w="1755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85;p13">
              <a:extLst>
                <a:ext uri="{FF2B5EF4-FFF2-40B4-BE49-F238E27FC236}">
                  <a16:creationId xmlns:a16="http://schemas.microsoft.com/office/drawing/2014/main" id="{A0710DEB-7F2A-C967-3DA6-E0948D6D739D}"/>
                </a:ext>
              </a:extLst>
            </p:cNvPr>
            <p:cNvCxnSpPr/>
            <p:nvPr/>
          </p:nvCxnSpPr>
          <p:spPr>
            <a:xfrm>
              <a:off x="7020300" y="1736800"/>
              <a:ext cx="1485300" cy="178500"/>
            </a:xfrm>
            <a:prstGeom prst="straightConnector1">
              <a:avLst/>
            </a:prstGeom>
            <a:noFill/>
            <a:ln w="1755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86;p13">
              <a:extLst>
                <a:ext uri="{FF2B5EF4-FFF2-40B4-BE49-F238E27FC236}">
                  <a16:creationId xmlns:a16="http://schemas.microsoft.com/office/drawing/2014/main" id="{44C5D20D-9080-92ED-A6AE-EC6735495C08}"/>
                </a:ext>
              </a:extLst>
            </p:cNvPr>
            <p:cNvCxnSpPr/>
            <p:nvPr/>
          </p:nvCxnSpPr>
          <p:spPr>
            <a:xfrm rot="10800000" flipH="1">
              <a:off x="7799425" y="1907375"/>
              <a:ext cx="706200" cy="1282200"/>
            </a:xfrm>
            <a:prstGeom prst="straightConnector1">
              <a:avLst/>
            </a:prstGeom>
            <a:noFill/>
            <a:ln w="1755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87;p13">
              <a:extLst>
                <a:ext uri="{FF2B5EF4-FFF2-40B4-BE49-F238E27FC236}">
                  <a16:creationId xmlns:a16="http://schemas.microsoft.com/office/drawing/2014/main" id="{6DD6970F-2C38-C558-2611-537598781C7A}"/>
                </a:ext>
              </a:extLst>
            </p:cNvPr>
            <p:cNvCxnSpPr/>
            <p:nvPr/>
          </p:nvCxnSpPr>
          <p:spPr>
            <a:xfrm rot="10800000">
              <a:off x="8505475" y="1907225"/>
              <a:ext cx="1038900" cy="1055100"/>
            </a:xfrm>
            <a:prstGeom prst="straightConnector1">
              <a:avLst/>
            </a:prstGeom>
            <a:noFill/>
            <a:ln w="1755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" name="Google Shape;88;p13">
              <a:extLst>
                <a:ext uri="{FF2B5EF4-FFF2-40B4-BE49-F238E27FC236}">
                  <a16:creationId xmlns:a16="http://schemas.microsoft.com/office/drawing/2014/main" id="{8AE30798-F26F-A95D-8AFA-86D4095BB486}"/>
                </a:ext>
              </a:extLst>
            </p:cNvPr>
            <p:cNvSpPr/>
            <p:nvPr/>
          </p:nvSpPr>
          <p:spPr>
            <a:xfrm>
              <a:off x="7894975" y="212275"/>
              <a:ext cx="594300" cy="594300"/>
            </a:xfrm>
            <a:prstGeom prst="ellipse">
              <a:avLst/>
            </a:prstGeom>
            <a:solidFill>
              <a:srgbClr val="6AA84F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33" name="Google Shape;89;p13">
              <a:extLst>
                <a:ext uri="{FF2B5EF4-FFF2-40B4-BE49-F238E27FC236}">
                  <a16:creationId xmlns:a16="http://schemas.microsoft.com/office/drawing/2014/main" id="{4EE3BC58-33A2-D4AE-4FBD-80F3D4E4B351}"/>
                </a:ext>
              </a:extLst>
            </p:cNvPr>
            <p:cNvSpPr/>
            <p:nvPr/>
          </p:nvSpPr>
          <p:spPr>
            <a:xfrm>
              <a:off x="9411525" y="826900"/>
              <a:ext cx="594300" cy="594300"/>
            </a:xfrm>
            <a:prstGeom prst="ellipse">
              <a:avLst/>
            </a:prstGeom>
            <a:solidFill>
              <a:srgbClr val="6AA84F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34" name="Google Shape;90;p13">
              <a:extLst>
                <a:ext uri="{FF2B5EF4-FFF2-40B4-BE49-F238E27FC236}">
                  <a16:creationId xmlns:a16="http://schemas.microsoft.com/office/drawing/2014/main" id="{1C97F41A-8523-92F9-4EAA-7418845227E6}"/>
                </a:ext>
              </a:extLst>
            </p:cNvPr>
            <p:cNvSpPr/>
            <p:nvPr/>
          </p:nvSpPr>
          <p:spPr>
            <a:xfrm>
              <a:off x="9263025" y="2670150"/>
              <a:ext cx="594300" cy="594300"/>
            </a:xfrm>
            <a:prstGeom prst="ellipse">
              <a:avLst/>
            </a:prstGeom>
            <a:solidFill>
              <a:srgbClr val="6AA84F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35" name="Google Shape;91;p13">
              <a:extLst>
                <a:ext uri="{FF2B5EF4-FFF2-40B4-BE49-F238E27FC236}">
                  <a16:creationId xmlns:a16="http://schemas.microsoft.com/office/drawing/2014/main" id="{7073420D-0473-B94A-3EB2-F0C495F71120}"/>
                </a:ext>
              </a:extLst>
            </p:cNvPr>
            <p:cNvSpPr/>
            <p:nvPr/>
          </p:nvSpPr>
          <p:spPr>
            <a:xfrm>
              <a:off x="7497300" y="2891500"/>
              <a:ext cx="594300" cy="594300"/>
            </a:xfrm>
            <a:prstGeom prst="ellipse">
              <a:avLst/>
            </a:prstGeom>
            <a:solidFill>
              <a:srgbClr val="6AA84F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36" name="Google Shape;92;p13">
              <a:extLst>
                <a:ext uri="{FF2B5EF4-FFF2-40B4-BE49-F238E27FC236}">
                  <a16:creationId xmlns:a16="http://schemas.microsoft.com/office/drawing/2014/main" id="{1A9931A7-E921-54A7-5C40-EFA6A8B6B701}"/>
                </a:ext>
              </a:extLst>
            </p:cNvPr>
            <p:cNvSpPr/>
            <p:nvPr/>
          </p:nvSpPr>
          <p:spPr>
            <a:xfrm>
              <a:off x="6728600" y="1453200"/>
              <a:ext cx="594300" cy="594300"/>
            </a:xfrm>
            <a:prstGeom prst="ellipse">
              <a:avLst/>
            </a:prstGeom>
            <a:solidFill>
              <a:srgbClr val="6AA84F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  <p:sp>
          <p:nvSpPr>
            <p:cNvPr id="37" name="Google Shape;93;p13">
              <a:extLst>
                <a:ext uri="{FF2B5EF4-FFF2-40B4-BE49-F238E27FC236}">
                  <a16:creationId xmlns:a16="http://schemas.microsoft.com/office/drawing/2014/main" id="{CC32E5F6-E88B-0EC8-77A1-5B07A957C8F1}"/>
                </a:ext>
              </a:extLst>
            </p:cNvPr>
            <p:cNvSpPr/>
            <p:nvPr/>
          </p:nvSpPr>
          <p:spPr>
            <a:xfrm>
              <a:off x="8091600" y="1533900"/>
              <a:ext cx="779100" cy="779100"/>
            </a:xfrm>
            <a:prstGeom prst="ellipse">
              <a:avLst/>
            </a:prstGeom>
            <a:solidFill>
              <a:srgbClr val="6AA84F"/>
            </a:solidFill>
            <a:ln w="2200" cap="flat" cmpd="sng">
              <a:solidFill>
                <a:srgbClr val="FFE5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050" tIns="21050" rIns="21050" bIns="21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2"/>
            </a:p>
          </p:txBody>
        </p:sp>
      </p:grpSp>
      <p:sp>
        <p:nvSpPr>
          <p:cNvPr id="9" name="Google Shape;94;p13">
            <a:extLst>
              <a:ext uri="{FF2B5EF4-FFF2-40B4-BE49-F238E27FC236}">
                <a16:creationId xmlns:a16="http://schemas.microsoft.com/office/drawing/2014/main" id="{A494C3F1-B76D-0094-F921-1372CF7D0CC8}"/>
              </a:ext>
            </a:extLst>
          </p:cNvPr>
          <p:cNvSpPr/>
          <p:nvPr/>
        </p:nvSpPr>
        <p:spPr>
          <a:xfrm>
            <a:off x="6432976" y="2564069"/>
            <a:ext cx="488262" cy="488262"/>
          </a:xfrm>
          <a:prstGeom prst="ellipse">
            <a:avLst/>
          </a:prstGeom>
          <a:solidFill>
            <a:srgbClr val="F6B26B">
              <a:alpha val="48100"/>
            </a:srgbClr>
          </a:solidFill>
          <a:ln>
            <a:noFill/>
          </a:ln>
        </p:spPr>
        <p:txBody>
          <a:bodyPr spcFirstLastPara="1" wrap="square" lIns="57325" tIns="57325" rIns="57325" bIns="57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77"/>
          </a:p>
        </p:txBody>
      </p:sp>
      <p:cxnSp>
        <p:nvCxnSpPr>
          <p:cNvPr id="10" name="Google Shape;95;p13">
            <a:extLst>
              <a:ext uri="{FF2B5EF4-FFF2-40B4-BE49-F238E27FC236}">
                <a16:creationId xmlns:a16="http://schemas.microsoft.com/office/drawing/2014/main" id="{DE5CE909-5BDE-0DBF-C0E8-F5426F5F8381}"/>
              </a:ext>
            </a:extLst>
          </p:cNvPr>
          <p:cNvCxnSpPr>
            <a:endCxn id="12" idx="1"/>
          </p:cNvCxnSpPr>
          <p:nvPr/>
        </p:nvCxnSpPr>
        <p:spPr>
          <a:xfrm>
            <a:off x="4757136" y="1840687"/>
            <a:ext cx="1880288" cy="927829"/>
          </a:xfrm>
          <a:prstGeom prst="straightConnector1">
            <a:avLst/>
          </a:prstGeom>
          <a:noFill/>
          <a:ln w="23875" cap="flat" cmpd="sng">
            <a:solidFill>
              <a:srgbClr val="000000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1" name="Google Shape;97;p13">
            <a:extLst>
              <a:ext uri="{FF2B5EF4-FFF2-40B4-BE49-F238E27FC236}">
                <a16:creationId xmlns:a16="http://schemas.microsoft.com/office/drawing/2014/main" id="{02A9AC6E-7583-D39B-195D-1C0A22173EE9}"/>
              </a:ext>
            </a:extLst>
          </p:cNvPr>
          <p:cNvSpPr txBox="1"/>
          <p:nvPr/>
        </p:nvSpPr>
        <p:spPr>
          <a:xfrm>
            <a:off x="4479818" y="1582250"/>
            <a:ext cx="381472" cy="43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8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𝞱</a:t>
            </a:r>
            <a:endParaRPr sz="2068">
              <a:solidFill>
                <a:srgbClr val="E06666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2" name="Google Shape;96;p13">
            <a:extLst>
              <a:ext uri="{FF2B5EF4-FFF2-40B4-BE49-F238E27FC236}">
                <a16:creationId xmlns:a16="http://schemas.microsoft.com/office/drawing/2014/main" id="{9FFCEEFE-FC16-A589-1988-2B4B32DC74D2}"/>
              </a:ext>
            </a:extLst>
          </p:cNvPr>
          <p:cNvSpPr/>
          <p:nvPr/>
        </p:nvSpPr>
        <p:spPr>
          <a:xfrm>
            <a:off x="6620986" y="2752079"/>
            <a:ext cx="112242" cy="112242"/>
          </a:xfrm>
          <a:prstGeom prst="ellipse">
            <a:avLst/>
          </a:prstGeom>
          <a:noFill/>
          <a:ln w="119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7325" tIns="57325" rIns="57325" bIns="57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77"/>
          </a:p>
        </p:txBody>
      </p:sp>
      <p:cxnSp>
        <p:nvCxnSpPr>
          <p:cNvPr id="13" name="Google Shape;98;p13">
            <a:extLst>
              <a:ext uri="{FF2B5EF4-FFF2-40B4-BE49-F238E27FC236}">
                <a16:creationId xmlns:a16="http://schemas.microsoft.com/office/drawing/2014/main" id="{8561A646-4142-F752-981A-C9D76E0A5146}"/>
              </a:ext>
            </a:extLst>
          </p:cNvPr>
          <p:cNvCxnSpPr>
            <a:stCxn id="12" idx="6"/>
            <a:endCxn id="37" idx="3"/>
          </p:cNvCxnSpPr>
          <p:nvPr/>
        </p:nvCxnSpPr>
        <p:spPr>
          <a:xfrm rot="10800000" flipH="1">
            <a:off x="6733228" y="2297753"/>
            <a:ext cx="1039883" cy="510447"/>
          </a:xfrm>
          <a:prstGeom prst="straightConnector1">
            <a:avLst/>
          </a:prstGeom>
          <a:noFill/>
          <a:ln w="23875" cap="flat" cmpd="sng">
            <a:solidFill>
              <a:srgbClr val="6AA84F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4" name="Google Shape;99;p13">
            <a:extLst>
              <a:ext uri="{FF2B5EF4-FFF2-40B4-BE49-F238E27FC236}">
                <a16:creationId xmlns:a16="http://schemas.microsoft.com/office/drawing/2014/main" id="{539B1B7C-DFCE-E2A1-9130-50A7BD5696C6}"/>
              </a:ext>
            </a:extLst>
          </p:cNvPr>
          <p:cNvCxnSpPr>
            <a:stCxn id="12" idx="3"/>
            <a:endCxn id="59" idx="6"/>
          </p:cNvCxnSpPr>
          <p:nvPr/>
        </p:nvCxnSpPr>
        <p:spPr>
          <a:xfrm flipH="1">
            <a:off x="5580055" y="2847884"/>
            <a:ext cx="1057368" cy="538461"/>
          </a:xfrm>
          <a:prstGeom prst="straightConnector1">
            <a:avLst/>
          </a:prstGeom>
          <a:noFill/>
          <a:ln w="23875" cap="flat" cmpd="sng">
            <a:solidFill>
              <a:srgbClr val="3D85C6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5" name="Google Shape;100;p13">
            <a:extLst>
              <a:ext uri="{FF2B5EF4-FFF2-40B4-BE49-F238E27FC236}">
                <a16:creationId xmlns:a16="http://schemas.microsoft.com/office/drawing/2014/main" id="{F84DC50E-1CED-7771-E951-F98FB1D5543F}"/>
              </a:ext>
            </a:extLst>
          </p:cNvPr>
          <p:cNvCxnSpPr>
            <a:stCxn id="12" idx="5"/>
            <a:endCxn id="48" idx="1"/>
          </p:cNvCxnSpPr>
          <p:nvPr/>
        </p:nvCxnSpPr>
        <p:spPr>
          <a:xfrm>
            <a:off x="6716790" y="2847884"/>
            <a:ext cx="1111891" cy="540153"/>
          </a:xfrm>
          <a:prstGeom prst="straightConnector1">
            <a:avLst/>
          </a:prstGeom>
          <a:noFill/>
          <a:ln w="23875" cap="flat" cmpd="sng">
            <a:solidFill>
              <a:srgbClr val="F1C232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16" name="Google Shape;101;p13">
            <a:extLst>
              <a:ext uri="{FF2B5EF4-FFF2-40B4-BE49-F238E27FC236}">
                <a16:creationId xmlns:a16="http://schemas.microsoft.com/office/drawing/2014/main" id="{A67CCEE3-094D-8A5B-1C2F-8AE7634BD130}"/>
              </a:ext>
            </a:extLst>
          </p:cNvPr>
          <p:cNvSpPr txBox="1"/>
          <p:nvPr/>
        </p:nvSpPr>
        <p:spPr>
          <a:xfrm>
            <a:off x="6335320" y="2244374"/>
            <a:ext cx="381472" cy="43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8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𝞱’</a:t>
            </a:r>
            <a:endParaRPr sz="2068" baseline="30000">
              <a:solidFill>
                <a:srgbClr val="E06666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7" name="Google Shape;102;p13">
            <a:extLst>
              <a:ext uri="{FF2B5EF4-FFF2-40B4-BE49-F238E27FC236}">
                <a16:creationId xmlns:a16="http://schemas.microsoft.com/office/drawing/2014/main" id="{2CFC2123-2081-9D93-CB60-C57FFB658A57}"/>
              </a:ext>
            </a:extLst>
          </p:cNvPr>
          <p:cNvSpPr txBox="1"/>
          <p:nvPr/>
        </p:nvSpPr>
        <p:spPr>
          <a:xfrm>
            <a:off x="7028610" y="1823952"/>
            <a:ext cx="488262" cy="43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8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𝞱</a:t>
            </a:r>
            <a:r>
              <a:rPr lang="en" sz="2068" baseline="300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*</a:t>
            </a:r>
            <a:r>
              <a:rPr lang="en" sz="2068" b="1" baseline="-250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1</a:t>
            </a:r>
            <a:endParaRPr sz="2068" b="1" baseline="-25000">
              <a:solidFill>
                <a:srgbClr val="E06666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8" name="Google Shape;103;p13">
            <a:extLst>
              <a:ext uri="{FF2B5EF4-FFF2-40B4-BE49-F238E27FC236}">
                <a16:creationId xmlns:a16="http://schemas.microsoft.com/office/drawing/2014/main" id="{C032BB76-98C0-6ADF-AB75-5F4089D54C55}"/>
              </a:ext>
            </a:extLst>
          </p:cNvPr>
          <p:cNvSpPr txBox="1"/>
          <p:nvPr/>
        </p:nvSpPr>
        <p:spPr>
          <a:xfrm>
            <a:off x="7058002" y="3272413"/>
            <a:ext cx="488262" cy="43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8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𝞱</a:t>
            </a:r>
            <a:r>
              <a:rPr lang="en" sz="2068" baseline="300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*</a:t>
            </a:r>
            <a:r>
              <a:rPr lang="en" sz="2068" b="1" baseline="-250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2</a:t>
            </a:r>
            <a:endParaRPr sz="2068" b="1" baseline="-25000">
              <a:solidFill>
                <a:srgbClr val="E06666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9" name="Google Shape;104;p13">
            <a:extLst>
              <a:ext uri="{FF2B5EF4-FFF2-40B4-BE49-F238E27FC236}">
                <a16:creationId xmlns:a16="http://schemas.microsoft.com/office/drawing/2014/main" id="{91FDEF59-28C2-9268-51FE-E02EC002557A}"/>
              </a:ext>
            </a:extLst>
          </p:cNvPr>
          <p:cNvSpPr txBox="1"/>
          <p:nvPr/>
        </p:nvSpPr>
        <p:spPr>
          <a:xfrm>
            <a:off x="5944716" y="3348713"/>
            <a:ext cx="488262" cy="434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8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𝞱</a:t>
            </a:r>
            <a:r>
              <a:rPr lang="en" sz="2068" baseline="300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*</a:t>
            </a:r>
            <a:r>
              <a:rPr lang="en" sz="2068" b="1" baseline="-250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rPr>
              <a:t>3</a:t>
            </a:r>
            <a:endParaRPr sz="2068" b="1" baseline="-25000">
              <a:solidFill>
                <a:srgbClr val="E06666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0" name="Google Shape;105;p13">
            <a:extLst>
              <a:ext uri="{FF2B5EF4-FFF2-40B4-BE49-F238E27FC236}">
                <a16:creationId xmlns:a16="http://schemas.microsoft.com/office/drawing/2014/main" id="{ED8243C4-E03B-89AE-5893-B1158BEA1159}"/>
              </a:ext>
            </a:extLst>
          </p:cNvPr>
          <p:cNvSpPr txBox="1"/>
          <p:nvPr/>
        </p:nvSpPr>
        <p:spPr>
          <a:xfrm>
            <a:off x="8355582" y="1447258"/>
            <a:ext cx="422082" cy="56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45">
                <a:solidFill>
                  <a:srgbClr val="6AA84F"/>
                </a:solidFill>
                <a:latin typeface="Palatino"/>
                <a:ea typeface="Palatino"/>
                <a:cs typeface="Palatino"/>
                <a:sym typeface="Palatino"/>
              </a:rPr>
              <a:t>𝜏</a:t>
            </a:r>
            <a:r>
              <a:rPr lang="en" sz="2945" baseline="-25000">
                <a:solidFill>
                  <a:srgbClr val="6AA84F"/>
                </a:solidFill>
                <a:latin typeface="Palatino"/>
                <a:ea typeface="Palatino"/>
                <a:cs typeface="Palatino"/>
                <a:sym typeface="Palatino"/>
              </a:rPr>
              <a:t>1</a:t>
            </a:r>
            <a:endParaRPr sz="2945" baseline="-25000">
              <a:solidFill>
                <a:srgbClr val="6AA84F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1" name="Google Shape;106;p13">
            <a:extLst>
              <a:ext uri="{FF2B5EF4-FFF2-40B4-BE49-F238E27FC236}">
                <a16:creationId xmlns:a16="http://schemas.microsoft.com/office/drawing/2014/main" id="{EFB2FFBC-93F6-D1CB-4CD3-2D76DE7981D6}"/>
              </a:ext>
            </a:extLst>
          </p:cNvPr>
          <p:cNvSpPr txBox="1"/>
          <p:nvPr/>
        </p:nvSpPr>
        <p:spPr>
          <a:xfrm>
            <a:off x="8424033" y="2678489"/>
            <a:ext cx="422082" cy="56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45">
                <a:solidFill>
                  <a:srgbClr val="F1C232"/>
                </a:solidFill>
                <a:latin typeface="Palatino"/>
                <a:ea typeface="Palatino"/>
                <a:cs typeface="Palatino"/>
                <a:sym typeface="Palatino"/>
              </a:rPr>
              <a:t>𝜏</a:t>
            </a:r>
            <a:r>
              <a:rPr lang="en" sz="2945" baseline="-25000">
                <a:solidFill>
                  <a:srgbClr val="F1C232"/>
                </a:solidFill>
                <a:latin typeface="Palatino"/>
                <a:ea typeface="Palatino"/>
                <a:cs typeface="Palatino"/>
                <a:sym typeface="Palatino"/>
              </a:rPr>
              <a:t>2</a:t>
            </a:r>
            <a:endParaRPr sz="2945" baseline="-25000">
              <a:solidFill>
                <a:srgbClr val="F1C232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22" name="Google Shape;107;p13">
            <a:extLst>
              <a:ext uri="{FF2B5EF4-FFF2-40B4-BE49-F238E27FC236}">
                <a16:creationId xmlns:a16="http://schemas.microsoft.com/office/drawing/2014/main" id="{D6499D82-6115-5848-8B1D-8B8D5FDB9724}"/>
              </a:ext>
            </a:extLst>
          </p:cNvPr>
          <p:cNvSpPr txBox="1"/>
          <p:nvPr/>
        </p:nvSpPr>
        <p:spPr>
          <a:xfrm>
            <a:off x="4508098" y="2703306"/>
            <a:ext cx="422082" cy="56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45">
                <a:solidFill>
                  <a:srgbClr val="3D85C6"/>
                </a:solidFill>
                <a:latin typeface="Palatino"/>
                <a:ea typeface="Palatino"/>
                <a:cs typeface="Palatino"/>
                <a:sym typeface="Palatino"/>
              </a:rPr>
              <a:t>𝜏</a:t>
            </a:r>
            <a:r>
              <a:rPr lang="en" sz="2945" baseline="-25000">
                <a:solidFill>
                  <a:srgbClr val="3D85C6"/>
                </a:solidFill>
                <a:latin typeface="Palatino"/>
                <a:ea typeface="Palatino"/>
                <a:cs typeface="Palatino"/>
                <a:sym typeface="Palatino"/>
              </a:rPr>
              <a:t>3</a:t>
            </a:r>
            <a:endParaRPr sz="2945" baseline="-25000">
              <a:solidFill>
                <a:srgbClr val="3D85C6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cxnSp>
        <p:nvCxnSpPr>
          <p:cNvPr id="23" name="Google Shape;108;p13">
            <a:extLst>
              <a:ext uri="{FF2B5EF4-FFF2-40B4-BE49-F238E27FC236}">
                <a16:creationId xmlns:a16="http://schemas.microsoft.com/office/drawing/2014/main" id="{8AB4FBC5-0811-7D04-5C8C-790A3449E257}"/>
              </a:ext>
            </a:extLst>
          </p:cNvPr>
          <p:cNvCxnSpPr/>
          <p:nvPr/>
        </p:nvCxnSpPr>
        <p:spPr>
          <a:xfrm>
            <a:off x="4678200" y="1185501"/>
            <a:ext cx="493338" cy="0"/>
          </a:xfrm>
          <a:prstGeom prst="straightConnector1">
            <a:avLst/>
          </a:prstGeom>
          <a:noFill/>
          <a:ln w="2387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" name="Google Shape;109;p13">
            <a:extLst>
              <a:ext uri="{FF2B5EF4-FFF2-40B4-BE49-F238E27FC236}">
                <a16:creationId xmlns:a16="http://schemas.microsoft.com/office/drawing/2014/main" id="{389E7D65-52B9-778E-06ED-B7D8EC9A9D9A}"/>
              </a:ext>
            </a:extLst>
          </p:cNvPr>
          <p:cNvSpPr txBox="1"/>
          <p:nvPr/>
        </p:nvSpPr>
        <p:spPr>
          <a:xfrm>
            <a:off x="5242779" y="1026351"/>
            <a:ext cx="1292005" cy="31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16">
                <a:latin typeface="Palatino"/>
                <a:ea typeface="Palatino"/>
                <a:cs typeface="Palatino"/>
                <a:sym typeface="Palatino"/>
              </a:rPr>
              <a:t>Meta-Learning</a:t>
            </a:r>
            <a:endParaRPr sz="1316">
              <a:latin typeface="Palatino"/>
              <a:ea typeface="Palatino"/>
              <a:cs typeface="Palatino"/>
              <a:sym typeface="Palatino"/>
            </a:endParaRPr>
          </a:p>
        </p:txBody>
      </p:sp>
      <p:cxnSp>
        <p:nvCxnSpPr>
          <p:cNvPr id="25" name="Google Shape;110;p13">
            <a:extLst>
              <a:ext uri="{FF2B5EF4-FFF2-40B4-BE49-F238E27FC236}">
                <a16:creationId xmlns:a16="http://schemas.microsoft.com/office/drawing/2014/main" id="{C1E32778-D80F-7D63-0C4D-300725FE1ED4}"/>
              </a:ext>
            </a:extLst>
          </p:cNvPr>
          <p:cNvCxnSpPr/>
          <p:nvPr/>
        </p:nvCxnSpPr>
        <p:spPr>
          <a:xfrm>
            <a:off x="6733228" y="1185501"/>
            <a:ext cx="493338" cy="0"/>
          </a:xfrm>
          <a:prstGeom prst="straightConnector1">
            <a:avLst/>
          </a:prstGeom>
          <a:noFill/>
          <a:ln w="238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26" name="Google Shape;111;p13">
            <a:extLst>
              <a:ext uri="{FF2B5EF4-FFF2-40B4-BE49-F238E27FC236}">
                <a16:creationId xmlns:a16="http://schemas.microsoft.com/office/drawing/2014/main" id="{D599BD1D-B709-FC4C-6B55-D8BC6D902610}"/>
              </a:ext>
            </a:extLst>
          </p:cNvPr>
          <p:cNvSpPr txBox="1"/>
          <p:nvPr/>
        </p:nvSpPr>
        <p:spPr>
          <a:xfrm>
            <a:off x="7297806" y="1026351"/>
            <a:ext cx="1292005" cy="31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325" tIns="57325" rIns="57325" bIns="57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16">
                <a:latin typeface="Palatino"/>
                <a:ea typeface="Palatino"/>
                <a:cs typeface="Palatino"/>
                <a:sym typeface="Palatino"/>
              </a:rPr>
              <a:t>Adaptation</a:t>
            </a:r>
            <a:endParaRPr sz="1316">
              <a:latin typeface="Palatino"/>
              <a:ea typeface="Palatino"/>
              <a:cs typeface="Palatino"/>
              <a:sym typeface="Palati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/>
      <p:bldP spid="17" grpId="0"/>
      <p:bldP spid="18" grpId="0"/>
      <p:bldP spid="19" grpId="0"/>
      <p:bldP spid="24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9"/>
          <p:cNvSpPr txBox="1">
            <a:spLocks noGrp="1"/>
          </p:cNvSpPr>
          <p:nvPr>
            <p:ph type="body" idx="1"/>
          </p:nvPr>
        </p:nvSpPr>
        <p:spPr>
          <a:xfrm>
            <a:off x="180783" y="560106"/>
            <a:ext cx="4596372" cy="1937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b="1"/>
          </a:p>
          <a:p>
            <a:pPr marL="177800" lvl="0" indent="-16954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800" b="1">
                <a:solidFill>
                  <a:srgbClr val="00B0F0"/>
                </a:solidFill>
              </a:rPr>
              <a:t>Due to infinite number of tasks</a:t>
            </a:r>
            <a:r>
              <a:rPr lang="en" sz="1800"/>
              <a:t> Reptile can’t be directly adopted</a:t>
            </a:r>
            <a:endParaRPr sz="1800"/>
          </a:p>
          <a:p>
            <a:pPr marL="177800" lvl="0" indent="-16954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800"/>
              <a:t>We consider each batch of training data as a new task in meta-learning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685800" lvl="1" indent="-1651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63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63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b="1"/>
          </a:p>
          <a:p>
            <a:pPr marL="6858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3333"/>
              <a:buNone/>
            </a:pPr>
            <a:endParaRPr/>
          </a:p>
        </p:txBody>
      </p:sp>
      <p:sp>
        <p:nvSpPr>
          <p:cNvPr id="389" name="Google Shape;389;p29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" sz="2000" err="1">
                <a:latin typeface="Gill Sans"/>
                <a:ea typeface="Gill Sans"/>
                <a:cs typeface="Gill Sans"/>
                <a:sym typeface="Gill Sans"/>
              </a:rPr>
              <a:t>FAMReS</a:t>
            </a:r>
            <a:r>
              <a:rPr lang="en" sz="2000">
                <a:latin typeface="Gill Sans"/>
                <a:ea typeface="Gill Sans"/>
                <a:cs typeface="Gill Sans"/>
                <a:sym typeface="Gill Sans"/>
              </a:rPr>
              <a:t>: Fast and Adaptive Micro Reptile Sensing</a:t>
            </a:r>
            <a:endParaRPr sz="2000"/>
          </a:p>
        </p:txBody>
      </p:sp>
      <p:sp>
        <p:nvSpPr>
          <p:cNvPr id="390" name="Google Shape;390;p2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7FA2F092-BF2D-FE8A-EAD1-2EB866CCA262}"/>
              </a:ext>
            </a:extLst>
          </p:cNvPr>
          <p:cNvGrpSpPr/>
          <p:nvPr/>
        </p:nvGrpSpPr>
        <p:grpSpPr>
          <a:xfrm>
            <a:off x="5238603" y="674777"/>
            <a:ext cx="3986514" cy="3321999"/>
            <a:chOff x="5157485" y="815164"/>
            <a:chExt cx="3986514" cy="3321999"/>
          </a:xfrm>
        </p:grpSpPr>
        <p:sp>
          <p:nvSpPr>
            <p:cNvPr id="3" name="Google Shape;55;p13">
              <a:extLst>
                <a:ext uri="{FF2B5EF4-FFF2-40B4-BE49-F238E27FC236}">
                  <a16:creationId xmlns:a16="http://schemas.microsoft.com/office/drawing/2014/main" id="{3AE25C0B-1D7A-CAF8-5BE9-EEBD8EEFA706}"/>
                </a:ext>
              </a:extLst>
            </p:cNvPr>
            <p:cNvSpPr/>
            <p:nvPr/>
          </p:nvSpPr>
          <p:spPr>
            <a:xfrm rot="19131166">
              <a:off x="6888384" y="2378476"/>
              <a:ext cx="1044991" cy="1758687"/>
            </a:xfrm>
            <a:prstGeom prst="triangle">
              <a:avLst>
                <a:gd name="adj" fmla="val 50000"/>
              </a:avLst>
            </a:pr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8;p13">
              <a:extLst>
                <a:ext uri="{FF2B5EF4-FFF2-40B4-BE49-F238E27FC236}">
                  <a16:creationId xmlns:a16="http://schemas.microsoft.com/office/drawing/2014/main" id="{C18436F4-BA40-6D07-B059-5F6052051634}"/>
                </a:ext>
              </a:extLst>
            </p:cNvPr>
            <p:cNvSpPr/>
            <p:nvPr/>
          </p:nvSpPr>
          <p:spPr>
            <a:xfrm rot="3523393">
              <a:off x="5586311" y="2161754"/>
              <a:ext cx="1045317" cy="1758521"/>
            </a:xfrm>
            <a:prstGeom prst="triangle">
              <a:avLst>
                <a:gd name="adj" fmla="val 50000"/>
              </a:avLst>
            </a:pr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9;p13">
              <a:extLst>
                <a:ext uri="{FF2B5EF4-FFF2-40B4-BE49-F238E27FC236}">
                  <a16:creationId xmlns:a16="http://schemas.microsoft.com/office/drawing/2014/main" id="{FAFE9B79-44F2-10F5-EB04-33C5E771543B}"/>
                </a:ext>
              </a:extLst>
            </p:cNvPr>
            <p:cNvSpPr/>
            <p:nvPr/>
          </p:nvSpPr>
          <p:spPr>
            <a:xfrm rot="13237256">
              <a:off x="6888574" y="1046618"/>
              <a:ext cx="1044618" cy="1758829"/>
            </a:xfrm>
            <a:prstGeom prst="triangle">
              <a:avLst>
                <a:gd name="adj" fmla="val 50000"/>
              </a:avLst>
            </a:prstGeom>
            <a:solidFill>
              <a:srgbClr val="CFE2F3"/>
            </a:solidFill>
            <a:ln w="9525" cap="flat" cmpd="sng">
              <a:solidFill>
                <a:srgbClr val="CFE2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0;p13">
              <a:extLst>
                <a:ext uri="{FF2B5EF4-FFF2-40B4-BE49-F238E27FC236}">
                  <a16:creationId xmlns:a16="http://schemas.microsoft.com/office/drawing/2014/main" id="{0A69E32F-9A09-88E7-AC86-A5EFC37A07DD}"/>
                </a:ext>
              </a:extLst>
            </p:cNvPr>
            <p:cNvSpPr/>
            <p:nvPr/>
          </p:nvSpPr>
          <p:spPr>
            <a:xfrm rot="15228770">
              <a:off x="7170737" y="1461415"/>
              <a:ext cx="1044925" cy="1758865"/>
            </a:xfrm>
            <a:prstGeom prst="triangle">
              <a:avLst>
                <a:gd name="adj" fmla="val 50000"/>
              </a:avLst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1;p13">
              <a:extLst>
                <a:ext uri="{FF2B5EF4-FFF2-40B4-BE49-F238E27FC236}">
                  <a16:creationId xmlns:a16="http://schemas.microsoft.com/office/drawing/2014/main" id="{39061DF4-DFFE-09E0-85F9-5925BA8E9DBC}"/>
                </a:ext>
              </a:extLst>
            </p:cNvPr>
            <p:cNvSpPr/>
            <p:nvPr/>
          </p:nvSpPr>
          <p:spPr>
            <a:xfrm rot="17208098">
              <a:off x="7151177" y="1957865"/>
              <a:ext cx="1045115" cy="1758743"/>
            </a:xfrm>
            <a:prstGeom prst="triangle">
              <a:avLst>
                <a:gd name="adj" fmla="val 5000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62;p13">
              <a:extLst>
                <a:ext uri="{FF2B5EF4-FFF2-40B4-BE49-F238E27FC236}">
                  <a16:creationId xmlns:a16="http://schemas.microsoft.com/office/drawing/2014/main" id="{889902C7-077E-83E0-8796-C047797D2424}"/>
                </a:ext>
              </a:extLst>
            </p:cNvPr>
            <p:cNvGrpSpPr/>
            <p:nvPr/>
          </p:nvGrpSpPr>
          <p:grpSpPr>
            <a:xfrm>
              <a:off x="6427127" y="2238003"/>
              <a:ext cx="779100" cy="779100"/>
              <a:chOff x="3879467" y="2389575"/>
              <a:chExt cx="779100" cy="779100"/>
            </a:xfrm>
          </p:grpSpPr>
          <p:sp>
            <p:nvSpPr>
              <p:cNvPr id="432" name="Google Shape;63;p13">
                <a:extLst>
                  <a:ext uri="{FF2B5EF4-FFF2-40B4-BE49-F238E27FC236}">
                    <a16:creationId xmlns:a16="http://schemas.microsoft.com/office/drawing/2014/main" id="{E2CFD310-0DBC-7B6F-CBD4-F4A22A5C764D}"/>
                  </a:ext>
                </a:extLst>
              </p:cNvPr>
              <p:cNvSpPr/>
              <p:nvPr/>
            </p:nvSpPr>
            <p:spPr>
              <a:xfrm>
                <a:off x="3879467" y="2389575"/>
                <a:ext cx="779100" cy="779100"/>
              </a:xfrm>
              <a:prstGeom prst="ellipse">
                <a:avLst/>
              </a:prstGeom>
              <a:solidFill>
                <a:srgbClr val="F6B26B">
                  <a:alpha val="48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64;p13">
                <a:extLst>
                  <a:ext uri="{FF2B5EF4-FFF2-40B4-BE49-F238E27FC236}">
                    <a16:creationId xmlns:a16="http://schemas.microsoft.com/office/drawing/2014/main" id="{E600FBBB-6BCE-C795-5431-E606E678E007}"/>
                  </a:ext>
                </a:extLst>
              </p:cNvPr>
              <p:cNvSpPr/>
              <p:nvPr/>
            </p:nvSpPr>
            <p:spPr>
              <a:xfrm>
                <a:off x="4179467" y="2689575"/>
                <a:ext cx="179100" cy="179100"/>
              </a:xfrm>
              <a:prstGeom prst="ellipse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65;p13">
              <a:extLst>
                <a:ext uri="{FF2B5EF4-FFF2-40B4-BE49-F238E27FC236}">
                  <a16:creationId xmlns:a16="http://schemas.microsoft.com/office/drawing/2014/main" id="{EDFDC71E-6D6F-7AF6-895F-BD59A31393CB}"/>
                </a:ext>
              </a:extLst>
            </p:cNvPr>
            <p:cNvGrpSpPr/>
            <p:nvPr/>
          </p:nvGrpSpPr>
          <p:grpSpPr>
            <a:xfrm rot="19681550">
              <a:off x="7350724" y="1477417"/>
              <a:ext cx="509961" cy="509386"/>
              <a:chOff x="6728600" y="212275"/>
              <a:chExt cx="3277225" cy="3273525"/>
            </a:xfrm>
          </p:grpSpPr>
          <p:cxnSp>
            <p:nvCxnSpPr>
              <p:cNvPr id="421" name="Google Shape;66;p13">
                <a:extLst>
                  <a:ext uri="{FF2B5EF4-FFF2-40B4-BE49-F238E27FC236}">
                    <a16:creationId xmlns:a16="http://schemas.microsoft.com/office/drawing/2014/main" id="{D1A5B003-762A-1EBB-097A-0028CA3B0EE9}"/>
                  </a:ext>
                </a:extLst>
              </p:cNvPr>
              <p:cNvCxnSpPr/>
              <p:nvPr/>
            </p:nvCxnSpPr>
            <p:spPr>
              <a:xfrm flipH="1">
                <a:off x="8473175" y="1136225"/>
                <a:ext cx="1282200" cy="787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3D85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" name="Google Shape;67;p13">
                <a:extLst>
                  <a:ext uri="{FF2B5EF4-FFF2-40B4-BE49-F238E27FC236}">
                    <a16:creationId xmlns:a16="http://schemas.microsoft.com/office/drawing/2014/main" id="{9F2E933E-E56A-0006-C8B6-48033AB31C17}"/>
                  </a:ext>
                </a:extLst>
              </p:cNvPr>
              <p:cNvCxnSpPr/>
              <p:nvPr/>
            </p:nvCxnSpPr>
            <p:spPr>
              <a:xfrm>
                <a:off x="8189000" y="503175"/>
                <a:ext cx="276000" cy="13959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3D85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" name="Google Shape;68;p13">
                <a:extLst>
                  <a:ext uri="{FF2B5EF4-FFF2-40B4-BE49-F238E27FC236}">
                    <a16:creationId xmlns:a16="http://schemas.microsoft.com/office/drawing/2014/main" id="{F08CC311-2A75-2DB6-0F68-20981804026B}"/>
                  </a:ext>
                </a:extLst>
              </p:cNvPr>
              <p:cNvCxnSpPr/>
              <p:nvPr/>
            </p:nvCxnSpPr>
            <p:spPr>
              <a:xfrm>
                <a:off x="7020300" y="1736800"/>
                <a:ext cx="1485300" cy="1785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3D85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" name="Google Shape;69;p13">
                <a:extLst>
                  <a:ext uri="{FF2B5EF4-FFF2-40B4-BE49-F238E27FC236}">
                    <a16:creationId xmlns:a16="http://schemas.microsoft.com/office/drawing/2014/main" id="{BC657CB6-9083-C35F-4972-9C14D68AD35A}"/>
                  </a:ext>
                </a:extLst>
              </p:cNvPr>
              <p:cNvCxnSpPr/>
              <p:nvPr/>
            </p:nvCxnSpPr>
            <p:spPr>
              <a:xfrm rot="10800000" flipH="1">
                <a:off x="7799425" y="1907375"/>
                <a:ext cx="706200" cy="1282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3D85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" name="Google Shape;70;p13">
                <a:extLst>
                  <a:ext uri="{FF2B5EF4-FFF2-40B4-BE49-F238E27FC236}">
                    <a16:creationId xmlns:a16="http://schemas.microsoft.com/office/drawing/2014/main" id="{93DF1EAE-B12A-E968-2D1D-D82F551F3E89}"/>
                  </a:ext>
                </a:extLst>
              </p:cNvPr>
              <p:cNvCxnSpPr/>
              <p:nvPr/>
            </p:nvCxnSpPr>
            <p:spPr>
              <a:xfrm rot="10800000">
                <a:off x="8505475" y="1907225"/>
                <a:ext cx="1038900" cy="10551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3D85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26" name="Google Shape;71;p13">
                <a:extLst>
                  <a:ext uri="{FF2B5EF4-FFF2-40B4-BE49-F238E27FC236}">
                    <a16:creationId xmlns:a16="http://schemas.microsoft.com/office/drawing/2014/main" id="{5F7D95DE-10E0-B4FE-7207-152871547C51}"/>
                  </a:ext>
                </a:extLst>
              </p:cNvPr>
              <p:cNvSpPr/>
              <p:nvPr/>
            </p:nvSpPr>
            <p:spPr>
              <a:xfrm>
                <a:off x="7894975" y="212275"/>
                <a:ext cx="594300" cy="594300"/>
              </a:xfrm>
              <a:prstGeom prst="ellipse">
                <a:avLst/>
              </a:prstGeom>
              <a:solidFill>
                <a:srgbClr val="3D85C6"/>
              </a:solidFill>
              <a:ln w="1475" cap="flat" cmpd="sng">
                <a:solidFill>
                  <a:srgbClr val="3D85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27" name="Google Shape;72;p13">
                <a:extLst>
                  <a:ext uri="{FF2B5EF4-FFF2-40B4-BE49-F238E27FC236}">
                    <a16:creationId xmlns:a16="http://schemas.microsoft.com/office/drawing/2014/main" id="{57C6C359-457F-F241-D95A-1754D04C2C65}"/>
                  </a:ext>
                </a:extLst>
              </p:cNvPr>
              <p:cNvSpPr/>
              <p:nvPr/>
            </p:nvSpPr>
            <p:spPr>
              <a:xfrm>
                <a:off x="9411525" y="826900"/>
                <a:ext cx="594300" cy="594300"/>
              </a:xfrm>
              <a:prstGeom prst="ellipse">
                <a:avLst/>
              </a:prstGeom>
              <a:solidFill>
                <a:srgbClr val="3D85C6"/>
              </a:solidFill>
              <a:ln w="1475" cap="flat" cmpd="sng">
                <a:solidFill>
                  <a:srgbClr val="3D85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28" name="Google Shape;73;p13">
                <a:extLst>
                  <a:ext uri="{FF2B5EF4-FFF2-40B4-BE49-F238E27FC236}">
                    <a16:creationId xmlns:a16="http://schemas.microsoft.com/office/drawing/2014/main" id="{AA49FECA-107A-66BA-05AB-87302E558D61}"/>
                  </a:ext>
                </a:extLst>
              </p:cNvPr>
              <p:cNvSpPr/>
              <p:nvPr/>
            </p:nvSpPr>
            <p:spPr>
              <a:xfrm>
                <a:off x="9263025" y="2670150"/>
                <a:ext cx="594300" cy="594300"/>
              </a:xfrm>
              <a:prstGeom prst="ellipse">
                <a:avLst/>
              </a:prstGeom>
              <a:solidFill>
                <a:srgbClr val="3D85C6"/>
              </a:solidFill>
              <a:ln w="1475" cap="flat" cmpd="sng">
                <a:solidFill>
                  <a:srgbClr val="3D85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29" name="Google Shape;74;p13">
                <a:extLst>
                  <a:ext uri="{FF2B5EF4-FFF2-40B4-BE49-F238E27FC236}">
                    <a16:creationId xmlns:a16="http://schemas.microsoft.com/office/drawing/2014/main" id="{C61E48ED-DB46-EC43-D0EE-CC1FEC476E40}"/>
                  </a:ext>
                </a:extLst>
              </p:cNvPr>
              <p:cNvSpPr/>
              <p:nvPr/>
            </p:nvSpPr>
            <p:spPr>
              <a:xfrm>
                <a:off x="7497300" y="2891500"/>
                <a:ext cx="594300" cy="594300"/>
              </a:xfrm>
              <a:prstGeom prst="ellipse">
                <a:avLst/>
              </a:prstGeom>
              <a:solidFill>
                <a:srgbClr val="3D85C6"/>
              </a:solidFill>
              <a:ln w="1475" cap="flat" cmpd="sng">
                <a:solidFill>
                  <a:srgbClr val="3D85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30" name="Google Shape;75;p13">
                <a:extLst>
                  <a:ext uri="{FF2B5EF4-FFF2-40B4-BE49-F238E27FC236}">
                    <a16:creationId xmlns:a16="http://schemas.microsoft.com/office/drawing/2014/main" id="{D6D8C236-CB72-3218-64B6-725F9FBEEDEA}"/>
                  </a:ext>
                </a:extLst>
              </p:cNvPr>
              <p:cNvSpPr/>
              <p:nvPr/>
            </p:nvSpPr>
            <p:spPr>
              <a:xfrm>
                <a:off x="6728600" y="1453200"/>
                <a:ext cx="594300" cy="594300"/>
              </a:xfrm>
              <a:prstGeom prst="ellipse">
                <a:avLst/>
              </a:prstGeom>
              <a:solidFill>
                <a:srgbClr val="3D85C6"/>
              </a:solidFill>
              <a:ln w="1475" cap="flat" cmpd="sng">
                <a:solidFill>
                  <a:srgbClr val="3D85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31" name="Google Shape;76;p13">
                <a:extLst>
                  <a:ext uri="{FF2B5EF4-FFF2-40B4-BE49-F238E27FC236}">
                    <a16:creationId xmlns:a16="http://schemas.microsoft.com/office/drawing/2014/main" id="{AF54D6FE-5BE1-7EF5-B539-2026812F88F8}"/>
                  </a:ext>
                </a:extLst>
              </p:cNvPr>
              <p:cNvSpPr/>
              <p:nvPr/>
            </p:nvSpPr>
            <p:spPr>
              <a:xfrm>
                <a:off x="8091600" y="1533900"/>
                <a:ext cx="779100" cy="779100"/>
              </a:xfrm>
              <a:prstGeom prst="ellipse">
                <a:avLst/>
              </a:prstGeom>
              <a:solidFill>
                <a:srgbClr val="3D85C6"/>
              </a:solidFill>
              <a:ln w="1475" cap="flat" cmpd="sng">
                <a:solidFill>
                  <a:srgbClr val="3D85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</p:grpSp>
        <p:grpSp>
          <p:nvGrpSpPr>
            <p:cNvPr id="12" name="Google Shape;77;p13">
              <a:extLst>
                <a:ext uri="{FF2B5EF4-FFF2-40B4-BE49-F238E27FC236}">
                  <a16:creationId xmlns:a16="http://schemas.microsoft.com/office/drawing/2014/main" id="{E726FA02-CCD2-9203-CEBE-E62BC4344CE3}"/>
                </a:ext>
              </a:extLst>
            </p:cNvPr>
            <p:cNvGrpSpPr/>
            <p:nvPr/>
          </p:nvGrpSpPr>
          <p:grpSpPr>
            <a:xfrm rot="19681550">
              <a:off x="7773749" y="1984642"/>
              <a:ext cx="509961" cy="509386"/>
              <a:chOff x="6728600" y="212275"/>
              <a:chExt cx="3277225" cy="3273525"/>
            </a:xfrm>
          </p:grpSpPr>
          <p:cxnSp>
            <p:nvCxnSpPr>
              <p:cNvPr id="410" name="Google Shape;78;p13">
                <a:extLst>
                  <a:ext uri="{FF2B5EF4-FFF2-40B4-BE49-F238E27FC236}">
                    <a16:creationId xmlns:a16="http://schemas.microsoft.com/office/drawing/2014/main" id="{E2A12574-4F83-8E58-F4EF-0D2DAFB8F2D5}"/>
                  </a:ext>
                </a:extLst>
              </p:cNvPr>
              <p:cNvCxnSpPr/>
              <p:nvPr/>
            </p:nvCxnSpPr>
            <p:spPr>
              <a:xfrm flipH="1">
                <a:off x="8473175" y="1136225"/>
                <a:ext cx="1282200" cy="787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1" name="Google Shape;79;p13">
                <a:extLst>
                  <a:ext uri="{FF2B5EF4-FFF2-40B4-BE49-F238E27FC236}">
                    <a16:creationId xmlns:a16="http://schemas.microsoft.com/office/drawing/2014/main" id="{D4CFC4A4-C35F-B20E-B67A-2CBC0EF49E44}"/>
                  </a:ext>
                </a:extLst>
              </p:cNvPr>
              <p:cNvCxnSpPr/>
              <p:nvPr/>
            </p:nvCxnSpPr>
            <p:spPr>
              <a:xfrm>
                <a:off x="8189000" y="503175"/>
                <a:ext cx="276000" cy="13959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2" name="Google Shape;80;p13">
                <a:extLst>
                  <a:ext uri="{FF2B5EF4-FFF2-40B4-BE49-F238E27FC236}">
                    <a16:creationId xmlns:a16="http://schemas.microsoft.com/office/drawing/2014/main" id="{05BF154F-79C5-92BE-7BEB-5CFCAF3CF1D8}"/>
                  </a:ext>
                </a:extLst>
              </p:cNvPr>
              <p:cNvCxnSpPr/>
              <p:nvPr/>
            </p:nvCxnSpPr>
            <p:spPr>
              <a:xfrm>
                <a:off x="7020300" y="1736800"/>
                <a:ext cx="1485300" cy="1785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" name="Google Shape;81;p13">
                <a:extLst>
                  <a:ext uri="{FF2B5EF4-FFF2-40B4-BE49-F238E27FC236}">
                    <a16:creationId xmlns:a16="http://schemas.microsoft.com/office/drawing/2014/main" id="{3B1AD820-1E30-EC47-21F1-58626AA2C1CA}"/>
                  </a:ext>
                </a:extLst>
              </p:cNvPr>
              <p:cNvCxnSpPr/>
              <p:nvPr/>
            </p:nvCxnSpPr>
            <p:spPr>
              <a:xfrm rot="10800000" flipH="1">
                <a:off x="7799425" y="1907375"/>
                <a:ext cx="706200" cy="1282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" name="Google Shape;82;p13">
                <a:extLst>
                  <a:ext uri="{FF2B5EF4-FFF2-40B4-BE49-F238E27FC236}">
                    <a16:creationId xmlns:a16="http://schemas.microsoft.com/office/drawing/2014/main" id="{6E81C977-6ED2-1879-973C-366E35BEA6E3}"/>
                  </a:ext>
                </a:extLst>
              </p:cNvPr>
              <p:cNvCxnSpPr/>
              <p:nvPr/>
            </p:nvCxnSpPr>
            <p:spPr>
              <a:xfrm rot="10800000">
                <a:off x="8505475" y="1907225"/>
                <a:ext cx="1038900" cy="10551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AA84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15" name="Google Shape;83;p13">
                <a:extLst>
                  <a:ext uri="{FF2B5EF4-FFF2-40B4-BE49-F238E27FC236}">
                    <a16:creationId xmlns:a16="http://schemas.microsoft.com/office/drawing/2014/main" id="{24F8AC59-CBA4-CEC4-E715-1264BD094EA6}"/>
                  </a:ext>
                </a:extLst>
              </p:cNvPr>
              <p:cNvSpPr/>
              <p:nvPr/>
            </p:nvSpPr>
            <p:spPr>
              <a:xfrm>
                <a:off x="7894975" y="212275"/>
                <a:ext cx="594300" cy="594300"/>
              </a:xfrm>
              <a:prstGeom prst="ellipse">
                <a:avLst/>
              </a:prstGeom>
              <a:solidFill>
                <a:srgbClr val="6AA84F"/>
              </a:solidFill>
              <a:ln w="1475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16" name="Google Shape;84;p13">
                <a:extLst>
                  <a:ext uri="{FF2B5EF4-FFF2-40B4-BE49-F238E27FC236}">
                    <a16:creationId xmlns:a16="http://schemas.microsoft.com/office/drawing/2014/main" id="{9D2EC863-4E43-A0CE-4419-320CA07E9DBF}"/>
                  </a:ext>
                </a:extLst>
              </p:cNvPr>
              <p:cNvSpPr/>
              <p:nvPr/>
            </p:nvSpPr>
            <p:spPr>
              <a:xfrm>
                <a:off x="9411525" y="826900"/>
                <a:ext cx="594300" cy="594300"/>
              </a:xfrm>
              <a:prstGeom prst="ellipse">
                <a:avLst/>
              </a:prstGeom>
              <a:solidFill>
                <a:srgbClr val="6AA84F"/>
              </a:solidFill>
              <a:ln w="1475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17" name="Google Shape;85;p13">
                <a:extLst>
                  <a:ext uri="{FF2B5EF4-FFF2-40B4-BE49-F238E27FC236}">
                    <a16:creationId xmlns:a16="http://schemas.microsoft.com/office/drawing/2014/main" id="{32044E84-5988-807B-1992-63922C701E11}"/>
                  </a:ext>
                </a:extLst>
              </p:cNvPr>
              <p:cNvSpPr/>
              <p:nvPr/>
            </p:nvSpPr>
            <p:spPr>
              <a:xfrm>
                <a:off x="9263025" y="2670150"/>
                <a:ext cx="594300" cy="594300"/>
              </a:xfrm>
              <a:prstGeom prst="ellipse">
                <a:avLst/>
              </a:prstGeom>
              <a:solidFill>
                <a:srgbClr val="6AA84F"/>
              </a:solidFill>
              <a:ln w="1475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18" name="Google Shape;86;p13">
                <a:extLst>
                  <a:ext uri="{FF2B5EF4-FFF2-40B4-BE49-F238E27FC236}">
                    <a16:creationId xmlns:a16="http://schemas.microsoft.com/office/drawing/2014/main" id="{CD4461CA-B16B-B719-A89E-7D27E9CE1902}"/>
                  </a:ext>
                </a:extLst>
              </p:cNvPr>
              <p:cNvSpPr/>
              <p:nvPr/>
            </p:nvSpPr>
            <p:spPr>
              <a:xfrm>
                <a:off x="7497300" y="2891500"/>
                <a:ext cx="594300" cy="594300"/>
              </a:xfrm>
              <a:prstGeom prst="ellipse">
                <a:avLst/>
              </a:prstGeom>
              <a:solidFill>
                <a:srgbClr val="6AA84F"/>
              </a:solidFill>
              <a:ln w="1475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19" name="Google Shape;87;p13">
                <a:extLst>
                  <a:ext uri="{FF2B5EF4-FFF2-40B4-BE49-F238E27FC236}">
                    <a16:creationId xmlns:a16="http://schemas.microsoft.com/office/drawing/2014/main" id="{05D8C372-A7C7-9983-0D10-5AEB7759B741}"/>
                  </a:ext>
                </a:extLst>
              </p:cNvPr>
              <p:cNvSpPr/>
              <p:nvPr/>
            </p:nvSpPr>
            <p:spPr>
              <a:xfrm>
                <a:off x="6728600" y="1453200"/>
                <a:ext cx="594300" cy="594300"/>
              </a:xfrm>
              <a:prstGeom prst="ellipse">
                <a:avLst/>
              </a:prstGeom>
              <a:solidFill>
                <a:srgbClr val="6AA84F"/>
              </a:solidFill>
              <a:ln w="1475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20" name="Google Shape;88;p13">
                <a:extLst>
                  <a:ext uri="{FF2B5EF4-FFF2-40B4-BE49-F238E27FC236}">
                    <a16:creationId xmlns:a16="http://schemas.microsoft.com/office/drawing/2014/main" id="{2B0B8A87-E5A9-BBCD-44B6-26ACE2523626}"/>
                  </a:ext>
                </a:extLst>
              </p:cNvPr>
              <p:cNvSpPr/>
              <p:nvPr/>
            </p:nvSpPr>
            <p:spPr>
              <a:xfrm>
                <a:off x="8091600" y="1533900"/>
                <a:ext cx="779100" cy="779100"/>
              </a:xfrm>
              <a:prstGeom prst="ellipse">
                <a:avLst/>
              </a:prstGeom>
              <a:solidFill>
                <a:srgbClr val="6AA84F"/>
              </a:solidFill>
              <a:ln w="1475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</p:grpSp>
        <p:grpSp>
          <p:nvGrpSpPr>
            <p:cNvPr id="13" name="Google Shape;89;p13">
              <a:extLst>
                <a:ext uri="{FF2B5EF4-FFF2-40B4-BE49-F238E27FC236}">
                  <a16:creationId xmlns:a16="http://schemas.microsoft.com/office/drawing/2014/main" id="{116AA63C-0114-322B-BF0C-05BE768E6D23}"/>
                </a:ext>
              </a:extLst>
            </p:cNvPr>
            <p:cNvGrpSpPr/>
            <p:nvPr/>
          </p:nvGrpSpPr>
          <p:grpSpPr>
            <a:xfrm rot="19681550">
              <a:off x="7704049" y="2635542"/>
              <a:ext cx="509961" cy="509386"/>
              <a:chOff x="6728600" y="212275"/>
              <a:chExt cx="3277225" cy="3273525"/>
            </a:xfrm>
          </p:grpSpPr>
          <p:cxnSp>
            <p:nvCxnSpPr>
              <p:cNvPr id="399" name="Google Shape;90;p13">
                <a:extLst>
                  <a:ext uri="{FF2B5EF4-FFF2-40B4-BE49-F238E27FC236}">
                    <a16:creationId xmlns:a16="http://schemas.microsoft.com/office/drawing/2014/main" id="{CBA116F5-BC07-C72C-EFB6-75DFFAF90A26}"/>
                  </a:ext>
                </a:extLst>
              </p:cNvPr>
              <p:cNvCxnSpPr/>
              <p:nvPr/>
            </p:nvCxnSpPr>
            <p:spPr>
              <a:xfrm flipH="1">
                <a:off x="8473175" y="1136225"/>
                <a:ext cx="1282200" cy="787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B7B7B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0" name="Google Shape;91;p13">
                <a:extLst>
                  <a:ext uri="{FF2B5EF4-FFF2-40B4-BE49-F238E27FC236}">
                    <a16:creationId xmlns:a16="http://schemas.microsoft.com/office/drawing/2014/main" id="{130707EC-E183-3A28-9127-1C4519E4F1C2}"/>
                  </a:ext>
                </a:extLst>
              </p:cNvPr>
              <p:cNvCxnSpPr/>
              <p:nvPr/>
            </p:nvCxnSpPr>
            <p:spPr>
              <a:xfrm>
                <a:off x="8189000" y="503175"/>
                <a:ext cx="276000" cy="13959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B7B7B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1" name="Google Shape;92;p13">
                <a:extLst>
                  <a:ext uri="{FF2B5EF4-FFF2-40B4-BE49-F238E27FC236}">
                    <a16:creationId xmlns:a16="http://schemas.microsoft.com/office/drawing/2014/main" id="{CD825A64-BE41-68DC-43B2-5CDB152FE63B}"/>
                  </a:ext>
                </a:extLst>
              </p:cNvPr>
              <p:cNvCxnSpPr/>
              <p:nvPr/>
            </p:nvCxnSpPr>
            <p:spPr>
              <a:xfrm>
                <a:off x="7020300" y="1736800"/>
                <a:ext cx="1485300" cy="1785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B7B7B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2" name="Google Shape;93;p13">
                <a:extLst>
                  <a:ext uri="{FF2B5EF4-FFF2-40B4-BE49-F238E27FC236}">
                    <a16:creationId xmlns:a16="http://schemas.microsoft.com/office/drawing/2014/main" id="{7EAE77A6-6A13-0BF4-D58A-F98198D02A1F}"/>
                  </a:ext>
                </a:extLst>
              </p:cNvPr>
              <p:cNvCxnSpPr/>
              <p:nvPr/>
            </p:nvCxnSpPr>
            <p:spPr>
              <a:xfrm rot="10800000" flipH="1">
                <a:off x="7799425" y="1907375"/>
                <a:ext cx="706200" cy="1282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B7B7B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3" name="Google Shape;94;p13">
                <a:extLst>
                  <a:ext uri="{FF2B5EF4-FFF2-40B4-BE49-F238E27FC236}">
                    <a16:creationId xmlns:a16="http://schemas.microsoft.com/office/drawing/2014/main" id="{DF8AB6CA-F0AD-F9AC-2962-360E3DDFE0EB}"/>
                  </a:ext>
                </a:extLst>
              </p:cNvPr>
              <p:cNvCxnSpPr/>
              <p:nvPr/>
            </p:nvCxnSpPr>
            <p:spPr>
              <a:xfrm rot="10800000">
                <a:off x="8505475" y="1907225"/>
                <a:ext cx="1038900" cy="10551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B7B7B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04" name="Google Shape;95;p13">
                <a:extLst>
                  <a:ext uri="{FF2B5EF4-FFF2-40B4-BE49-F238E27FC236}">
                    <a16:creationId xmlns:a16="http://schemas.microsoft.com/office/drawing/2014/main" id="{51F879E8-9899-4CD3-E7B9-6D643FE25129}"/>
                  </a:ext>
                </a:extLst>
              </p:cNvPr>
              <p:cNvSpPr/>
              <p:nvPr/>
            </p:nvSpPr>
            <p:spPr>
              <a:xfrm>
                <a:off x="7894975" y="212275"/>
                <a:ext cx="594300" cy="594300"/>
              </a:xfrm>
              <a:prstGeom prst="ellipse">
                <a:avLst/>
              </a:prstGeom>
              <a:solidFill>
                <a:srgbClr val="B7B7B7"/>
              </a:solidFill>
              <a:ln w="147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05" name="Google Shape;96;p13">
                <a:extLst>
                  <a:ext uri="{FF2B5EF4-FFF2-40B4-BE49-F238E27FC236}">
                    <a16:creationId xmlns:a16="http://schemas.microsoft.com/office/drawing/2014/main" id="{47E804CB-6930-13B0-CBFD-B16EAD37131C}"/>
                  </a:ext>
                </a:extLst>
              </p:cNvPr>
              <p:cNvSpPr/>
              <p:nvPr/>
            </p:nvSpPr>
            <p:spPr>
              <a:xfrm>
                <a:off x="9411525" y="826900"/>
                <a:ext cx="594300" cy="594300"/>
              </a:xfrm>
              <a:prstGeom prst="ellipse">
                <a:avLst/>
              </a:prstGeom>
              <a:solidFill>
                <a:srgbClr val="B7B7B7"/>
              </a:solidFill>
              <a:ln w="147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06" name="Google Shape;97;p13">
                <a:extLst>
                  <a:ext uri="{FF2B5EF4-FFF2-40B4-BE49-F238E27FC236}">
                    <a16:creationId xmlns:a16="http://schemas.microsoft.com/office/drawing/2014/main" id="{27DDE6B7-F447-084C-3197-1DB30285CD89}"/>
                  </a:ext>
                </a:extLst>
              </p:cNvPr>
              <p:cNvSpPr/>
              <p:nvPr/>
            </p:nvSpPr>
            <p:spPr>
              <a:xfrm>
                <a:off x="9263025" y="2670150"/>
                <a:ext cx="594300" cy="594300"/>
              </a:xfrm>
              <a:prstGeom prst="ellipse">
                <a:avLst/>
              </a:prstGeom>
              <a:solidFill>
                <a:srgbClr val="B7B7B7"/>
              </a:solidFill>
              <a:ln w="147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07" name="Google Shape;98;p13">
                <a:extLst>
                  <a:ext uri="{FF2B5EF4-FFF2-40B4-BE49-F238E27FC236}">
                    <a16:creationId xmlns:a16="http://schemas.microsoft.com/office/drawing/2014/main" id="{282683DE-7267-0414-3FE6-59810B61AC2A}"/>
                  </a:ext>
                </a:extLst>
              </p:cNvPr>
              <p:cNvSpPr/>
              <p:nvPr/>
            </p:nvSpPr>
            <p:spPr>
              <a:xfrm>
                <a:off x="7497300" y="2891500"/>
                <a:ext cx="594300" cy="594300"/>
              </a:xfrm>
              <a:prstGeom prst="ellipse">
                <a:avLst/>
              </a:prstGeom>
              <a:solidFill>
                <a:srgbClr val="B7B7B7"/>
              </a:solidFill>
              <a:ln w="147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08" name="Google Shape;99;p13">
                <a:extLst>
                  <a:ext uri="{FF2B5EF4-FFF2-40B4-BE49-F238E27FC236}">
                    <a16:creationId xmlns:a16="http://schemas.microsoft.com/office/drawing/2014/main" id="{D7AC6A9C-17EB-1A75-E460-8625577F1DB0}"/>
                  </a:ext>
                </a:extLst>
              </p:cNvPr>
              <p:cNvSpPr/>
              <p:nvPr/>
            </p:nvSpPr>
            <p:spPr>
              <a:xfrm>
                <a:off x="6728600" y="1453200"/>
                <a:ext cx="594300" cy="594300"/>
              </a:xfrm>
              <a:prstGeom prst="ellipse">
                <a:avLst/>
              </a:prstGeom>
              <a:solidFill>
                <a:srgbClr val="B7B7B7"/>
              </a:solidFill>
              <a:ln w="147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409" name="Google Shape;100;p13">
                <a:extLst>
                  <a:ext uri="{FF2B5EF4-FFF2-40B4-BE49-F238E27FC236}">
                    <a16:creationId xmlns:a16="http://schemas.microsoft.com/office/drawing/2014/main" id="{4E775B8F-E2D6-37C8-8858-3F4D30AE7A9E}"/>
                  </a:ext>
                </a:extLst>
              </p:cNvPr>
              <p:cNvSpPr/>
              <p:nvPr/>
            </p:nvSpPr>
            <p:spPr>
              <a:xfrm>
                <a:off x="8091600" y="1533900"/>
                <a:ext cx="779100" cy="779100"/>
              </a:xfrm>
              <a:prstGeom prst="ellipse">
                <a:avLst/>
              </a:prstGeom>
              <a:solidFill>
                <a:srgbClr val="B7B7B7"/>
              </a:solidFill>
              <a:ln w="1475" cap="flat" cmpd="sng">
                <a:solidFill>
                  <a:srgbClr val="B7B7B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</p:grpSp>
        <p:grpSp>
          <p:nvGrpSpPr>
            <p:cNvPr id="14" name="Google Shape;101;p13">
              <a:extLst>
                <a:ext uri="{FF2B5EF4-FFF2-40B4-BE49-F238E27FC236}">
                  <a16:creationId xmlns:a16="http://schemas.microsoft.com/office/drawing/2014/main" id="{0D2EE514-3101-CBE7-B142-3F45FDC8DD72}"/>
                </a:ext>
              </a:extLst>
            </p:cNvPr>
            <p:cNvGrpSpPr/>
            <p:nvPr/>
          </p:nvGrpSpPr>
          <p:grpSpPr>
            <a:xfrm rot="19681550">
              <a:off x="7281043" y="3144774"/>
              <a:ext cx="509961" cy="509386"/>
              <a:chOff x="6728600" y="212275"/>
              <a:chExt cx="3277225" cy="3273525"/>
            </a:xfrm>
          </p:grpSpPr>
          <p:cxnSp>
            <p:nvCxnSpPr>
              <p:cNvPr id="60" name="Google Shape;102;p13">
                <a:extLst>
                  <a:ext uri="{FF2B5EF4-FFF2-40B4-BE49-F238E27FC236}">
                    <a16:creationId xmlns:a16="http://schemas.microsoft.com/office/drawing/2014/main" id="{E84ED2CD-6A28-E20F-F6C8-8655486324AA}"/>
                  </a:ext>
                </a:extLst>
              </p:cNvPr>
              <p:cNvCxnSpPr/>
              <p:nvPr/>
            </p:nvCxnSpPr>
            <p:spPr>
              <a:xfrm flipH="1">
                <a:off x="8473175" y="1136225"/>
                <a:ext cx="1282200" cy="787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74EA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103;p13">
                <a:extLst>
                  <a:ext uri="{FF2B5EF4-FFF2-40B4-BE49-F238E27FC236}">
                    <a16:creationId xmlns:a16="http://schemas.microsoft.com/office/drawing/2014/main" id="{4682C786-6595-925C-7D42-7F88B2DFA0F6}"/>
                  </a:ext>
                </a:extLst>
              </p:cNvPr>
              <p:cNvCxnSpPr/>
              <p:nvPr/>
            </p:nvCxnSpPr>
            <p:spPr>
              <a:xfrm>
                <a:off x="8189000" y="503175"/>
                <a:ext cx="276000" cy="13959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74EA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104;p13">
                <a:extLst>
                  <a:ext uri="{FF2B5EF4-FFF2-40B4-BE49-F238E27FC236}">
                    <a16:creationId xmlns:a16="http://schemas.microsoft.com/office/drawing/2014/main" id="{E93E141C-C967-10F7-58E3-0D562644A81A}"/>
                  </a:ext>
                </a:extLst>
              </p:cNvPr>
              <p:cNvCxnSpPr/>
              <p:nvPr/>
            </p:nvCxnSpPr>
            <p:spPr>
              <a:xfrm>
                <a:off x="7020300" y="1736800"/>
                <a:ext cx="1485300" cy="1785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74EA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105;p13">
                <a:extLst>
                  <a:ext uri="{FF2B5EF4-FFF2-40B4-BE49-F238E27FC236}">
                    <a16:creationId xmlns:a16="http://schemas.microsoft.com/office/drawing/2014/main" id="{852A8E53-56C5-2ED6-33E0-B3D7D5164AD9}"/>
                  </a:ext>
                </a:extLst>
              </p:cNvPr>
              <p:cNvCxnSpPr/>
              <p:nvPr/>
            </p:nvCxnSpPr>
            <p:spPr>
              <a:xfrm rot="10800000" flipH="1">
                <a:off x="7799425" y="1907375"/>
                <a:ext cx="706200" cy="1282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74EA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4" name="Google Shape;106;p13">
                <a:extLst>
                  <a:ext uri="{FF2B5EF4-FFF2-40B4-BE49-F238E27FC236}">
                    <a16:creationId xmlns:a16="http://schemas.microsoft.com/office/drawing/2014/main" id="{713E6FB2-45F8-B663-B321-260BFE4EAE41}"/>
                  </a:ext>
                </a:extLst>
              </p:cNvPr>
              <p:cNvCxnSpPr/>
              <p:nvPr/>
            </p:nvCxnSpPr>
            <p:spPr>
              <a:xfrm rot="10800000">
                <a:off x="8505475" y="1907225"/>
                <a:ext cx="1038900" cy="10551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674EA7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85" name="Google Shape;107;p13">
                <a:extLst>
                  <a:ext uri="{FF2B5EF4-FFF2-40B4-BE49-F238E27FC236}">
                    <a16:creationId xmlns:a16="http://schemas.microsoft.com/office/drawing/2014/main" id="{0E2485C6-9CB8-B75D-BD20-D8D7B4195B9B}"/>
                  </a:ext>
                </a:extLst>
              </p:cNvPr>
              <p:cNvSpPr/>
              <p:nvPr/>
            </p:nvSpPr>
            <p:spPr>
              <a:xfrm>
                <a:off x="7894975" y="212275"/>
                <a:ext cx="594300" cy="594300"/>
              </a:xfrm>
              <a:prstGeom prst="ellipse">
                <a:avLst/>
              </a:prstGeom>
              <a:solidFill>
                <a:srgbClr val="674EA7"/>
              </a:solidFill>
              <a:ln w="1475" cap="flat" cmpd="sng">
                <a:solidFill>
                  <a:srgbClr val="674EA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86" name="Google Shape;108;p13">
                <a:extLst>
                  <a:ext uri="{FF2B5EF4-FFF2-40B4-BE49-F238E27FC236}">
                    <a16:creationId xmlns:a16="http://schemas.microsoft.com/office/drawing/2014/main" id="{F8D839E2-3099-34C3-6AD1-ABDFA1EE32F7}"/>
                  </a:ext>
                </a:extLst>
              </p:cNvPr>
              <p:cNvSpPr/>
              <p:nvPr/>
            </p:nvSpPr>
            <p:spPr>
              <a:xfrm>
                <a:off x="9411525" y="826900"/>
                <a:ext cx="594300" cy="594300"/>
              </a:xfrm>
              <a:prstGeom prst="ellipse">
                <a:avLst/>
              </a:prstGeom>
              <a:solidFill>
                <a:srgbClr val="674EA7"/>
              </a:solidFill>
              <a:ln w="1475" cap="flat" cmpd="sng">
                <a:solidFill>
                  <a:srgbClr val="A64D7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87" name="Google Shape;109;p13">
                <a:extLst>
                  <a:ext uri="{FF2B5EF4-FFF2-40B4-BE49-F238E27FC236}">
                    <a16:creationId xmlns:a16="http://schemas.microsoft.com/office/drawing/2014/main" id="{03E4D272-BC45-709B-D84A-33FC569BDC9E}"/>
                  </a:ext>
                </a:extLst>
              </p:cNvPr>
              <p:cNvSpPr/>
              <p:nvPr/>
            </p:nvSpPr>
            <p:spPr>
              <a:xfrm>
                <a:off x="9263025" y="2670150"/>
                <a:ext cx="594300" cy="594300"/>
              </a:xfrm>
              <a:prstGeom prst="ellipse">
                <a:avLst/>
              </a:prstGeom>
              <a:solidFill>
                <a:srgbClr val="674EA7"/>
              </a:solidFill>
              <a:ln w="1475" cap="flat" cmpd="sng">
                <a:solidFill>
                  <a:srgbClr val="674EA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96" name="Google Shape;110;p13">
                <a:extLst>
                  <a:ext uri="{FF2B5EF4-FFF2-40B4-BE49-F238E27FC236}">
                    <a16:creationId xmlns:a16="http://schemas.microsoft.com/office/drawing/2014/main" id="{0E4AA38F-1619-ECBA-5E38-81BA4A355086}"/>
                  </a:ext>
                </a:extLst>
              </p:cNvPr>
              <p:cNvSpPr/>
              <p:nvPr/>
            </p:nvSpPr>
            <p:spPr>
              <a:xfrm>
                <a:off x="7497300" y="2891500"/>
                <a:ext cx="594300" cy="594300"/>
              </a:xfrm>
              <a:prstGeom prst="ellipse">
                <a:avLst/>
              </a:prstGeom>
              <a:solidFill>
                <a:srgbClr val="674EA7"/>
              </a:solidFill>
              <a:ln w="1475" cap="flat" cmpd="sng">
                <a:solidFill>
                  <a:srgbClr val="674EA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97" name="Google Shape;111;p13">
                <a:extLst>
                  <a:ext uri="{FF2B5EF4-FFF2-40B4-BE49-F238E27FC236}">
                    <a16:creationId xmlns:a16="http://schemas.microsoft.com/office/drawing/2014/main" id="{EA815C79-63F8-7025-22D6-1BF6F4D433E2}"/>
                  </a:ext>
                </a:extLst>
              </p:cNvPr>
              <p:cNvSpPr/>
              <p:nvPr/>
            </p:nvSpPr>
            <p:spPr>
              <a:xfrm>
                <a:off x="6728600" y="1453200"/>
                <a:ext cx="594300" cy="594300"/>
              </a:xfrm>
              <a:prstGeom prst="ellipse">
                <a:avLst/>
              </a:prstGeom>
              <a:solidFill>
                <a:srgbClr val="674EA7"/>
              </a:solidFill>
              <a:ln w="1475" cap="flat" cmpd="sng">
                <a:solidFill>
                  <a:srgbClr val="674EA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98" name="Google Shape;112;p13">
                <a:extLst>
                  <a:ext uri="{FF2B5EF4-FFF2-40B4-BE49-F238E27FC236}">
                    <a16:creationId xmlns:a16="http://schemas.microsoft.com/office/drawing/2014/main" id="{D4EBEE8E-1601-200B-18AB-6F55D1145DD2}"/>
                  </a:ext>
                </a:extLst>
              </p:cNvPr>
              <p:cNvSpPr/>
              <p:nvPr/>
            </p:nvSpPr>
            <p:spPr>
              <a:xfrm>
                <a:off x="8091600" y="1533900"/>
                <a:ext cx="779100" cy="779100"/>
              </a:xfrm>
              <a:prstGeom prst="ellipse">
                <a:avLst/>
              </a:prstGeom>
              <a:solidFill>
                <a:srgbClr val="674EA7"/>
              </a:solidFill>
              <a:ln w="1475" cap="flat" cmpd="sng">
                <a:solidFill>
                  <a:srgbClr val="674EA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</p:grpSp>
        <p:grpSp>
          <p:nvGrpSpPr>
            <p:cNvPr id="17" name="Google Shape;137;p13">
              <a:extLst>
                <a:ext uri="{FF2B5EF4-FFF2-40B4-BE49-F238E27FC236}">
                  <a16:creationId xmlns:a16="http://schemas.microsoft.com/office/drawing/2014/main" id="{658CC3FD-6E41-3513-8ACE-A585FE578009}"/>
                </a:ext>
              </a:extLst>
            </p:cNvPr>
            <p:cNvGrpSpPr/>
            <p:nvPr/>
          </p:nvGrpSpPr>
          <p:grpSpPr>
            <a:xfrm rot="19681550">
              <a:off x="5648524" y="2897067"/>
              <a:ext cx="509961" cy="509386"/>
              <a:chOff x="6728600" y="212275"/>
              <a:chExt cx="3277225" cy="3273525"/>
            </a:xfrm>
          </p:grpSpPr>
          <p:cxnSp>
            <p:nvCxnSpPr>
              <p:cNvPr id="27" name="Google Shape;138;p13">
                <a:extLst>
                  <a:ext uri="{FF2B5EF4-FFF2-40B4-BE49-F238E27FC236}">
                    <a16:creationId xmlns:a16="http://schemas.microsoft.com/office/drawing/2014/main" id="{37B64F52-84B1-AD47-9B6C-9F781D56EE51}"/>
                  </a:ext>
                </a:extLst>
              </p:cNvPr>
              <p:cNvCxnSpPr/>
              <p:nvPr/>
            </p:nvCxnSpPr>
            <p:spPr>
              <a:xfrm flipH="1">
                <a:off x="8473175" y="1136225"/>
                <a:ext cx="1282200" cy="787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139;p13">
                <a:extLst>
                  <a:ext uri="{FF2B5EF4-FFF2-40B4-BE49-F238E27FC236}">
                    <a16:creationId xmlns:a16="http://schemas.microsoft.com/office/drawing/2014/main" id="{E68BE035-51F6-F9DD-D4AD-5BAEA51F6CE3}"/>
                  </a:ext>
                </a:extLst>
              </p:cNvPr>
              <p:cNvCxnSpPr/>
              <p:nvPr/>
            </p:nvCxnSpPr>
            <p:spPr>
              <a:xfrm>
                <a:off x="8189000" y="503175"/>
                <a:ext cx="276000" cy="13959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140;p13">
                <a:extLst>
                  <a:ext uri="{FF2B5EF4-FFF2-40B4-BE49-F238E27FC236}">
                    <a16:creationId xmlns:a16="http://schemas.microsoft.com/office/drawing/2014/main" id="{7A220814-40B4-BC78-80DB-33BE9A01E9C8}"/>
                  </a:ext>
                </a:extLst>
              </p:cNvPr>
              <p:cNvCxnSpPr/>
              <p:nvPr/>
            </p:nvCxnSpPr>
            <p:spPr>
              <a:xfrm>
                <a:off x="7020300" y="1736800"/>
                <a:ext cx="1485300" cy="1785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141;p13">
                <a:extLst>
                  <a:ext uri="{FF2B5EF4-FFF2-40B4-BE49-F238E27FC236}">
                    <a16:creationId xmlns:a16="http://schemas.microsoft.com/office/drawing/2014/main" id="{24B5FD95-E7BF-3261-45FA-AB20A5260F6C}"/>
                  </a:ext>
                </a:extLst>
              </p:cNvPr>
              <p:cNvCxnSpPr/>
              <p:nvPr/>
            </p:nvCxnSpPr>
            <p:spPr>
              <a:xfrm rot="10800000" flipH="1">
                <a:off x="7799425" y="1907375"/>
                <a:ext cx="706200" cy="12822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142;p13">
                <a:extLst>
                  <a:ext uri="{FF2B5EF4-FFF2-40B4-BE49-F238E27FC236}">
                    <a16:creationId xmlns:a16="http://schemas.microsoft.com/office/drawing/2014/main" id="{5AFD24B4-7B91-45C1-81D6-BCCE407047B4}"/>
                  </a:ext>
                </a:extLst>
              </p:cNvPr>
              <p:cNvCxnSpPr/>
              <p:nvPr/>
            </p:nvCxnSpPr>
            <p:spPr>
              <a:xfrm rot="10800000">
                <a:off x="8505475" y="1907225"/>
                <a:ext cx="1038900" cy="1055100"/>
              </a:xfrm>
              <a:prstGeom prst="straightConnector1">
                <a:avLst/>
              </a:prstGeom>
              <a:noFill/>
              <a:ln w="1185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2" name="Google Shape;143;p13">
                <a:extLst>
                  <a:ext uri="{FF2B5EF4-FFF2-40B4-BE49-F238E27FC236}">
                    <a16:creationId xmlns:a16="http://schemas.microsoft.com/office/drawing/2014/main" id="{12D03C1E-E8F7-8F14-8588-1E37CA45BB9B}"/>
                  </a:ext>
                </a:extLst>
              </p:cNvPr>
              <p:cNvSpPr/>
              <p:nvPr/>
            </p:nvSpPr>
            <p:spPr>
              <a:xfrm>
                <a:off x="7894975" y="212275"/>
                <a:ext cx="594300" cy="594300"/>
              </a:xfrm>
              <a:prstGeom prst="ellipse">
                <a:avLst/>
              </a:prstGeom>
              <a:solidFill>
                <a:srgbClr val="CC0000"/>
              </a:solidFill>
              <a:ln w="14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3" name="Google Shape;144;p13">
                <a:extLst>
                  <a:ext uri="{FF2B5EF4-FFF2-40B4-BE49-F238E27FC236}">
                    <a16:creationId xmlns:a16="http://schemas.microsoft.com/office/drawing/2014/main" id="{E8C4D092-9275-ECA9-3FD4-FDBC9E17DA28}"/>
                  </a:ext>
                </a:extLst>
              </p:cNvPr>
              <p:cNvSpPr/>
              <p:nvPr/>
            </p:nvSpPr>
            <p:spPr>
              <a:xfrm>
                <a:off x="9411525" y="826900"/>
                <a:ext cx="594300" cy="594300"/>
              </a:xfrm>
              <a:prstGeom prst="ellipse">
                <a:avLst/>
              </a:prstGeom>
              <a:solidFill>
                <a:srgbClr val="CC0000"/>
              </a:solidFill>
              <a:ln w="14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4" name="Google Shape;145;p13">
                <a:extLst>
                  <a:ext uri="{FF2B5EF4-FFF2-40B4-BE49-F238E27FC236}">
                    <a16:creationId xmlns:a16="http://schemas.microsoft.com/office/drawing/2014/main" id="{7C47B3B1-8419-AA6C-A0F3-C85D90D331B8}"/>
                  </a:ext>
                </a:extLst>
              </p:cNvPr>
              <p:cNvSpPr/>
              <p:nvPr/>
            </p:nvSpPr>
            <p:spPr>
              <a:xfrm>
                <a:off x="9263025" y="2670150"/>
                <a:ext cx="594300" cy="594300"/>
              </a:xfrm>
              <a:prstGeom prst="ellipse">
                <a:avLst/>
              </a:prstGeom>
              <a:solidFill>
                <a:srgbClr val="CC0000"/>
              </a:solidFill>
              <a:ln w="14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5" name="Google Shape;146;p13">
                <a:extLst>
                  <a:ext uri="{FF2B5EF4-FFF2-40B4-BE49-F238E27FC236}">
                    <a16:creationId xmlns:a16="http://schemas.microsoft.com/office/drawing/2014/main" id="{3A55D4F2-4CEF-87F1-D2C6-EE4E4E66E3D0}"/>
                  </a:ext>
                </a:extLst>
              </p:cNvPr>
              <p:cNvSpPr/>
              <p:nvPr/>
            </p:nvSpPr>
            <p:spPr>
              <a:xfrm>
                <a:off x="7497300" y="2891500"/>
                <a:ext cx="594300" cy="594300"/>
              </a:xfrm>
              <a:prstGeom prst="ellipse">
                <a:avLst/>
              </a:prstGeom>
              <a:solidFill>
                <a:srgbClr val="CC0000"/>
              </a:solidFill>
              <a:ln w="14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6" name="Google Shape;147;p13">
                <a:extLst>
                  <a:ext uri="{FF2B5EF4-FFF2-40B4-BE49-F238E27FC236}">
                    <a16:creationId xmlns:a16="http://schemas.microsoft.com/office/drawing/2014/main" id="{942109FE-C5DA-38B6-3290-70DBCE08B10C}"/>
                  </a:ext>
                </a:extLst>
              </p:cNvPr>
              <p:cNvSpPr/>
              <p:nvPr/>
            </p:nvSpPr>
            <p:spPr>
              <a:xfrm>
                <a:off x="6728600" y="1453200"/>
                <a:ext cx="594300" cy="594300"/>
              </a:xfrm>
              <a:prstGeom prst="ellipse">
                <a:avLst/>
              </a:prstGeom>
              <a:solidFill>
                <a:srgbClr val="CC0000"/>
              </a:solidFill>
              <a:ln w="14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  <p:sp>
            <p:nvSpPr>
              <p:cNvPr id="37" name="Google Shape;148;p13">
                <a:extLst>
                  <a:ext uri="{FF2B5EF4-FFF2-40B4-BE49-F238E27FC236}">
                    <a16:creationId xmlns:a16="http://schemas.microsoft.com/office/drawing/2014/main" id="{3F5B19D1-4251-BC53-613A-668BA34D7C22}"/>
                  </a:ext>
                </a:extLst>
              </p:cNvPr>
              <p:cNvSpPr/>
              <p:nvPr/>
            </p:nvSpPr>
            <p:spPr>
              <a:xfrm>
                <a:off x="8091600" y="1533900"/>
                <a:ext cx="779100" cy="779100"/>
              </a:xfrm>
              <a:prstGeom prst="ellipse">
                <a:avLst/>
              </a:prstGeom>
              <a:solidFill>
                <a:srgbClr val="CC0000"/>
              </a:solidFill>
              <a:ln w="1475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4250" tIns="14250" rIns="14250" bIns="142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17"/>
              </a:p>
            </p:txBody>
          </p:sp>
        </p:grpSp>
        <p:sp>
          <p:nvSpPr>
            <p:cNvPr id="19" name="Google Shape;150;p13">
              <a:extLst>
                <a:ext uri="{FF2B5EF4-FFF2-40B4-BE49-F238E27FC236}">
                  <a16:creationId xmlns:a16="http://schemas.microsoft.com/office/drawing/2014/main" id="{AEAD1C60-6CC6-BE8F-FF44-124781AE8A29}"/>
                </a:ext>
              </a:extLst>
            </p:cNvPr>
            <p:cNvSpPr txBox="1"/>
            <p:nvPr/>
          </p:nvSpPr>
          <p:spPr>
            <a:xfrm>
              <a:off x="8101427" y="1445790"/>
              <a:ext cx="6087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100">
                  <a:solidFill>
                    <a:srgbClr val="6AA84F"/>
                  </a:solidFill>
                  <a:latin typeface="Palatino"/>
                  <a:ea typeface="Palatino"/>
                  <a:cs typeface="Palatino"/>
                  <a:sym typeface="Palatino"/>
                </a:rPr>
                <a:t>𝜏</a:t>
              </a:r>
              <a:r>
                <a:rPr lang="en" sz="3100" baseline="-25000">
                  <a:solidFill>
                    <a:srgbClr val="6AA84F"/>
                  </a:solidFill>
                  <a:latin typeface="Palatino"/>
                  <a:ea typeface="Palatino"/>
                  <a:cs typeface="Palatino"/>
                  <a:sym typeface="Palatino"/>
                </a:rPr>
                <a:t>2</a:t>
              </a:r>
              <a:endParaRPr sz="3100" baseline="-25000">
                <a:solidFill>
                  <a:srgbClr val="6AA84F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0" name="Google Shape;151;p13">
              <a:extLst>
                <a:ext uri="{FF2B5EF4-FFF2-40B4-BE49-F238E27FC236}">
                  <a16:creationId xmlns:a16="http://schemas.microsoft.com/office/drawing/2014/main" id="{E6DCE03C-A2F9-6114-88A7-FBBFCE11E67D}"/>
                </a:ext>
              </a:extLst>
            </p:cNvPr>
            <p:cNvSpPr txBox="1"/>
            <p:nvPr/>
          </p:nvSpPr>
          <p:spPr>
            <a:xfrm>
              <a:off x="8179341" y="2322315"/>
              <a:ext cx="6087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100">
                  <a:solidFill>
                    <a:srgbClr val="999999"/>
                  </a:solidFill>
                  <a:latin typeface="Palatino"/>
                  <a:ea typeface="Palatino"/>
                  <a:cs typeface="Palatino"/>
                  <a:sym typeface="Palatino"/>
                </a:rPr>
                <a:t>𝜏</a:t>
              </a:r>
              <a:r>
                <a:rPr lang="en" sz="3100" baseline="-25000">
                  <a:solidFill>
                    <a:srgbClr val="999999"/>
                  </a:solidFill>
                  <a:latin typeface="Palatino"/>
                  <a:ea typeface="Palatino"/>
                  <a:cs typeface="Palatino"/>
                  <a:sym typeface="Palatino"/>
                </a:rPr>
                <a:t>3</a:t>
              </a:r>
              <a:endParaRPr sz="3100" baseline="-25000">
                <a:solidFill>
                  <a:srgbClr val="999999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1" name="Google Shape;152;p13">
              <a:extLst>
                <a:ext uri="{FF2B5EF4-FFF2-40B4-BE49-F238E27FC236}">
                  <a16:creationId xmlns:a16="http://schemas.microsoft.com/office/drawing/2014/main" id="{DF81237D-06C3-F6F9-CDB0-C2EF6879F6EF}"/>
                </a:ext>
              </a:extLst>
            </p:cNvPr>
            <p:cNvSpPr txBox="1"/>
            <p:nvPr/>
          </p:nvSpPr>
          <p:spPr>
            <a:xfrm>
              <a:off x="7440785" y="3429492"/>
              <a:ext cx="6087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100">
                  <a:solidFill>
                    <a:srgbClr val="674EA7"/>
                  </a:solidFill>
                  <a:latin typeface="Palatino"/>
                  <a:ea typeface="Palatino"/>
                  <a:cs typeface="Palatino"/>
                  <a:sym typeface="Palatino"/>
                </a:rPr>
                <a:t>𝜏</a:t>
              </a:r>
              <a:r>
                <a:rPr lang="en" sz="3100" baseline="-25000">
                  <a:solidFill>
                    <a:srgbClr val="674EA7"/>
                  </a:solidFill>
                  <a:latin typeface="Palatino"/>
                  <a:ea typeface="Palatino"/>
                  <a:cs typeface="Palatino"/>
                  <a:sym typeface="Palatino"/>
                </a:rPr>
                <a:t>4</a:t>
              </a:r>
              <a:endParaRPr sz="3100" baseline="-25000">
                <a:solidFill>
                  <a:srgbClr val="674EA7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4" name="Google Shape;155;p13">
              <a:extLst>
                <a:ext uri="{FF2B5EF4-FFF2-40B4-BE49-F238E27FC236}">
                  <a16:creationId xmlns:a16="http://schemas.microsoft.com/office/drawing/2014/main" id="{FC23E8DB-4983-BB82-54A2-FBE8CF9A3112}"/>
                </a:ext>
              </a:extLst>
            </p:cNvPr>
            <p:cNvSpPr txBox="1"/>
            <p:nvPr/>
          </p:nvSpPr>
          <p:spPr>
            <a:xfrm>
              <a:off x="5157485" y="2859324"/>
              <a:ext cx="6087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100">
                  <a:solidFill>
                    <a:srgbClr val="CC0000"/>
                  </a:solidFill>
                  <a:latin typeface="Palatino"/>
                  <a:ea typeface="Palatino"/>
                  <a:cs typeface="Palatino"/>
                  <a:sym typeface="Palatino"/>
                </a:rPr>
                <a:t>𝜏</a:t>
              </a:r>
              <a:r>
                <a:rPr lang="en" sz="3100" baseline="-25000">
                  <a:solidFill>
                    <a:srgbClr val="CC0000"/>
                  </a:solidFill>
                  <a:latin typeface="Palatino"/>
                  <a:ea typeface="Palatino"/>
                  <a:cs typeface="Palatino"/>
                  <a:sym typeface="Palatino"/>
                </a:rPr>
                <a:t>n</a:t>
              </a:r>
              <a:endParaRPr sz="3100" baseline="-25000">
                <a:solidFill>
                  <a:srgbClr val="CC0000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cxnSp>
          <p:nvCxnSpPr>
            <p:cNvPr id="25" name="Google Shape;156;p13">
              <a:extLst>
                <a:ext uri="{FF2B5EF4-FFF2-40B4-BE49-F238E27FC236}">
                  <a16:creationId xmlns:a16="http://schemas.microsoft.com/office/drawing/2014/main" id="{D4645A22-5EAF-2C09-C762-A55EE8E41E6E}"/>
                </a:ext>
              </a:extLst>
            </p:cNvPr>
            <p:cNvCxnSpPr/>
            <p:nvPr/>
          </p:nvCxnSpPr>
          <p:spPr>
            <a:xfrm>
              <a:off x="5302785" y="1351728"/>
              <a:ext cx="1445700" cy="12387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oval" w="med" len="med"/>
              <a:tailEnd type="triangle" w="med" len="med"/>
            </a:ln>
          </p:spPr>
        </p:cxnSp>
        <p:sp>
          <p:nvSpPr>
            <p:cNvPr id="26" name="Google Shape;157;p13">
              <a:extLst>
                <a:ext uri="{FF2B5EF4-FFF2-40B4-BE49-F238E27FC236}">
                  <a16:creationId xmlns:a16="http://schemas.microsoft.com/office/drawing/2014/main" id="{12103C90-6EFE-D8CC-EA03-0B60BA16BF3D}"/>
                </a:ext>
              </a:extLst>
            </p:cNvPr>
            <p:cNvSpPr txBox="1"/>
            <p:nvPr/>
          </p:nvSpPr>
          <p:spPr>
            <a:xfrm>
              <a:off x="5552327" y="980153"/>
              <a:ext cx="608700" cy="6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rgbClr val="E06666"/>
                  </a:solidFill>
                  <a:latin typeface="Palatino"/>
                  <a:ea typeface="Palatino"/>
                  <a:cs typeface="Palatino"/>
                  <a:sym typeface="Palatino"/>
                </a:rPr>
                <a:t>𝞱</a:t>
              </a:r>
              <a:endParaRPr sz="33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434" name="Google Shape;393;p29">
              <a:extLst>
                <a:ext uri="{FF2B5EF4-FFF2-40B4-BE49-F238E27FC236}">
                  <a16:creationId xmlns:a16="http://schemas.microsoft.com/office/drawing/2014/main" id="{218AFB0A-6BFB-B843-5C2F-296490DC32F4}"/>
                </a:ext>
              </a:extLst>
            </p:cNvPr>
            <p:cNvSpPr txBox="1"/>
            <p:nvPr/>
          </p:nvSpPr>
          <p:spPr>
            <a:xfrm>
              <a:off x="8101426" y="815164"/>
              <a:ext cx="1042573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u="none" strike="noStrike" cap="none">
                  <a:solidFill>
                    <a:srgbClr val="000000"/>
                  </a:solidFill>
                  <a:latin typeface="Gill Sans" panose="020B0502020104020203" pitchFamily="34" charset="-79"/>
                  <a:cs typeface="Gill Sans" panose="020B0502020104020203" pitchFamily="34" charset="-79"/>
                  <a:sym typeface="Arial"/>
                </a:rPr>
                <a:t>Batches</a:t>
              </a:r>
              <a:endParaRPr sz="2000"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  <p:cxnSp>
          <p:nvCxnSpPr>
            <p:cNvPr id="435" name="Google Shape;394;p29">
              <a:extLst>
                <a:ext uri="{FF2B5EF4-FFF2-40B4-BE49-F238E27FC236}">
                  <a16:creationId xmlns:a16="http://schemas.microsoft.com/office/drawing/2014/main" id="{677A77ED-4B22-5AC5-F398-A63E9D3A9A89}"/>
                </a:ext>
              </a:extLst>
            </p:cNvPr>
            <p:cNvCxnSpPr/>
            <p:nvPr/>
          </p:nvCxnSpPr>
          <p:spPr>
            <a:xfrm flipH="1">
              <a:off x="8111786" y="1142246"/>
              <a:ext cx="255499" cy="207784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436" name="Google Shape;395;p29">
              <a:extLst>
                <a:ext uri="{FF2B5EF4-FFF2-40B4-BE49-F238E27FC236}">
                  <a16:creationId xmlns:a16="http://schemas.microsoft.com/office/drawing/2014/main" id="{845A93CC-8197-1F5A-7B52-DB0AB08B1D21}"/>
                </a:ext>
              </a:extLst>
            </p:cNvPr>
            <p:cNvCxnSpPr/>
            <p:nvPr/>
          </p:nvCxnSpPr>
          <p:spPr>
            <a:xfrm>
              <a:off x="8367285" y="1142246"/>
              <a:ext cx="233721" cy="702507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466" name="Google Shape;157;p13">
              <a:extLst>
                <a:ext uri="{FF2B5EF4-FFF2-40B4-BE49-F238E27FC236}">
                  <a16:creationId xmlns:a16="http://schemas.microsoft.com/office/drawing/2014/main" id="{4B3E8273-974E-5DBC-D055-4A0400D6B841}"/>
                </a:ext>
              </a:extLst>
            </p:cNvPr>
            <p:cNvSpPr txBox="1"/>
            <p:nvPr/>
          </p:nvSpPr>
          <p:spPr>
            <a:xfrm>
              <a:off x="6620358" y="1919802"/>
              <a:ext cx="608700" cy="6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rgbClr val="E06666"/>
                  </a:solidFill>
                  <a:latin typeface="Palatino"/>
                  <a:ea typeface="Palatino"/>
                  <a:cs typeface="Palatino"/>
                  <a:sym typeface="Palatino"/>
                </a:rPr>
                <a:t>𝞱</a:t>
              </a:r>
              <a:r>
                <a:rPr lang="en" sz="3300" baseline="30000">
                  <a:solidFill>
                    <a:srgbClr val="E06666"/>
                  </a:solidFill>
                  <a:latin typeface="Palatino"/>
                  <a:ea typeface="Palatino"/>
                  <a:cs typeface="Palatino"/>
                  <a:sym typeface="Palatino"/>
                </a:rPr>
                <a:t>’</a:t>
              </a:r>
              <a:endParaRPr sz="3300">
                <a:solidFill>
                  <a:srgbClr val="E06666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9FBB8B5C-3FF4-474B-BA7A-2584CE342150}"/>
                </a:ext>
              </a:extLst>
            </p:cNvPr>
            <p:cNvCxnSpPr>
              <a:cxnSpLocks/>
            </p:cNvCxnSpPr>
            <p:nvPr/>
          </p:nvCxnSpPr>
          <p:spPr>
            <a:xfrm>
              <a:off x="6064401" y="3740054"/>
              <a:ext cx="277162" cy="143506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Straight Connector 471">
              <a:extLst>
                <a:ext uri="{FF2B5EF4-FFF2-40B4-BE49-F238E27FC236}">
                  <a16:creationId xmlns:a16="http://schemas.microsoft.com/office/drawing/2014/main" id="{E243F9FD-4B48-1795-53BB-3A134BFDFE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7002" y="3871760"/>
              <a:ext cx="312056" cy="59922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5E85ED73-CE09-AD91-4340-B51129C65B12}"/>
                </a:ext>
              </a:extLst>
            </p:cNvPr>
            <p:cNvCxnSpPr>
              <a:cxnSpLocks/>
            </p:cNvCxnSpPr>
            <p:nvPr/>
          </p:nvCxnSpPr>
          <p:spPr>
            <a:xfrm>
              <a:off x="6451839" y="3893562"/>
              <a:ext cx="251142" cy="28451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0" name="Google Shape;149;p13">
              <a:extLst>
                <a:ext uri="{FF2B5EF4-FFF2-40B4-BE49-F238E27FC236}">
                  <a16:creationId xmlns:a16="http://schemas.microsoft.com/office/drawing/2014/main" id="{D80AEAD2-3B8F-53AA-2EC1-CE5FAE090D71}"/>
                </a:ext>
              </a:extLst>
            </p:cNvPr>
            <p:cNvSpPr txBox="1"/>
            <p:nvPr/>
          </p:nvSpPr>
          <p:spPr>
            <a:xfrm>
              <a:off x="7480133" y="828219"/>
              <a:ext cx="6087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100">
                  <a:solidFill>
                    <a:srgbClr val="3D85C6"/>
                  </a:solidFill>
                  <a:latin typeface="Palatino"/>
                  <a:ea typeface="Palatino"/>
                  <a:cs typeface="Palatino"/>
                  <a:sym typeface="Palatino"/>
                </a:rPr>
                <a:t>𝜏</a:t>
              </a:r>
              <a:r>
                <a:rPr lang="en" sz="3100" baseline="-25000">
                  <a:solidFill>
                    <a:srgbClr val="3D85C6"/>
                  </a:solidFill>
                  <a:latin typeface="Palatino"/>
                  <a:ea typeface="Palatino"/>
                  <a:cs typeface="Palatino"/>
                  <a:sym typeface="Palatino"/>
                </a:rPr>
                <a:t>1</a:t>
              </a:r>
              <a:endParaRPr sz="3100" baseline="-25000">
                <a:solidFill>
                  <a:srgbClr val="3D85C6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212E61C-41A4-CED2-E795-C9C62134E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71" y="2312731"/>
            <a:ext cx="4252663" cy="1771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96AA62-F1FB-64BC-590F-22987243DB7C}"/>
              </a:ext>
            </a:extLst>
          </p:cNvPr>
          <p:cNvSpPr txBox="1"/>
          <p:nvPr/>
        </p:nvSpPr>
        <p:spPr>
          <a:xfrm>
            <a:off x="1412274" y="4184913"/>
            <a:ext cx="67326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we only use a small portion of data in meta-learning and micro-learning for domain adaptation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6;p16" descr="A person wearing a garment">
            <a:extLst>
              <a:ext uri="{FF2B5EF4-FFF2-40B4-BE49-F238E27FC236}">
                <a16:creationId xmlns:a16="http://schemas.microsoft.com/office/drawing/2014/main" id="{AF3DD04A-1D79-A7FB-6A46-8DA7E3E078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2419"/>
          <a:stretch>
            <a:fillRect/>
          </a:stretch>
        </p:blipFill>
        <p:spPr>
          <a:xfrm>
            <a:off x="1707699" y="1249848"/>
            <a:ext cx="5728601" cy="25946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2;p30">
            <a:extLst>
              <a:ext uri="{FF2B5EF4-FFF2-40B4-BE49-F238E27FC236}">
                <a16:creationId xmlns:a16="http://schemas.microsoft.com/office/drawing/2014/main" id="{C5BAE7C0-6890-A728-839A-1F68D9163C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9319" y="167964"/>
            <a:ext cx="6890837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/>
              <a:t>AR/VR: </a:t>
            </a:r>
            <a:r>
              <a:rPr lang="en-US"/>
              <a:t>Shaping the Future of Interactions</a:t>
            </a:r>
            <a:endParaRPr lang="en"/>
          </a:p>
        </p:txBody>
      </p: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5F9D83DB-8774-B126-014E-2D244A3CED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" name="Google Shape;196;p30">
            <a:extLst>
              <a:ext uri="{FF2B5EF4-FFF2-40B4-BE49-F238E27FC236}">
                <a16:creationId xmlns:a16="http://schemas.microsoft.com/office/drawing/2014/main" id="{6AFBDC1A-F8A9-EB01-5F3C-DEDE1BA670DC}"/>
              </a:ext>
            </a:extLst>
          </p:cNvPr>
          <p:cNvSpPr txBox="1"/>
          <p:nvPr/>
        </p:nvSpPr>
        <p:spPr>
          <a:xfrm>
            <a:off x="1282699" y="3844468"/>
            <a:ext cx="6213579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We are very far from truly seamless 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and immersive </a:t>
            </a:r>
          </a:p>
          <a:p>
            <a:pPr marL="171450" algn="ctr">
              <a:lnSpc>
                <a:spcPct val="114999"/>
              </a:lnSpc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AR/VR experiences</a:t>
            </a:r>
            <a:endParaRPr lang="en-US" sz="2000">
              <a:solidFill>
                <a:schemeClr val="dk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ABA96-21B1-11EE-9BE5-BF5A7A10FB21}"/>
              </a:ext>
            </a:extLst>
          </p:cNvPr>
          <p:cNvSpPr txBox="1"/>
          <p:nvPr/>
        </p:nvSpPr>
        <p:spPr>
          <a:xfrm>
            <a:off x="1187451" y="4774168"/>
            <a:ext cx="7593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1. Precedence Research. "Spatial Computing Market Size, Share, Trends, Analysis Report, 2025-2034." Accessed October 21, 2025. https://</a:t>
            </a:r>
            <a:r>
              <a:rPr lang="en-US" sz="9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www.precedenceresearch.com</a:t>
            </a:r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/spatial-computing-market</a:t>
            </a:r>
          </a:p>
        </p:txBody>
      </p:sp>
      <p:sp>
        <p:nvSpPr>
          <p:cNvPr id="2" name="Google Shape;136;p19">
            <a:extLst>
              <a:ext uri="{FF2B5EF4-FFF2-40B4-BE49-F238E27FC236}">
                <a16:creationId xmlns:a16="http://schemas.microsoft.com/office/drawing/2014/main" id="{4F9C7BBF-B163-76BD-71CA-CCCF022F0FDB}"/>
              </a:ext>
            </a:extLst>
          </p:cNvPr>
          <p:cNvSpPr txBox="1"/>
          <p:nvPr/>
        </p:nvSpPr>
        <p:spPr>
          <a:xfrm>
            <a:off x="163300" y="532452"/>
            <a:ext cx="8701381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0" algn="ctr">
              <a:spcBef>
                <a:spcPts val="1200"/>
              </a:spcBef>
              <a:buClr>
                <a:srgbClr val="FF0000"/>
              </a:buClr>
              <a:buSzPts val="2200"/>
            </a:pPr>
            <a:r>
              <a:rPr lang="en-US" sz="2000">
                <a:latin typeface="Gill Sans"/>
                <a:cs typeface="Gill Sans" panose="020B0502020104020203" pitchFamily="34" charset="-79"/>
              </a:rPr>
              <a:t>Global market value is predicted to reach 1066 Billion by 2034 [1]</a:t>
            </a:r>
          </a:p>
        </p:txBody>
      </p:sp>
    </p:spTree>
    <p:extLst>
      <p:ext uri="{BB962C8B-B14F-4D97-AF65-F5344CB8AC3E}">
        <p14:creationId xmlns:p14="http://schemas.microsoft.com/office/powerpoint/2010/main" val="311011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3"/>
          <p:cNvSpPr txBox="1">
            <a:spLocks noGrp="1"/>
          </p:cNvSpPr>
          <p:nvPr>
            <p:ph type="title"/>
          </p:nvPr>
        </p:nvSpPr>
        <p:spPr>
          <a:xfrm>
            <a:off x="156846" y="94201"/>
            <a:ext cx="75876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2200">
                <a:latin typeface="Gill Sans"/>
                <a:ea typeface="Gill Sans"/>
                <a:cs typeface="Gill Sans"/>
                <a:sym typeface="Gill Sans"/>
              </a:rPr>
              <a:t>Performance of Domain Adaptation</a:t>
            </a:r>
            <a:endParaRPr sz="2700"/>
          </a:p>
        </p:txBody>
      </p:sp>
      <p:sp>
        <p:nvSpPr>
          <p:cNvPr id="467" name="Google Shape;467;p3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4" name="Picture 3" descr="A graph of a test&#10;&#10;AI-generated content may be incorrect.">
            <a:extLst>
              <a:ext uri="{FF2B5EF4-FFF2-40B4-BE49-F238E27FC236}">
                <a16:creationId xmlns:a16="http://schemas.microsoft.com/office/drawing/2014/main" id="{ADD50FB6-AFD4-0E81-3CFA-F1E4D471C9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812"/>
          <a:stretch>
            <a:fillRect/>
          </a:stretch>
        </p:blipFill>
        <p:spPr>
          <a:xfrm>
            <a:off x="156846" y="1793611"/>
            <a:ext cx="2449696" cy="2682209"/>
          </a:xfrm>
          <a:prstGeom prst="rect">
            <a:avLst/>
          </a:prstGeom>
        </p:spPr>
      </p:pic>
      <p:pic>
        <p:nvPicPr>
          <p:cNvPr id="11" name="Picture 10" descr="A graph of a test results&#10;&#10;AI-generated content may be incorrect.">
            <a:extLst>
              <a:ext uri="{FF2B5EF4-FFF2-40B4-BE49-F238E27FC236}">
                <a16:creationId xmlns:a16="http://schemas.microsoft.com/office/drawing/2014/main" id="{CBDC38E7-1EE3-2F72-F458-51E773F442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3479"/>
          <a:stretch>
            <a:fillRect/>
          </a:stretch>
        </p:blipFill>
        <p:spPr>
          <a:xfrm>
            <a:off x="2901188" y="1793611"/>
            <a:ext cx="2483611" cy="2692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1F7E94-A1E1-6FF0-ADBD-EFFFC01234C5}"/>
              </a:ext>
            </a:extLst>
          </p:cNvPr>
          <p:cNvSpPr txBox="1"/>
          <p:nvPr/>
        </p:nvSpPr>
        <p:spPr>
          <a:xfrm>
            <a:off x="122267" y="774522"/>
            <a:ext cx="479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err="1">
                <a:latin typeface="Gill Sans" panose="020B0502020104020203" pitchFamily="34" charset="-79"/>
                <a:cs typeface="Gill Sans" panose="020B0502020104020203" pitchFamily="34" charset="-79"/>
              </a:rPr>
              <a:t>FAMReS</a:t>
            </a:r>
            <a:r>
              <a:rPr lang="en-US" sz="2000">
                <a:latin typeface="Gill Sans" panose="020B0502020104020203" pitchFamily="34" charset="-79"/>
                <a:cs typeface="Gill Sans" panose="020B0502020104020203" pitchFamily="34" charset="-79"/>
              </a:rPr>
              <a:t> improves cross-environment and cross-subject accuracy by up to 35%</a:t>
            </a:r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D5F636-46DF-661C-5495-92400E265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2908" y="3770805"/>
            <a:ext cx="2672005" cy="13076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B1DB4D-176D-3BF9-7FE0-67D6F75189E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9495"/>
          <a:stretch>
            <a:fillRect/>
          </a:stretch>
        </p:blipFill>
        <p:spPr>
          <a:xfrm>
            <a:off x="5679445" y="1420853"/>
            <a:ext cx="2727963" cy="17189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DCB665-2440-3C63-AD4A-068C247ABD76}"/>
              </a:ext>
            </a:extLst>
          </p:cNvPr>
          <p:cNvSpPr txBox="1"/>
          <p:nvPr/>
        </p:nvSpPr>
        <p:spPr>
          <a:xfrm>
            <a:off x="5331797" y="718881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From 30s to10s of data from new Env.</a:t>
            </a:r>
          </a:p>
          <a:p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, </a:t>
            </a:r>
            <a:r>
              <a:rPr lang="en-US" sz="1800" err="1">
                <a:latin typeface="Gill Sans" panose="020B0502020104020203" pitchFamily="34" charset="-79"/>
                <a:cs typeface="Gill Sans" panose="020B0502020104020203" pitchFamily="34" charset="-79"/>
              </a:rPr>
              <a:t>FAMReS</a:t>
            </a:r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 accuracy drop by only 5.30%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79EE41-F85C-D2F2-6E61-3FDB06D714F5}"/>
              </a:ext>
            </a:extLst>
          </p:cNvPr>
          <p:cNvSpPr txBox="1"/>
          <p:nvPr/>
        </p:nvSpPr>
        <p:spPr>
          <a:xfrm>
            <a:off x="5517657" y="3134715"/>
            <a:ext cx="3302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20 GFLOPs of computation with </a:t>
            </a:r>
          </a:p>
          <a:p>
            <a:pPr algn="ctr"/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20 </a:t>
            </a:r>
            <a:r>
              <a:rPr lang="en-US" sz="1800" err="1">
                <a:latin typeface="Gill Sans" panose="020B0502020104020203" pitchFamily="34" charset="-79"/>
                <a:cs typeface="Gill Sans" panose="020B0502020104020203" pitchFamily="34" charset="-79"/>
              </a:rPr>
              <a:t>ms</a:t>
            </a:r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 of inference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135300" y="725100"/>
            <a:ext cx="8657400" cy="10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3970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</a:pPr>
            <a:r>
              <a:rPr lang="en-US" sz="2400" b="1" i="1" dirty="0" err="1">
                <a:solidFill>
                  <a:srgbClr val="00B0F0"/>
                </a:solidFill>
              </a:rPr>
              <a:t>Beamsense</a:t>
            </a:r>
            <a:r>
              <a:rPr lang="en-US" sz="2400" b="1" i="1" dirty="0">
                <a:solidFill>
                  <a:srgbClr val="00B0F0"/>
                </a:solidFill>
              </a:rPr>
              <a:t>: Rethinking Wireless Sensing with MU-MIMO Wi-Fi Beamforming Feedback</a:t>
            </a:r>
          </a:p>
          <a:p>
            <a:pPr marL="139700" lvl="0" indent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ct val="33084"/>
              <a:buNone/>
            </a:pPr>
            <a:endParaRPr sz="2000" b="1" dirty="0"/>
          </a:p>
        </p:txBody>
      </p:sp>
      <p:sp>
        <p:nvSpPr>
          <p:cNvPr id="2" name="Google Shape;168;p21">
            <a:extLst>
              <a:ext uri="{FF2B5EF4-FFF2-40B4-BE49-F238E27FC236}">
                <a16:creationId xmlns:a16="http://schemas.microsoft.com/office/drawing/2014/main" id="{8470BA4B-F99C-2E23-9CCB-3FF97ECFF6E3}"/>
              </a:ext>
            </a:extLst>
          </p:cNvPr>
          <p:cNvSpPr txBox="1">
            <a:spLocks/>
          </p:cNvSpPr>
          <p:nvPr/>
        </p:nvSpPr>
        <p:spPr>
          <a:xfrm>
            <a:off x="205638" y="1636962"/>
            <a:ext cx="8349300" cy="296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>
              <a:lnSpc>
                <a:spcPct val="90000"/>
              </a:lnSpc>
              <a:spcBef>
                <a:spcPts val="0"/>
              </a:spcBef>
              <a:buFont typeface="Arial"/>
              <a:buNone/>
            </a:pPr>
            <a:endParaRPr lang="en-US" sz="1600" b="1" dirty="0"/>
          </a:p>
          <a:p>
            <a:pPr marL="711200" lvl="1" indent="-184150">
              <a:lnSpc>
                <a:spcPct val="200000"/>
              </a:lnSpc>
              <a:buSzPct val="170000"/>
              <a:buFont typeface="Gill Sans"/>
              <a:buChar char="✔"/>
            </a:pPr>
            <a:r>
              <a:rPr lang="en-US" sz="2000" dirty="0"/>
              <a:t>No hardware specific firmware, or firmware modification needed</a:t>
            </a:r>
          </a:p>
          <a:p>
            <a:pPr marL="711200" lvl="1" indent="-184150">
              <a:lnSpc>
                <a:spcPct val="200000"/>
              </a:lnSpc>
              <a:buSzPct val="170000"/>
              <a:buFont typeface="Gill Sans"/>
              <a:buChar char="✔"/>
            </a:pPr>
            <a:r>
              <a:rPr lang="en-US" sz="2000" dirty="0"/>
              <a:t>Data Extraction can be performed with any Wi-Fi compliant device </a:t>
            </a:r>
          </a:p>
          <a:p>
            <a:pPr marL="711200" lvl="1" indent="-184150">
              <a:lnSpc>
                <a:spcPct val="200000"/>
              </a:lnSpc>
              <a:buSzPct val="170000"/>
              <a:buFont typeface="Gill Sans"/>
              <a:buChar char="✔"/>
            </a:pPr>
            <a:r>
              <a:rPr lang="en-US" sz="2000" dirty="0"/>
              <a:t>No dedicated extraction tool needed with tight synchronization</a:t>
            </a:r>
          </a:p>
          <a:p>
            <a:pPr marL="711200" lvl="1" indent="-184150">
              <a:lnSpc>
                <a:spcPct val="200000"/>
              </a:lnSpc>
              <a:buSzPct val="170000"/>
              <a:buFont typeface="Gill Sans"/>
              <a:buChar char="✔"/>
            </a:pPr>
            <a:r>
              <a:rPr lang="en-US" sz="2000" dirty="0"/>
              <a:t>Can generalize to new environments, subjects or orientations</a:t>
            </a:r>
          </a:p>
        </p:txBody>
      </p:sp>
      <p:sp>
        <p:nvSpPr>
          <p:cNvPr id="3" name="Google Shape;202;p31">
            <a:extLst>
              <a:ext uri="{FF2B5EF4-FFF2-40B4-BE49-F238E27FC236}">
                <a16:creationId xmlns:a16="http://schemas.microsoft.com/office/drawing/2014/main" id="{0A5CCD57-E18D-C57A-123A-E311400E373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21</a:t>
            </a:fld>
            <a:endParaRPr dirty="0"/>
          </a:p>
        </p:txBody>
      </p:sp>
      <p:sp>
        <p:nvSpPr>
          <p:cNvPr id="4" name="Google Shape;575;p38">
            <a:extLst>
              <a:ext uri="{FF2B5EF4-FFF2-40B4-BE49-F238E27FC236}">
                <a16:creationId xmlns:a16="http://schemas.microsoft.com/office/drawing/2014/main" id="{90E429FE-6AF0-B611-7328-7C77BF5792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Helvetica Neue"/>
              <a:buNone/>
            </a:pPr>
            <a:r>
              <a:rPr lang="en" dirty="0"/>
              <a:t>Key Findings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9848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9"/>
          <p:cNvSpPr txBox="1">
            <a:spLocks noGrp="1"/>
          </p:cNvSpPr>
          <p:nvPr>
            <p:ph type="body" idx="1"/>
          </p:nvPr>
        </p:nvSpPr>
        <p:spPr>
          <a:xfrm>
            <a:off x="2634615" y="1413729"/>
            <a:ext cx="6311700" cy="3186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600" dirty="0"/>
          </a:p>
          <a:p>
            <a:pPr marL="717550" lvl="1" indent="-244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2800" dirty="0"/>
              <a:t>Sensing without </a:t>
            </a:r>
            <a:r>
              <a:rPr lang="en" sz="2800" dirty="0">
                <a:solidFill>
                  <a:srgbClr val="00B0F0"/>
                </a:solidFill>
              </a:rPr>
              <a:t>no additional data at all</a:t>
            </a:r>
            <a:r>
              <a:rPr lang="en" sz="2800" dirty="0"/>
              <a:t> from new environment</a:t>
            </a:r>
          </a:p>
          <a:p>
            <a:pPr marL="473075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800" dirty="0"/>
          </a:p>
          <a:p>
            <a:pPr marL="717550" lvl="1" indent="-244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2800" dirty="0"/>
              <a:t>Sensing with</a:t>
            </a:r>
            <a:r>
              <a:rPr lang="en" sz="2800" dirty="0">
                <a:solidFill>
                  <a:srgbClr val="00B0F0"/>
                </a:solidFill>
              </a:rPr>
              <a:t> larger band to have more sensing granularity</a:t>
            </a:r>
            <a:endParaRPr sz="2800" b="1" dirty="0"/>
          </a:p>
        </p:txBody>
      </p:sp>
      <p:sp>
        <p:nvSpPr>
          <p:cNvPr id="482" name="Google Shape;482;p49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Helvetica Neue"/>
              <a:buNone/>
            </a:pPr>
            <a:r>
              <a:rPr lang="en"/>
              <a:t>Future Work  </a:t>
            </a:r>
            <a:endParaRPr/>
          </a:p>
        </p:txBody>
      </p:sp>
      <p:sp>
        <p:nvSpPr>
          <p:cNvPr id="483" name="Google Shape;483;p4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484" name="Google Shape;484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700" y="1130441"/>
            <a:ext cx="2428875" cy="3469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0"/>
          <p:cNvSpPr txBox="1">
            <a:spLocks noGrp="1"/>
          </p:cNvSpPr>
          <p:nvPr>
            <p:ph type="body" idx="1"/>
          </p:nvPr>
        </p:nvSpPr>
        <p:spPr>
          <a:xfrm>
            <a:off x="243300" y="1574273"/>
            <a:ext cx="8657400" cy="181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850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4400" dirty="0"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8400" b="1" dirty="0"/>
              <a:t>Thank You </a:t>
            </a:r>
            <a:endParaRPr sz="8400" b="1" dirty="0"/>
          </a:p>
          <a:p>
            <a:pPr marL="12573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/>
          </a:p>
        </p:txBody>
      </p:sp>
      <p:sp>
        <p:nvSpPr>
          <p:cNvPr id="491" name="Google Shape;491;p5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2C38A-B240-B38D-C0CF-87972E27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881"/>
            <a:ext cx="6311597" cy="393463"/>
          </a:xfrm>
        </p:spPr>
        <p:txBody>
          <a:bodyPr/>
          <a:lstStyle/>
          <a:p>
            <a:r>
              <a:rPr lang="en-US"/>
              <a:t>What is the Current Bottleneck?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E0FA3F-2D9D-478E-3317-D8CE05B27484}"/>
              </a:ext>
            </a:extLst>
          </p:cNvPr>
          <p:cNvGrpSpPr/>
          <p:nvPr/>
        </p:nvGrpSpPr>
        <p:grpSpPr>
          <a:xfrm>
            <a:off x="-271895" y="625744"/>
            <a:ext cx="4000417" cy="1921821"/>
            <a:chOff x="-445206" y="432544"/>
            <a:chExt cx="4000417" cy="1921821"/>
          </a:xfrm>
        </p:grpSpPr>
        <p:pic>
          <p:nvPicPr>
            <p:cNvPr id="4" name="Picture 3" descr="A person walking a dog on a street&#10;&#10;Description automatically generated">
              <a:extLst>
                <a:ext uri="{FF2B5EF4-FFF2-40B4-BE49-F238E27FC236}">
                  <a16:creationId xmlns:a16="http://schemas.microsoft.com/office/drawing/2014/main" id="{7F5001BF-8DE6-A69E-F67A-85C5A7594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316" y="849415"/>
              <a:ext cx="2619375" cy="15049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4C5BE1-3127-98E3-ED41-509BF42FA473}"/>
                </a:ext>
              </a:extLst>
            </p:cNvPr>
            <p:cNvSpPr txBox="1"/>
            <p:nvPr/>
          </p:nvSpPr>
          <p:spPr>
            <a:xfrm>
              <a:off x="-445206" y="432544"/>
              <a:ext cx="4000417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latin typeface="Gill Sans"/>
                </a:rPr>
                <a:t>Semantic segmentation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7B73A1-906E-2AEC-BBD0-08C5DB02A124}"/>
              </a:ext>
            </a:extLst>
          </p:cNvPr>
          <p:cNvGrpSpPr/>
          <p:nvPr/>
        </p:nvGrpSpPr>
        <p:grpSpPr>
          <a:xfrm>
            <a:off x="216487" y="2733603"/>
            <a:ext cx="2951548" cy="1912010"/>
            <a:chOff x="24301" y="2335451"/>
            <a:chExt cx="2990946" cy="2039939"/>
          </a:xfrm>
        </p:grpSpPr>
        <p:pic>
          <p:nvPicPr>
            <p:cNvPr id="5" name="Picture 4" descr="A group of people walking on a sidewalk&#10;&#10;Description automatically generated">
              <a:extLst>
                <a:ext uri="{FF2B5EF4-FFF2-40B4-BE49-F238E27FC236}">
                  <a16:creationId xmlns:a16="http://schemas.microsoft.com/office/drawing/2014/main" id="{A3D441C5-F0EC-A797-F7A0-66EE02E67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39" y="2784715"/>
              <a:ext cx="2581275" cy="159067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B65F64-908B-AFA3-9654-13B2A3CDDA63}"/>
                </a:ext>
              </a:extLst>
            </p:cNvPr>
            <p:cNvSpPr txBox="1"/>
            <p:nvPr/>
          </p:nvSpPr>
          <p:spPr>
            <a:xfrm>
              <a:off x="24301" y="2335451"/>
              <a:ext cx="2990946" cy="42688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latin typeface="Gill Sans"/>
                </a:rPr>
                <a:t>Object recognition​</a:t>
              </a:r>
              <a:endParaRPr lang="en-US" sz="20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4BCE0C-C2F6-7B59-BC7B-DFBEB8E8EE13}"/>
              </a:ext>
            </a:extLst>
          </p:cNvPr>
          <p:cNvSpPr txBox="1"/>
          <p:nvPr/>
        </p:nvSpPr>
        <p:spPr>
          <a:xfrm>
            <a:off x="3458195" y="1309499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latin typeface="Gill Sans"/>
              </a:rPr>
              <a:t>Compute-intensive</a:t>
            </a:r>
          </a:p>
          <a:p>
            <a:pPr algn="ctr"/>
            <a:r>
              <a:rPr lang="en-US" sz="2400">
                <a:latin typeface="Gill Sans"/>
              </a:rPr>
              <a:t>AI/ML tasks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F2FFC7-FDA1-F581-A911-B639B6699D0B}"/>
              </a:ext>
            </a:extLst>
          </p:cNvPr>
          <p:cNvSpPr txBox="1"/>
          <p:nvPr/>
        </p:nvSpPr>
        <p:spPr>
          <a:xfrm>
            <a:off x="6804213" y="1954364"/>
            <a:ext cx="223934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latin typeface="Gill Sans"/>
              </a:rPr>
              <a:t>120 Hz frame rate and 8K resolution are needed! [1]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1B2D2C-5832-D86E-0962-5054B26515D1}"/>
              </a:ext>
            </a:extLst>
          </p:cNvPr>
          <p:cNvSpPr txBox="1"/>
          <p:nvPr/>
        </p:nvSpPr>
        <p:spPr>
          <a:xfrm>
            <a:off x="1559859" y="4743740"/>
            <a:ext cx="72086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bg2">
                    <a:lumMod val="75000"/>
                  </a:schemeClr>
                </a:solidFill>
                <a:latin typeface="Gill Sans"/>
              </a:rPr>
              <a:t>1. M Gallagher, ER </a:t>
            </a:r>
            <a:r>
              <a:rPr lang="en-US" sz="900" err="1">
                <a:solidFill>
                  <a:schemeClr val="bg2">
                    <a:lumMod val="75000"/>
                  </a:schemeClr>
                </a:solidFill>
                <a:latin typeface="Gill Sans"/>
              </a:rPr>
              <a:t>Ferrè</a:t>
            </a:r>
            <a:r>
              <a:rPr lang="en-US" sz="900">
                <a:solidFill>
                  <a:schemeClr val="bg2">
                    <a:lumMod val="75000"/>
                  </a:schemeClr>
                </a:solidFill>
                <a:latin typeface="Gill Sans"/>
              </a:rPr>
              <a:t>, "Cybersickness: a multisensory integration perspective", Multisensory Research, 2018. Ars Technica, "Virtual Perfection: Why 8K resolution per eye isn't enough for perfect VR", 2013.</a:t>
            </a:r>
          </a:p>
        </p:txBody>
      </p: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626EEA09-B404-0863-23D7-57C29693A7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1" name="Picture 10" descr="A close-up of a computer chip&#10;&#10;AI-generated content may be incorrect.">
            <a:extLst>
              <a:ext uri="{FF2B5EF4-FFF2-40B4-BE49-F238E27FC236}">
                <a16:creationId xmlns:a16="http://schemas.microsoft.com/office/drawing/2014/main" id="{DCAD1BEB-8232-06B7-1196-EDC46F34E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4817" y="2243673"/>
            <a:ext cx="2786578" cy="1848612"/>
          </a:xfrm>
          <a:prstGeom prst="rect">
            <a:avLst/>
          </a:prstGeom>
        </p:spPr>
      </p:pic>
      <p:sp>
        <p:nvSpPr>
          <p:cNvPr id="12" name="Left Arrow 11">
            <a:extLst>
              <a:ext uri="{FF2B5EF4-FFF2-40B4-BE49-F238E27FC236}">
                <a16:creationId xmlns:a16="http://schemas.microsoft.com/office/drawing/2014/main" id="{5F6E2F4F-F8F0-BEA5-A17B-62B371536425}"/>
              </a:ext>
            </a:extLst>
          </p:cNvPr>
          <p:cNvSpPr/>
          <p:nvPr/>
        </p:nvSpPr>
        <p:spPr>
          <a:xfrm rot="12504825">
            <a:off x="3010715" y="1966759"/>
            <a:ext cx="637450" cy="259816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ECEB79EB-9EE4-E0A2-5034-18FE68AF4039}"/>
              </a:ext>
            </a:extLst>
          </p:cNvPr>
          <p:cNvSpPr/>
          <p:nvPr/>
        </p:nvSpPr>
        <p:spPr>
          <a:xfrm rot="9115575">
            <a:off x="2949475" y="3685501"/>
            <a:ext cx="637450" cy="259816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>
            <a:extLst>
              <a:ext uri="{FF2B5EF4-FFF2-40B4-BE49-F238E27FC236}">
                <a16:creationId xmlns:a16="http://schemas.microsoft.com/office/drawing/2014/main" id="{6F848EAA-64A5-AEB7-16FF-48C14C81D802}"/>
              </a:ext>
            </a:extLst>
          </p:cNvPr>
          <p:cNvSpPr/>
          <p:nvPr/>
        </p:nvSpPr>
        <p:spPr>
          <a:xfrm rot="10800000">
            <a:off x="6146822" y="2603695"/>
            <a:ext cx="637450" cy="259816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2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19B79-6A1E-BDAC-5C54-FEE3F028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51" y="156489"/>
            <a:ext cx="6311597" cy="393463"/>
          </a:xfrm>
        </p:spPr>
        <p:txBody>
          <a:bodyPr>
            <a:normAutofit/>
          </a:bodyPr>
          <a:lstStyle/>
          <a:p>
            <a:r>
              <a:rPr lang="en-US"/>
              <a:t>State of Current Wireless AR/VR Headsets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0C75E6-9BE8-1D9C-5F24-C219C80BC4BC}"/>
              </a:ext>
            </a:extLst>
          </p:cNvPr>
          <p:cNvGrpSpPr/>
          <p:nvPr/>
        </p:nvGrpSpPr>
        <p:grpSpPr>
          <a:xfrm>
            <a:off x="-179672" y="745271"/>
            <a:ext cx="7087697" cy="1676575"/>
            <a:chOff x="123696" y="804577"/>
            <a:chExt cx="6848202" cy="1900424"/>
          </a:xfrm>
        </p:grpSpPr>
        <p:pic>
          <p:nvPicPr>
            <p:cNvPr id="6" name="Picture 5" descr="A white virtual reality headset&#10;&#10;Description automatically generated">
              <a:extLst>
                <a:ext uri="{FF2B5EF4-FFF2-40B4-BE49-F238E27FC236}">
                  <a16:creationId xmlns:a16="http://schemas.microsoft.com/office/drawing/2014/main" id="{61AF5F90-B670-9720-8E82-5ADB81E3A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3779" y="804577"/>
              <a:ext cx="1749546" cy="123934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C1FB15-43AB-6EB3-252D-8D2854766866}"/>
                </a:ext>
              </a:extLst>
            </p:cNvPr>
            <p:cNvSpPr txBox="1"/>
            <p:nvPr/>
          </p:nvSpPr>
          <p:spPr>
            <a:xfrm>
              <a:off x="123696" y="1902601"/>
              <a:ext cx="2743200" cy="80240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Meta Quest 3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1.5-2 hours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E8C716-E6F1-C851-A129-1EF3BBDB1ED8}"/>
                </a:ext>
              </a:extLst>
            </p:cNvPr>
            <p:cNvSpPr txBox="1"/>
            <p:nvPr/>
          </p:nvSpPr>
          <p:spPr>
            <a:xfrm>
              <a:off x="2898268" y="1243995"/>
              <a:ext cx="1749546" cy="80240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Weight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515 grams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EB32E5-9213-63EE-0D70-0737ADED91B6}"/>
                </a:ext>
              </a:extLst>
            </p:cNvPr>
            <p:cNvSpPr txBox="1"/>
            <p:nvPr/>
          </p:nvSpPr>
          <p:spPr>
            <a:xfrm>
              <a:off x="4820768" y="1243995"/>
              <a:ext cx="2151130" cy="80240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Refresh rate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Up to 90 Hz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9855E8C-3C72-DE70-A574-A4C6E7273804}"/>
              </a:ext>
            </a:extLst>
          </p:cNvPr>
          <p:cNvGrpSpPr/>
          <p:nvPr/>
        </p:nvGrpSpPr>
        <p:grpSpPr>
          <a:xfrm>
            <a:off x="-186022" y="2696426"/>
            <a:ext cx="7436924" cy="1839765"/>
            <a:chOff x="153763" y="2937872"/>
            <a:chExt cx="7436924" cy="1839765"/>
          </a:xfrm>
        </p:grpSpPr>
        <p:pic>
          <p:nvPicPr>
            <p:cNvPr id="13" name="Picture 12" descr="A pair of white virtual reality goggles&#10;&#10;Description automatically generated">
              <a:extLst>
                <a:ext uri="{FF2B5EF4-FFF2-40B4-BE49-F238E27FC236}">
                  <a16:creationId xmlns:a16="http://schemas.microsoft.com/office/drawing/2014/main" id="{A9341966-B2C7-1000-116C-D4C484F2B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016" y="2937872"/>
              <a:ext cx="2226694" cy="125340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F5A78A-F6E3-BF33-EFF5-1177BF060B12}"/>
                </a:ext>
              </a:extLst>
            </p:cNvPr>
            <p:cNvSpPr txBox="1"/>
            <p:nvPr/>
          </p:nvSpPr>
          <p:spPr>
            <a:xfrm>
              <a:off x="153763" y="4069751"/>
              <a:ext cx="2743200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Apple Vision Pro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Up to 2 hours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D3B11F-BC2E-D89D-0DC4-849D041721B4}"/>
                </a:ext>
              </a:extLst>
            </p:cNvPr>
            <p:cNvSpPr txBox="1"/>
            <p:nvPr/>
          </p:nvSpPr>
          <p:spPr>
            <a:xfrm>
              <a:off x="2570522" y="3450194"/>
              <a:ext cx="2743200" cy="10156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Weight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650 grams plus 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353 grams battery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6DF342-8AA3-0AC8-FD4C-827AD1D3F7E2}"/>
                </a:ext>
              </a:extLst>
            </p:cNvPr>
            <p:cNvSpPr txBox="1"/>
            <p:nvPr/>
          </p:nvSpPr>
          <p:spPr>
            <a:xfrm>
              <a:off x="4847487" y="3609741"/>
              <a:ext cx="2743200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Refresh rate</a:t>
              </a:r>
            </a:p>
            <a:p>
              <a:pPr algn="ctr"/>
              <a:r>
                <a:rPr lang="en-US" sz="2000">
                  <a:latin typeface="Gill Sans" panose="020B0502020104020203" pitchFamily="34" charset="-79"/>
                  <a:cs typeface="Gill Sans" panose="020B0502020104020203" pitchFamily="34" charset="-79"/>
                </a:rPr>
                <a:t>Up to 90 Hz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5FB0C84-2DD7-1242-B50A-C259FB4EE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2752" y="993289"/>
            <a:ext cx="2017725" cy="1133077"/>
          </a:xfrm>
          <a:prstGeom prst="rect">
            <a:avLst/>
          </a:prstGeom>
        </p:spPr>
      </p:pic>
      <p:pic>
        <p:nvPicPr>
          <p:cNvPr id="10" name="Picture 9" descr="A white device with a black background&#10;&#10;AI-generated content may be incorrect.">
            <a:extLst>
              <a:ext uri="{FF2B5EF4-FFF2-40B4-BE49-F238E27FC236}">
                <a16:creationId xmlns:a16="http://schemas.microsoft.com/office/drawing/2014/main" id="{AA7DB5D9-774C-7A5F-8087-279FB7F191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850" b="10749"/>
          <a:stretch>
            <a:fillRect/>
          </a:stretch>
        </p:blipFill>
        <p:spPr>
          <a:xfrm rot="5400000">
            <a:off x="7188456" y="2763911"/>
            <a:ext cx="1865744" cy="14814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5F44BD-AAA8-024B-9437-B2421848CC47}"/>
              </a:ext>
            </a:extLst>
          </p:cNvPr>
          <p:cNvSpPr txBox="1"/>
          <p:nvPr/>
        </p:nvSpPr>
        <p:spPr>
          <a:xfrm>
            <a:off x="7250902" y="1948948"/>
            <a:ext cx="148142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" panose="020B0502020104020203" pitchFamily="34" charset="-79"/>
                <a:cs typeface="Gill Sans" panose="020B0502020104020203" pitchFamily="34" charset="-79"/>
              </a:rPr>
              <a:t>Controllers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233D6-A930-AD4F-0A0D-9DF40074601A}"/>
              </a:ext>
            </a:extLst>
          </p:cNvPr>
          <p:cNvSpPr txBox="1"/>
          <p:nvPr/>
        </p:nvSpPr>
        <p:spPr>
          <a:xfrm>
            <a:off x="7188455" y="4052774"/>
            <a:ext cx="186574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" panose="020B0502020104020203" pitchFamily="34" charset="-79"/>
                <a:cs typeface="Gill Sans" panose="020B0502020104020203" pitchFamily="34" charset="-79"/>
              </a:rPr>
              <a:t>External</a:t>
            </a:r>
          </a:p>
          <a:p>
            <a:pPr algn="ctr"/>
            <a:r>
              <a:rPr lang="en-US" sz="2000">
                <a:latin typeface="Gill Sans" panose="020B0502020104020203" pitchFamily="34" charset="-79"/>
                <a:cs typeface="Gill Sans" panose="020B0502020104020203" pitchFamily="34" charset="-79"/>
              </a:rPr>
              <a:t> battery</a:t>
            </a:r>
          </a:p>
        </p:txBody>
      </p:sp>
      <p:sp>
        <p:nvSpPr>
          <p:cNvPr id="14" name="Google Shape;193;p30">
            <a:extLst>
              <a:ext uri="{FF2B5EF4-FFF2-40B4-BE49-F238E27FC236}">
                <a16:creationId xmlns:a16="http://schemas.microsoft.com/office/drawing/2014/main" id="{3EECE3B6-E854-865D-EAA5-8855CB44307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26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title"/>
          </p:nvPr>
        </p:nvSpPr>
        <p:spPr>
          <a:xfrm>
            <a:off x="284712" y="149093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/>
              <a:t>Wireless Edge Computing and Sensing</a:t>
            </a:r>
            <a:endParaRPr lang="en-US"/>
          </a:p>
        </p:txBody>
      </p:sp>
      <p:sp>
        <p:nvSpPr>
          <p:cNvPr id="193" name="Google Shape;193;p3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7DD0C5A-56AF-A220-ADDB-82D385C4950E}"/>
              </a:ext>
            </a:extLst>
          </p:cNvPr>
          <p:cNvCxnSpPr/>
          <p:nvPr/>
        </p:nvCxnSpPr>
        <p:spPr>
          <a:xfrm>
            <a:off x="5667747" y="1981977"/>
            <a:ext cx="1345720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DB5E29-B1B4-01F4-1B1E-E356C07CED6A}"/>
              </a:ext>
            </a:extLst>
          </p:cNvPr>
          <p:cNvCxnSpPr>
            <a:cxnSpLocks/>
          </p:cNvCxnSpPr>
          <p:nvPr/>
        </p:nvCxnSpPr>
        <p:spPr>
          <a:xfrm flipH="1" flipV="1">
            <a:off x="5668285" y="2262874"/>
            <a:ext cx="1333859" cy="48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2FEB1B-1AF4-AFF8-265B-1931482B94FF}"/>
              </a:ext>
            </a:extLst>
          </p:cNvPr>
          <p:cNvCxnSpPr>
            <a:cxnSpLocks/>
          </p:cNvCxnSpPr>
          <p:nvPr/>
        </p:nvCxnSpPr>
        <p:spPr>
          <a:xfrm>
            <a:off x="2077586" y="1978740"/>
            <a:ext cx="1836347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EEA059B-E9C4-51EF-84DA-E89B61C5E32E}"/>
              </a:ext>
            </a:extLst>
          </p:cNvPr>
          <p:cNvCxnSpPr>
            <a:cxnSpLocks/>
          </p:cNvCxnSpPr>
          <p:nvPr/>
        </p:nvCxnSpPr>
        <p:spPr>
          <a:xfrm flipH="1">
            <a:off x="2119846" y="2262874"/>
            <a:ext cx="1784050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A pair of white virtual reality goggles&#10;&#10;Description automatically generated">
            <a:extLst>
              <a:ext uri="{FF2B5EF4-FFF2-40B4-BE49-F238E27FC236}">
                <a16:creationId xmlns:a16="http://schemas.microsoft.com/office/drawing/2014/main" id="{FE0E4CC0-B3EE-5DC5-5F33-99CD88B0D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8" y="1544346"/>
            <a:ext cx="1873519" cy="105460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3BDFA48-B1B8-33FE-A7F5-A0359D84E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00" y="2714730"/>
            <a:ext cx="2583962" cy="144933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69CAF5-EB0B-8F15-4234-7417EF78B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293" y="1013575"/>
            <a:ext cx="1708520" cy="157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187BCDE-7CBD-8547-9B8D-216C02906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34"/>
          <a:stretch>
            <a:fillRect/>
          </a:stretch>
        </p:blipFill>
        <p:spPr bwMode="auto">
          <a:xfrm rot="8934425">
            <a:off x="3518351" y="2528839"/>
            <a:ext cx="1167690" cy="106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0695AD5-8A4D-8E1A-B8D2-45CB1776A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359" y="1252670"/>
            <a:ext cx="2055641" cy="15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A close-up of a pair of glasses&#10;&#10;AI-generated content may be incorrect.">
            <a:extLst>
              <a:ext uri="{FF2B5EF4-FFF2-40B4-BE49-F238E27FC236}">
                <a16:creationId xmlns:a16="http://schemas.microsoft.com/office/drawing/2014/main" id="{C80069D1-A669-5DE1-66C8-A9F3D17B3C0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11" r="2235" b="18136"/>
          <a:stretch>
            <a:fillRect/>
          </a:stretch>
        </p:blipFill>
        <p:spPr>
          <a:xfrm>
            <a:off x="5981428" y="2875776"/>
            <a:ext cx="2209903" cy="107693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CB948D6-911D-D268-5D4D-5EE8C620E5D7}"/>
              </a:ext>
            </a:extLst>
          </p:cNvPr>
          <p:cNvSpPr txBox="1"/>
          <p:nvPr/>
        </p:nvSpPr>
        <p:spPr>
          <a:xfrm>
            <a:off x="811858" y="702359"/>
            <a:ext cx="7520283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latin typeface="Gill Sans" panose="020B0502020104020203" pitchFamily="34" charset="-79"/>
                <a:cs typeface="Gill Sans" panose="020B0502020104020203" pitchFamily="34" charset="-79"/>
              </a:rPr>
              <a:t>Offload intensive compute task to edge server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CBDF5C-165B-44D0-B257-404755664907}"/>
              </a:ext>
            </a:extLst>
          </p:cNvPr>
          <p:cNvSpPr txBox="1"/>
          <p:nvPr/>
        </p:nvSpPr>
        <p:spPr>
          <a:xfrm>
            <a:off x="-240561" y="4144140"/>
            <a:ext cx="466775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latin typeface="Gill Sans" panose="020B0502020104020203" pitchFamily="34" charset="-79"/>
                <a:cs typeface="Gill Sans" panose="020B0502020104020203" pitchFamily="34" charset="-79"/>
              </a:rPr>
              <a:t>Wireless sensing for surrounding awareness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BBB609-A9EC-8F37-F31B-EC60B58A12A6}"/>
              </a:ext>
            </a:extLst>
          </p:cNvPr>
          <p:cNvSpPr txBox="1"/>
          <p:nvPr/>
        </p:nvSpPr>
        <p:spPr>
          <a:xfrm>
            <a:off x="4679588" y="4104393"/>
            <a:ext cx="466775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latin typeface="Gill Sans" panose="020B0502020104020203" pitchFamily="34" charset="-79"/>
                <a:cs typeface="Gill Sans" panose="020B0502020104020203" pitchFamily="34" charset="-79"/>
              </a:rPr>
              <a:t>Light-weight &amp; device free </a:t>
            </a:r>
          </a:p>
          <a:p>
            <a:pPr algn="ctr"/>
            <a:r>
              <a:rPr lang="en-US" sz="2200">
                <a:latin typeface="Gill Sans" panose="020B0502020104020203" pitchFamily="34" charset="-79"/>
                <a:cs typeface="Gill Sans" panose="020B0502020104020203" pitchFamily="34" charset="-79"/>
              </a:rPr>
              <a:t>AR/VR experience</a:t>
            </a:r>
          </a:p>
        </p:txBody>
      </p:sp>
      <p:sp>
        <p:nvSpPr>
          <p:cNvPr id="41" name="Left Arrow 40">
            <a:extLst>
              <a:ext uri="{FF2B5EF4-FFF2-40B4-BE49-F238E27FC236}">
                <a16:creationId xmlns:a16="http://schemas.microsoft.com/office/drawing/2014/main" id="{6AD23F4E-5CDD-5981-524A-0AB8F86B70DE}"/>
              </a:ext>
            </a:extLst>
          </p:cNvPr>
          <p:cNvSpPr/>
          <p:nvPr/>
        </p:nvSpPr>
        <p:spPr>
          <a:xfrm rot="10800000">
            <a:off x="4427197" y="3319323"/>
            <a:ext cx="1073939" cy="4437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2" name="Picture 6" descr="Brain free vector icons designed by Smashicons in 2020 | Vector ...">
            <a:extLst>
              <a:ext uri="{FF2B5EF4-FFF2-40B4-BE49-F238E27FC236}">
                <a16:creationId xmlns:a16="http://schemas.microsoft.com/office/drawing/2014/main" id="{3DC24B9F-1A51-12A8-5A76-9C381BB6B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538" y="702359"/>
            <a:ext cx="694078" cy="69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Introduction on Wireless Sensing</a:t>
            </a:r>
            <a:endParaRPr/>
          </a:p>
        </p:txBody>
      </p:sp>
      <p:sp>
        <p:nvSpPr>
          <p:cNvPr id="258" name="Google Shape;258;p36"/>
          <p:cNvSpPr txBox="1">
            <a:spLocks noGrp="1"/>
          </p:cNvSpPr>
          <p:nvPr>
            <p:ph type="body" idx="1"/>
          </p:nvPr>
        </p:nvSpPr>
        <p:spPr>
          <a:xfrm>
            <a:off x="36937" y="914301"/>
            <a:ext cx="3611700" cy="3480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048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1800"/>
              <a:t>Perceived by the changes in the received signal</a:t>
            </a:r>
          </a:p>
          <a:p>
            <a:pPr marL="381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800"/>
          </a:p>
          <a:p>
            <a:pPr marL="342900" lvl="0" indent="-3048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1800"/>
              <a:t>Main approaches [1] are based on:</a:t>
            </a:r>
          </a:p>
          <a:p>
            <a:pPr marL="3810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800"/>
              <a:t> </a:t>
            </a:r>
            <a:endParaRPr sz="1800"/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1800">
                <a:latin typeface="Gill Sans" panose="020B0502020104020203" pitchFamily="34" charset="-79"/>
                <a:cs typeface="Gill Sans" panose="020B0502020104020203" pitchFamily="34" charset="-79"/>
              </a:rPr>
              <a:t>Received Signal Strength </a:t>
            </a:r>
            <a:endParaRPr sz="180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1800">
                <a:latin typeface="Gill Sans" panose="020B0502020104020203" pitchFamily="34" charset="-79"/>
                <a:cs typeface="Gill Sans" panose="020B0502020104020203" pitchFamily="34" charset="-79"/>
              </a:rPr>
              <a:t>Passive Wi-Fi Radar </a:t>
            </a:r>
            <a:endParaRPr sz="180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831850" lvl="1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Char char="o"/>
            </a:pPr>
            <a:r>
              <a:rPr lang="en" sz="1800" b="1">
                <a:latin typeface="Gill Sans" panose="020B0502020104020203" pitchFamily="34" charset="-79"/>
                <a:cs typeface="Gill Sans" panose="020B0502020104020203" pitchFamily="34" charset="-79"/>
              </a:rPr>
              <a:t>Channel Frequency Response (CFR)</a:t>
            </a:r>
            <a:endParaRPr sz="1800" b="1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grpSp>
        <p:nvGrpSpPr>
          <p:cNvPr id="259" name="Google Shape;259;p36"/>
          <p:cNvGrpSpPr/>
          <p:nvPr/>
        </p:nvGrpSpPr>
        <p:grpSpPr>
          <a:xfrm>
            <a:off x="3493481" y="811984"/>
            <a:ext cx="5540376" cy="3877159"/>
            <a:chOff x="3325000" y="915652"/>
            <a:chExt cx="5384233" cy="3827781"/>
          </a:xfrm>
        </p:grpSpPr>
        <p:pic>
          <p:nvPicPr>
            <p:cNvPr id="260" name="Google Shape;260;p3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496188" y="1028753"/>
              <a:ext cx="329733" cy="378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36"/>
            <p:cNvPicPr preferRelativeResize="0"/>
            <p:nvPr/>
          </p:nvPicPr>
          <p:blipFill rotWithShape="1">
            <a:blip r:embed="rId4">
              <a:alphaModFix/>
            </a:blip>
            <a:srcRect l="-5900" r="5900"/>
            <a:stretch/>
          </p:blipFill>
          <p:spPr>
            <a:xfrm>
              <a:off x="7984929" y="3214314"/>
              <a:ext cx="698980" cy="5684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841726" y="915652"/>
              <a:ext cx="638042" cy="6049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3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19331" y="915652"/>
              <a:ext cx="718491" cy="6049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3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74378" y="3291566"/>
              <a:ext cx="380904" cy="4645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4429234" y="1713444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3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411274" y="3288927"/>
              <a:ext cx="573310" cy="464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36"/>
            <p:cNvPicPr preferRelativeResize="0"/>
            <p:nvPr/>
          </p:nvPicPr>
          <p:blipFill rotWithShape="1">
            <a:blip r:embed="rId8">
              <a:alphaModFix/>
            </a:blip>
            <a:srcRect l="5059" t="15510" r="63068" b="51944"/>
            <a:stretch/>
          </p:blipFill>
          <p:spPr>
            <a:xfrm>
              <a:off x="4264282" y="2069594"/>
              <a:ext cx="793540" cy="795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36"/>
            <p:cNvPicPr preferRelativeResize="0"/>
            <p:nvPr/>
          </p:nvPicPr>
          <p:blipFill rotWithShape="1">
            <a:blip r:embed="rId9">
              <a:alphaModFix/>
            </a:blip>
            <a:srcRect l="7005" t="14926" r="12087" b="18286"/>
            <a:stretch/>
          </p:blipFill>
          <p:spPr>
            <a:xfrm>
              <a:off x="6066811" y="2093750"/>
              <a:ext cx="793541" cy="7074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36"/>
            <p:cNvPicPr preferRelativeResize="0"/>
            <p:nvPr/>
          </p:nvPicPr>
          <p:blipFill rotWithShape="1">
            <a:blip r:embed="rId10">
              <a:alphaModFix/>
            </a:blip>
            <a:srcRect l="23832" t="13754" r="31554" b="6821"/>
            <a:stretch/>
          </p:blipFill>
          <p:spPr>
            <a:xfrm>
              <a:off x="7869336" y="2064088"/>
              <a:ext cx="718491" cy="7667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4429242" y="2935070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6203493" y="1736671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8036937" y="1713444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7989243">
              <a:off x="5830725" y="1726783"/>
              <a:ext cx="455484" cy="1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" name="Google Shape;274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2810680">
              <a:off x="4752205" y="1660489"/>
              <a:ext cx="455485" cy="1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6230850" y="2935070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5399963">
              <a:off x="8099464" y="2932968"/>
              <a:ext cx="469915" cy="187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2810675">
              <a:off x="6590690" y="1710274"/>
              <a:ext cx="455485" cy="193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36"/>
            <p:cNvPicPr preferRelativeResize="0"/>
            <p:nvPr/>
          </p:nvPicPr>
          <p:blipFill rotWithShape="1">
            <a:blip r:embed="rId6">
              <a:alphaModFix/>
            </a:blip>
            <a:srcRect r="63540"/>
            <a:stretch/>
          </p:blipFill>
          <p:spPr>
            <a:xfrm rot="7989243">
              <a:off x="7728404" y="1660489"/>
              <a:ext cx="455484" cy="193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9" name="Google Shape;279;p36"/>
            <p:cNvSpPr txBox="1"/>
            <p:nvPr/>
          </p:nvSpPr>
          <p:spPr>
            <a:xfrm>
              <a:off x="3325000" y="1337213"/>
              <a:ext cx="1057800" cy="77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Transmitted Wi-Fi 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Signals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80" name="Google Shape;280;p36"/>
            <p:cNvSpPr txBox="1"/>
            <p:nvPr/>
          </p:nvSpPr>
          <p:spPr>
            <a:xfrm>
              <a:off x="3340751" y="2774741"/>
              <a:ext cx="982800" cy="77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Received 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Wi-Fi Signals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81" name="Google Shape;281;p36"/>
            <p:cNvSpPr txBox="1"/>
            <p:nvPr/>
          </p:nvSpPr>
          <p:spPr>
            <a:xfrm>
              <a:off x="4217618" y="4165933"/>
              <a:ext cx="1057800" cy="5775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Channel Information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282" name="Google Shape;282;p36"/>
            <p:cNvCxnSpPr/>
            <p:nvPr/>
          </p:nvCxnSpPr>
          <p:spPr>
            <a:xfrm flipH="1">
              <a:off x="4456750" y="3900350"/>
              <a:ext cx="7200" cy="281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83" name="Google Shape;283;p36"/>
            <p:cNvCxnSpPr/>
            <p:nvPr/>
          </p:nvCxnSpPr>
          <p:spPr>
            <a:xfrm>
              <a:off x="4456750" y="3905900"/>
              <a:ext cx="3917700" cy="1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4" name="Google Shape;284;p36"/>
            <p:cNvCxnSpPr/>
            <p:nvPr/>
          </p:nvCxnSpPr>
          <p:spPr>
            <a:xfrm>
              <a:off x="4697182" y="3737310"/>
              <a:ext cx="1263" cy="15704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5" name="Google Shape;285;p36"/>
            <p:cNvCxnSpPr/>
            <p:nvPr/>
          </p:nvCxnSpPr>
          <p:spPr>
            <a:xfrm>
              <a:off x="6469102" y="3770102"/>
              <a:ext cx="1263" cy="15704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6" name="Google Shape;286;p36"/>
            <p:cNvCxnSpPr/>
            <p:nvPr/>
          </p:nvCxnSpPr>
          <p:spPr>
            <a:xfrm>
              <a:off x="8355416" y="3757011"/>
              <a:ext cx="1263" cy="157045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7" name="Google Shape;287;p36"/>
            <p:cNvCxnSpPr/>
            <p:nvPr/>
          </p:nvCxnSpPr>
          <p:spPr>
            <a:xfrm rot="10800000" flipH="1">
              <a:off x="4207702" y="3140049"/>
              <a:ext cx="340927" cy="1977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88" name="Google Shape;288;p36"/>
            <p:cNvCxnSpPr/>
            <p:nvPr/>
          </p:nvCxnSpPr>
          <p:spPr>
            <a:xfrm rot="10800000" flipH="1">
              <a:off x="4207700" y="1737409"/>
              <a:ext cx="340800" cy="2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89" name="Google Shape;289;p36"/>
            <p:cNvSpPr txBox="1"/>
            <p:nvPr/>
          </p:nvSpPr>
          <p:spPr>
            <a:xfrm>
              <a:off x="5940838" y="4150477"/>
              <a:ext cx="1057800" cy="5775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Feature Extraction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0" name="Google Shape;290;p36"/>
            <p:cNvSpPr txBox="1"/>
            <p:nvPr/>
          </p:nvSpPr>
          <p:spPr>
            <a:xfrm>
              <a:off x="7547033" y="4263161"/>
              <a:ext cx="1162200" cy="3798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Classification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1" name="Google Shape;291;p36"/>
            <p:cNvSpPr txBox="1"/>
            <p:nvPr/>
          </p:nvSpPr>
          <p:spPr>
            <a:xfrm>
              <a:off x="3546934" y="2163222"/>
              <a:ext cx="1057800" cy="5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Activity 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Recognition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2" name="Google Shape;292;p36"/>
            <p:cNvSpPr txBox="1"/>
            <p:nvPr/>
          </p:nvSpPr>
          <p:spPr>
            <a:xfrm>
              <a:off x="5170713" y="2172505"/>
              <a:ext cx="1018500" cy="5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Health Monitoring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93" name="Google Shape;293;p36"/>
            <p:cNvSpPr txBox="1"/>
            <p:nvPr/>
          </p:nvSpPr>
          <p:spPr>
            <a:xfrm>
              <a:off x="7040471" y="2197884"/>
              <a:ext cx="876900" cy="5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rPr>
                <a:t>Presence Detection</a:t>
              </a:r>
              <a:endParaRPr sz="1300" b="0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cxnSp>
          <p:nvCxnSpPr>
            <p:cNvPr id="294" name="Google Shape;294;p36"/>
            <p:cNvCxnSpPr>
              <a:stCxn id="281" idx="3"/>
              <a:endCxn id="289" idx="1"/>
            </p:cNvCxnSpPr>
            <p:nvPr/>
          </p:nvCxnSpPr>
          <p:spPr>
            <a:xfrm rot="10800000" flipH="1">
              <a:off x="5275418" y="4439083"/>
              <a:ext cx="665400" cy="15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95" name="Google Shape;295;p36"/>
            <p:cNvCxnSpPr>
              <a:endCxn id="290" idx="1"/>
            </p:cNvCxnSpPr>
            <p:nvPr/>
          </p:nvCxnSpPr>
          <p:spPr>
            <a:xfrm>
              <a:off x="6975533" y="4453061"/>
              <a:ext cx="571500" cy="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96" name="Google Shape;296;p3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C8A089-2CC9-7EDF-044B-3B0FB8308F1A}"/>
              </a:ext>
            </a:extLst>
          </p:cNvPr>
          <p:cNvSpPr txBox="1"/>
          <p:nvPr/>
        </p:nvSpPr>
        <p:spPr>
          <a:xfrm>
            <a:off x="1028700" y="4787543"/>
            <a:ext cx="74587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4775">
              <a:lnSpc>
                <a:spcPct val="100000"/>
              </a:lnSpc>
              <a:spcBef>
                <a:spcPts val="750"/>
              </a:spcBef>
              <a:buSzPct val="120000"/>
            </a:pP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1. Khandaker Foysal Haque, Milin Zhang, Francesca 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Meneghello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, and Francesco Restuccia. "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Beamsense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: Rethinking wireless sensing with mu-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mimo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wi-fi beamforming feedback." Computer Networks 258 (2025): 111020.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192643" y="134334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/>
              <a:t>Prior Work and Existing Challenges </a:t>
            </a:r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192643" y="3726190"/>
            <a:ext cx="8758714" cy="130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800"/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Bahadori, N., Ashdown, J. and Restuccia, F., 2022, June. ReWiS: Reliable Wi-Fi sensing through few-shot multi-antenna multi-receiver CSI learning. In 2022 IEEE 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</a:rPr>
              <a:t>WoWMoM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 (pp. 50-59). </a:t>
            </a:r>
            <a:r>
              <a:rPr lang="en" sz="80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800" err="1">
                <a:solidFill>
                  <a:schemeClr val="bg2">
                    <a:lumMod val="60000"/>
                    <a:lumOff val="40000"/>
                  </a:schemeClr>
                </a:solidFill>
              </a:rPr>
              <a:t>Meneghello</a:t>
            </a:r>
            <a:r>
              <a:rPr lang="en" sz="800">
                <a:solidFill>
                  <a:schemeClr val="bg2">
                    <a:lumMod val="60000"/>
                    <a:lumOff val="40000"/>
                  </a:schemeClr>
                </a:solidFill>
              </a:rPr>
              <a:t>, D. Garlisi, N. Dal Fabbro, I. Tinnirello, and M. Rossi, “SHARP: Environment and Person Independent Activity Recognition with Commodity IEEE 802.11 Access Points,” IEEE TMC, 2022.</a:t>
            </a:r>
          </a:p>
          <a:p>
            <a:pPr marL="342900" lvl="0" indent="-2349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" sz="800">
                <a:solidFill>
                  <a:schemeClr val="bg2">
                    <a:lumMod val="60000"/>
                    <a:lumOff val="40000"/>
                  </a:schemeClr>
                </a:solidFill>
              </a:rPr>
              <a:t>R. Xiao, J. Liu, J. Han, and K. Ren, “OneFi: One-Shot Recognition for Unseen Gesture via COTS WiFi,” in Proceedings of the ACM Conference on Embedded Networked Sensor Systems (SenSys), pp. 206–219, 2021</a:t>
            </a:r>
            <a:r>
              <a:rPr lang="en" sz="800" b="1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Yin, G., Zhang, J., Shen, G. and Chen, Y., 2022. 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</a:rPr>
              <a:t>FewSense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, towards a scalable and cross-domain Wi-Fi sensing system using few-shot learning. IEEE TMC, 23(1), pp.453-468.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Ma, Y., Zhou, G., Wang, S., Zhao, H. and Jung, W., 2018. 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</a:rPr>
              <a:t>SignFi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: Sign language recognition using </a:t>
            </a:r>
            <a:r>
              <a:rPr lang="en-US" sz="800" err="1">
                <a:solidFill>
                  <a:schemeClr val="bg2">
                    <a:lumMod val="60000"/>
                    <a:lumOff val="40000"/>
                  </a:schemeClr>
                </a:solidFill>
              </a:rPr>
              <a:t>WiFi</a:t>
            </a:r>
            <a:r>
              <a:rPr lang="en-US" sz="800">
                <a:solidFill>
                  <a:schemeClr val="bg2">
                    <a:lumMod val="60000"/>
                    <a:lumOff val="40000"/>
                  </a:schemeClr>
                </a:solidFill>
              </a:rPr>
              <a:t>. Proceedings of the ACM IMWUT, 2(1), pp.1-21.</a:t>
            </a:r>
            <a:endParaRPr sz="80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DB362FC0-E64F-5071-CF11-A33F86F532F1}"/>
              </a:ext>
            </a:extLst>
          </p:cNvPr>
          <p:cNvSpPr/>
          <p:nvPr/>
        </p:nvSpPr>
        <p:spPr>
          <a:xfrm>
            <a:off x="97916" y="813814"/>
            <a:ext cx="4094582" cy="473199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300"/>
            </a:pPr>
            <a:r>
              <a:rPr lang="en-US" sz="2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Need Firmware Modifications</a:t>
            </a:r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FE23BD20-AAE8-A442-D309-A183A1877B9E}"/>
              </a:ext>
            </a:extLst>
          </p:cNvPr>
          <p:cNvSpPr/>
          <p:nvPr/>
        </p:nvSpPr>
        <p:spPr>
          <a:xfrm>
            <a:off x="384645" y="1480106"/>
            <a:ext cx="4094582" cy="473199"/>
          </a:xfrm>
          <a:prstGeom prst="parallelogram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300"/>
            </a:pPr>
            <a:r>
              <a:rPr lang="en-US" sz="2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Need Dedicated CSI Tools</a:t>
            </a:r>
          </a:p>
        </p:txBody>
      </p:sp>
      <p:pic>
        <p:nvPicPr>
          <p:cNvPr id="5" name="Picture 4" descr="A black and red letter with green and red letters&#10;&#10;AI-generated content may be incorrect.">
            <a:extLst>
              <a:ext uri="{FF2B5EF4-FFF2-40B4-BE49-F238E27FC236}">
                <a16:creationId xmlns:a16="http://schemas.microsoft.com/office/drawing/2014/main" id="{84A269AF-D346-C3A3-FD95-577C01BA7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256" y="800473"/>
            <a:ext cx="1918612" cy="281668"/>
          </a:xfrm>
          <a:prstGeom prst="rect">
            <a:avLst/>
          </a:prstGeom>
        </p:spPr>
      </p:pic>
      <p:pic>
        <p:nvPicPr>
          <p:cNvPr id="7" name="Picture 6" descr="A logo with a wifi symbol&#10;&#10;AI-generated content may be incorrect.">
            <a:extLst>
              <a:ext uri="{FF2B5EF4-FFF2-40B4-BE49-F238E27FC236}">
                <a16:creationId xmlns:a16="http://schemas.microsoft.com/office/drawing/2014/main" id="{DC4E45E1-8AB3-EE62-8519-5B78171D4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164" y="632780"/>
            <a:ext cx="1469174" cy="61705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9FDF34C-32A0-CD19-1C8A-56A556B8DA3F}"/>
              </a:ext>
            </a:extLst>
          </p:cNvPr>
          <p:cNvSpPr/>
          <p:nvPr/>
        </p:nvSpPr>
        <p:spPr>
          <a:xfrm>
            <a:off x="5107435" y="1180932"/>
            <a:ext cx="1620835" cy="49421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ysClr val="windowText" lastClr="000000"/>
                </a:solidFill>
                <a:latin typeface="+mj-lt"/>
                <a:cs typeface="Gill Sans" panose="020B0502020104020203" pitchFamily="34" charset="-79"/>
              </a:rPr>
              <a:t>802.11n CSI Tool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18763E5C-3837-15B4-1A52-749AE0EE79AF}"/>
              </a:ext>
            </a:extLst>
          </p:cNvPr>
          <p:cNvSpPr/>
          <p:nvPr/>
        </p:nvSpPr>
        <p:spPr>
          <a:xfrm>
            <a:off x="598855" y="2160173"/>
            <a:ext cx="4094582" cy="473198"/>
          </a:xfrm>
          <a:prstGeom prst="parallelogram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300"/>
            </a:pPr>
            <a:r>
              <a:rPr lang="en-US" sz="2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Limited Hardware</a:t>
            </a:r>
          </a:p>
        </p:txBody>
      </p:sp>
      <p:pic>
        <p:nvPicPr>
          <p:cNvPr id="14" name="Picture 13" descr="A white electronic device with buttons and switches&#10;&#10;AI-generated content may be incorrect.">
            <a:extLst>
              <a:ext uri="{FF2B5EF4-FFF2-40B4-BE49-F238E27FC236}">
                <a16:creationId xmlns:a16="http://schemas.microsoft.com/office/drawing/2014/main" id="{7B4EBAF6-D6C5-B7C1-3A4B-2F5C056285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545" b="28789"/>
          <a:stretch>
            <a:fillRect/>
          </a:stretch>
        </p:blipFill>
        <p:spPr>
          <a:xfrm>
            <a:off x="4925731" y="2043317"/>
            <a:ext cx="1782114" cy="706910"/>
          </a:xfrm>
          <a:prstGeom prst="rect">
            <a:avLst/>
          </a:prstGeom>
        </p:spPr>
      </p:pic>
      <p:pic>
        <p:nvPicPr>
          <p:cNvPr id="16" name="Picture 15" descr="A small green and white computer chip&#10;&#10;AI-generated content may be incorrect.">
            <a:extLst>
              <a:ext uri="{FF2B5EF4-FFF2-40B4-BE49-F238E27FC236}">
                <a16:creationId xmlns:a16="http://schemas.microsoft.com/office/drawing/2014/main" id="{2DBDAE9C-67F2-F090-4919-ECD0C6028D7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449" t="16275" r="23761" b="9646"/>
          <a:stretch>
            <a:fillRect/>
          </a:stretch>
        </p:blipFill>
        <p:spPr>
          <a:xfrm>
            <a:off x="6998547" y="2039017"/>
            <a:ext cx="522829" cy="706911"/>
          </a:xfrm>
          <a:prstGeom prst="rect">
            <a:avLst/>
          </a:prstGeom>
        </p:spPr>
      </p:pic>
      <p:pic>
        <p:nvPicPr>
          <p:cNvPr id="18" name="Picture 17" descr="A black router with three antennas&#10;&#10;AI-generated content may be incorrect.">
            <a:extLst>
              <a:ext uri="{FF2B5EF4-FFF2-40B4-BE49-F238E27FC236}">
                <a16:creationId xmlns:a16="http://schemas.microsoft.com/office/drawing/2014/main" id="{13D61FD5-537E-B256-775E-0259C4E9E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2407" y="1809727"/>
            <a:ext cx="1035287" cy="1035287"/>
          </a:xfrm>
          <a:prstGeom prst="rect">
            <a:avLst/>
          </a:prstGeom>
        </p:spPr>
      </p:pic>
      <p:sp>
        <p:nvSpPr>
          <p:cNvPr id="19" name="Parallelogram 18">
            <a:extLst>
              <a:ext uri="{FF2B5EF4-FFF2-40B4-BE49-F238E27FC236}">
                <a16:creationId xmlns:a16="http://schemas.microsoft.com/office/drawing/2014/main" id="{CD32F444-6987-0AE8-42A8-1BDB35BBD881}"/>
              </a:ext>
            </a:extLst>
          </p:cNvPr>
          <p:cNvSpPr/>
          <p:nvPr/>
        </p:nvSpPr>
        <p:spPr>
          <a:xfrm>
            <a:off x="886772" y="2820348"/>
            <a:ext cx="4094582" cy="473198"/>
          </a:xfrm>
          <a:prstGeom prst="parallelogram">
            <a:avLst/>
          </a:prstGeom>
          <a:solidFill>
            <a:schemeClr val="accent1">
              <a:lumMod val="20000"/>
              <a:lumOff val="80000"/>
              <a:alpha val="52941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ts val="1300"/>
            </a:pPr>
            <a:r>
              <a:rPr lang="en-U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Can’t Generalize Domains</a:t>
            </a:r>
            <a:endParaRPr lang="en-US" sz="20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4290B7-935B-5D51-A81E-E62CEF1B1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6" t="50738" r="37367" b="14291"/>
          <a:stretch>
            <a:fillRect/>
          </a:stretch>
        </p:blipFill>
        <p:spPr bwMode="auto">
          <a:xfrm>
            <a:off x="5557455" y="2820348"/>
            <a:ext cx="818383" cy="95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ain free vector icons designed by Smashicons in 2020 | Vector ...">
            <a:extLst>
              <a:ext uri="{FF2B5EF4-FFF2-40B4-BE49-F238E27FC236}">
                <a16:creationId xmlns:a16="http://schemas.microsoft.com/office/drawing/2014/main" id="{29F2E5E3-8A62-EA87-47A8-04611E74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962" y="2988727"/>
            <a:ext cx="609639" cy="60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ight Arrow 19">
            <a:extLst>
              <a:ext uri="{FF2B5EF4-FFF2-40B4-BE49-F238E27FC236}">
                <a16:creationId xmlns:a16="http://schemas.microsoft.com/office/drawing/2014/main" id="{B9ADFAC8-497A-CA17-3CA4-D56BED5FF462}"/>
              </a:ext>
            </a:extLst>
          </p:cNvPr>
          <p:cNvSpPr/>
          <p:nvPr/>
        </p:nvSpPr>
        <p:spPr>
          <a:xfrm>
            <a:off x="6375838" y="3185888"/>
            <a:ext cx="749793" cy="26105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C81EE525-2568-12CB-96D2-37F2961347D2}"/>
              </a:ext>
            </a:extLst>
          </p:cNvPr>
          <p:cNvCxnSpPr>
            <a:cxnSpLocks/>
            <a:stCxn id="1026" idx="1"/>
          </p:cNvCxnSpPr>
          <p:nvPr/>
        </p:nvCxnSpPr>
        <p:spPr>
          <a:xfrm rot="10800000">
            <a:off x="5230713" y="2685522"/>
            <a:ext cx="326742" cy="61219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83C1F105-7F8E-3EE4-91BF-C26133CE399F}"/>
              </a:ext>
            </a:extLst>
          </p:cNvPr>
          <p:cNvCxnSpPr>
            <a:cxnSpLocks/>
            <a:stCxn id="1028" idx="3"/>
            <a:endCxn id="18" idx="2"/>
          </p:cNvCxnSpPr>
          <p:nvPr/>
        </p:nvCxnSpPr>
        <p:spPr>
          <a:xfrm flipV="1">
            <a:off x="7869601" y="2845014"/>
            <a:ext cx="530450" cy="4485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>
            <a:extLst>
              <a:ext uri="{FF2B5EF4-FFF2-40B4-BE49-F238E27FC236}">
                <a16:creationId xmlns:a16="http://schemas.microsoft.com/office/drawing/2014/main" id="{2E6688EC-E761-74A2-8229-E96578650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88" y="2905114"/>
            <a:ext cx="545871" cy="68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734043-7D0C-092A-FB80-302886BFA7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8271" y="1283192"/>
            <a:ext cx="1313019" cy="308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>
            <a:spLocks noGrp="1"/>
          </p:cNvSpPr>
          <p:nvPr>
            <p:ph type="title"/>
          </p:nvPr>
        </p:nvSpPr>
        <p:spPr>
          <a:xfrm>
            <a:off x="283127" y="105673"/>
            <a:ext cx="5812774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err="1"/>
              <a:t>BeamSense</a:t>
            </a:r>
            <a:r>
              <a:rPr lang="en"/>
              <a:t>: Overview and Novelties</a:t>
            </a:r>
            <a:endParaRPr/>
          </a:p>
        </p:txBody>
      </p:sp>
      <p:sp>
        <p:nvSpPr>
          <p:cNvPr id="224" name="Google Shape;224;p24"/>
          <p:cNvSpPr txBox="1">
            <a:spLocks noGrp="1"/>
          </p:cNvSpPr>
          <p:nvPr>
            <p:ph type="sldNum" idx="12"/>
          </p:nvPr>
        </p:nvSpPr>
        <p:spPr>
          <a:xfrm>
            <a:off x="8467282" y="47174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8465EE-BF2A-6CA2-3C12-73304BC42949}"/>
              </a:ext>
            </a:extLst>
          </p:cNvPr>
          <p:cNvGrpSpPr/>
          <p:nvPr/>
        </p:nvGrpSpPr>
        <p:grpSpPr>
          <a:xfrm>
            <a:off x="454392" y="593619"/>
            <a:ext cx="3849343" cy="4207167"/>
            <a:chOff x="2383551" y="593619"/>
            <a:chExt cx="3849343" cy="4207167"/>
          </a:xfrm>
        </p:grpSpPr>
        <p:sp>
          <p:nvSpPr>
            <p:cNvPr id="195" name="Google Shape;77;p13">
              <a:extLst>
                <a:ext uri="{FF2B5EF4-FFF2-40B4-BE49-F238E27FC236}">
                  <a16:creationId xmlns:a16="http://schemas.microsoft.com/office/drawing/2014/main" id="{7131C91C-CC75-B795-3D39-A25CBC9F2D4E}"/>
                </a:ext>
              </a:extLst>
            </p:cNvPr>
            <p:cNvSpPr txBox="1"/>
            <p:nvPr/>
          </p:nvSpPr>
          <p:spPr>
            <a:xfrm>
              <a:off x="2797487" y="3862237"/>
              <a:ext cx="3435407" cy="9385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Palatino"/>
                  <a:ea typeface="Palatino"/>
                  <a:cs typeface="Palatino"/>
                  <a:sym typeface="Palatino"/>
                </a:rPr>
                <a:t>Requires specialized equipment</a:t>
              </a:r>
              <a:endParaRPr sz="1600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Palatino"/>
                  <a:ea typeface="Palatino"/>
                  <a:cs typeface="Palatino"/>
                  <a:sym typeface="Palatino"/>
                </a:rPr>
                <a:t> Requires Direct Access to Devices</a:t>
              </a:r>
              <a:endParaRPr sz="1600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Palatino"/>
                  <a:ea typeface="Palatino"/>
                  <a:cs typeface="Palatino"/>
                  <a:sym typeface="Palatino"/>
                </a:rPr>
                <a:t>Introduces additional overhead</a:t>
              </a:r>
              <a:endParaRPr sz="1600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98" name="Google Shape;80;p13">
              <a:extLst>
                <a:ext uri="{FF2B5EF4-FFF2-40B4-BE49-F238E27FC236}">
                  <a16:creationId xmlns:a16="http://schemas.microsoft.com/office/drawing/2014/main" id="{02529D5C-59FB-368B-A7DA-631E762DF35D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383551" y="3941266"/>
              <a:ext cx="539898" cy="62008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3C44D0-F8A1-16FA-BD00-E949EB3AB57C}"/>
                </a:ext>
              </a:extLst>
            </p:cNvPr>
            <p:cNvGrpSpPr/>
            <p:nvPr/>
          </p:nvGrpSpPr>
          <p:grpSpPr>
            <a:xfrm>
              <a:off x="2562802" y="1077272"/>
              <a:ext cx="3579398" cy="2769412"/>
              <a:chOff x="2562802" y="1077272"/>
              <a:chExt cx="3579398" cy="2769412"/>
            </a:xfrm>
          </p:grpSpPr>
          <p:sp>
            <p:nvSpPr>
              <p:cNvPr id="52" name="Google Shape;62;p13">
                <a:extLst>
                  <a:ext uri="{FF2B5EF4-FFF2-40B4-BE49-F238E27FC236}">
                    <a16:creationId xmlns:a16="http://schemas.microsoft.com/office/drawing/2014/main" id="{B2775AB5-68EE-48E4-8913-C60B211152AD}"/>
                  </a:ext>
                </a:extLst>
              </p:cNvPr>
              <p:cNvSpPr/>
              <p:nvPr/>
            </p:nvSpPr>
            <p:spPr>
              <a:xfrm>
                <a:off x="2562802" y="1348665"/>
                <a:ext cx="3579398" cy="2498019"/>
              </a:xfrm>
              <a:prstGeom prst="rect">
                <a:avLst/>
              </a:prstGeom>
              <a:noFill/>
              <a:ln w="76200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53" name="Google Shape;63;p13">
                <a:extLst>
                  <a:ext uri="{FF2B5EF4-FFF2-40B4-BE49-F238E27FC236}">
                    <a16:creationId xmlns:a16="http://schemas.microsoft.com/office/drawing/2014/main" id="{42A12D00-5F75-3714-755F-7F7456CE3AAE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-5900" r="5900"/>
              <a:stretch/>
            </p:blipFill>
            <p:spPr>
              <a:xfrm>
                <a:off x="5071267" y="2525493"/>
                <a:ext cx="861319" cy="65207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4" name="Google Shape;64;p13">
                <a:extLst>
                  <a:ext uri="{FF2B5EF4-FFF2-40B4-BE49-F238E27FC236}">
                    <a16:creationId xmlns:a16="http://schemas.microsoft.com/office/drawing/2014/main" id="{E670DA44-97D7-64F1-7225-FA96554F335E}"/>
                  </a:ext>
                </a:extLst>
              </p:cNvPr>
              <p:cNvSpPr/>
              <p:nvPr/>
            </p:nvSpPr>
            <p:spPr>
              <a:xfrm>
                <a:off x="3196507" y="1583274"/>
                <a:ext cx="679794" cy="2069034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65;p13">
                <a:extLst>
                  <a:ext uri="{FF2B5EF4-FFF2-40B4-BE49-F238E27FC236}">
                    <a16:creationId xmlns:a16="http://schemas.microsoft.com/office/drawing/2014/main" id="{35A34632-0F81-12A8-F2A2-B9D84FAC51CE}"/>
                  </a:ext>
                </a:extLst>
              </p:cNvPr>
              <p:cNvSpPr/>
              <p:nvPr/>
            </p:nvSpPr>
            <p:spPr>
              <a:xfrm>
                <a:off x="5132426" y="2089137"/>
                <a:ext cx="739001" cy="428250"/>
              </a:xfrm>
              <a:prstGeom prst="roundRect">
                <a:avLst>
                  <a:gd name="adj" fmla="val 16667"/>
                </a:avLst>
              </a:prstGeom>
              <a:solidFill>
                <a:srgbClr val="D9EAD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Access 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Point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56" name="Google Shape;66;p13">
                <a:extLst>
                  <a:ext uri="{FF2B5EF4-FFF2-40B4-BE49-F238E27FC236}">
                    <a16:creationId xmlns:a16="http://schemas.microsoft.com/office/drawing/2014/main" id="{1B0EC9DA-AE83-1C0B-E94D-5A9BA83FBE95}"/>
                  </a:ext>
                </a:extLst>
              </p:cNvPr>
              <p:cNvSpPr/>
              <p:nvPr/>
            </p:nvSpPr>
            <p:spPr>
              <a:xfrm>
                <a:off x="3042692" y="1077272"/>
                <a:ext cx="1014012" cy="428250"/>
              </a:xfrm>
              <a:prstGeom prst="roundRect">
                <a:avLst>
                  <a:gd name="adj" fmla="val 16667"/>
                </a:avLst>
              </a:prstGeom>
              <a:solidFill>
                <a:srgbClr val="D9EAD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CSI 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Collectors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57" name="Google Shape;67;p13">
                <a:extLst>
                  <a:ext uri="{FF2B5EF4-FFF2-40B4-BE49-F238E27FC236}">
                    <a16:creationId xmlns:a16="http://schemas.microsoft.com/office/drawing/2014/main" id="{BF0A6F1E-FDAA-BA47-17D6-6E4F86226757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145073" y="1583274"/>
                <a:ext cx="738960" cy="73362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8" name="Google Shape;68;p13">
                <a:extLst>
                  <a:ext uri="{FF2B5EF4-FFF2-40B4-BE49-F238E27FC236}">
                    <a16:creationId xmlns:a16="http://schemas.microsoft.com/office/drawing/2014/main" id="{43B7074E-7493-16CB-D215-A5672D75945F}"/>
                  </a:ext>
                </a:extLst>
              </p:cNvPr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145073" y="2771717"/>
                <a:ext cx="738960" cy="73362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Google Shape;69;p13">
                <a:extLst>
                  <a:ext uri="{FF2B5EF4-FFF2-40B4-BE49-F238E27FC236}">
                    <a16:creationId xmlns:a16="http://schemas.microsoft.com/office/drawing/2014/main" id="{14924C1D-47A4-DCAD-BE0B-B94C9E1FA035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2754792" y="2272832"/>
                <a:ext cx="390279" cy="3545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Google Shape;70;p13">
                <a:extLst>
                  <a:ext uri="{FF2B5EF4-FFF2-40B4-BE49-F238E27FC236}">
                    <a16:creationId xmlns:a16="http://schemas.microsoft.com/office/drawing/2014/main" id="{C2918968-C60E-BD56-8D16-FE808E8B909A}"/>
                  </a:ext>
                </a:extLst>
              </p:cNvPr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2754792" y="3328032"/>
                <a:ext cx="390279" cy="354597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62" name="Google Shape;72;p13">
                <a:extLst>
                  <a:ext uri="{FF2B5EF4-FFF2-40B4-BE49-F238E27FC236}">
                    <a16:creationId xmlns:a16="http://schemas.microsoft.com/office/drawing/2014/main" id="{3AA134B1-0151-121B-6CD8-6A48A88ABE85}"/>
                  </a:ext>
                </a:extLst>
              </p:cNvPr>
              <p:cNvCxnSpPr>
                <a:endCxn id="59" idx="0"/>
              </p:cNvCxnSpPr>
              <p:nvPr/>
            </p:nvCxnSpPr>
            <p:spPr>
              <a:xfrm flipH="1">
                <a:off x="2949931" y="2023080"/>
                <a:ext cx="339051" cy="249752"/>
              </a:xfrm>
              <a:prstGeom prst="bentConnector2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cxnSp>
            <p:nvCxnSpPr>
              <p:cNvPr id="63" name="Google Shape;73;p13">
                <a:extLst>
                  <a:ext uri="{FF2B5EF4-FFF2-40B4-BE49-F238E27FC236}">
                    <a16:creationId xmlns:a16="http://schemas.microsoft.com/office/drawing/2014/main" id="{FB71D0B2-6756-061A-07BB-500C6D7D8134}"/>
                  </a:ext>
                </a:extLst>
              </p:cNvPr>
              <p:cNvCxnSpPr>
                <a:endCxn id="60" idx="0"/>
              </p:cNvCxnSpPr>
              <p:nvPr/>
            </p:nvCxnSpPr>
            <p:spPr>
              <a:xfrm flipH="1">
                <a:off x="2949931" y="3135140"/>
                <a:ext cx="352584" cy="192892"/>
              </a:xfrm>
              <a:prstGeom prst="bentConnector2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  <p:sp>
            <p:nvSpPr>
              <p:cNvPr id="192" name="Google Shape;74;p13">
                <a:extLst>
                  <a:ext uri="{FF2B5EF4-FFF2-40B4-BE49-F238E27FC236}">
                    <a16:creationId xmlns:a16="http://schemas.microsoft.com/office/drawing/2014/main" id="{9B4D6FDD-C483-22D8-475C-C95D94188225}"/>
                  </a:ext>
                </a:extLst>
              </p:cNvPr>
              <p:cNvSpPr txBox="1"/>
              <p:nvPr/>
            </p:nvSpPr>
            <p:spPr>
              <a:xfrm>
                <a:off x="2695986" y="1691916"/>
                <a:ext cx="528030" cy="3447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Palatino"/>
                    <a:ea typeface="Palatino"/>
                    <a:cs typeface="Palatino"/>
                    <a:sym typeface="Palatino"/>
                  </a:rPr>
                  <a:t>CSI </a:t>
                </a:r>
                <a:endParaRPr/>
              </a:p>
            </p:txBody>
          </p:sp>
          <p:sp>
            <p:nvSpPr>
              <p:cNvPr id="193" name="Google Shape;75;p13">
                <a:extLst>
                  <a:ext uri="{FF2B5EF4-FFF2-40B4-BE49-F238E27FC236}">
                    <a16:creationId xmlns:a16="http://schemas.microsoft.com/office/drawing/2014/main" id="{769E454E-E5C0-5DDB-E07E-01DEC80B32CE}"/>
                  </a:ext>
                </a:extLst>
              </p:cNvPr>
              <p:cNvSpPr txBox="1"/>
              <p:nvPr/>
            </p:nvSpPr>
            <p:spPr>
              <a:xfrm>
                <a:off x="2684930" y="2790391"/>
                <a:ext cx="528030" cy="3447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Palatino"/>
                    <a:ea typeface="Palatino"/>
                    <a:cs typeface="Palatino"/>
                    <a:sym typeface="Palatino"/>
                  </a:rPr>
                  <a:t>CSI </a:t>
                </a:r>
                <a:endParaRPr/>
              </a:p>
            </p:txBody>
          </p:sp>
          <p:cxnSp>
            <p:nvCxnSpPr>
              <p:cNvPr id="196" name="Google Shape;78;p13">
                <a:extLst>
                  <a:ext uri="{FF2B5EF4-FFF2-40B4-BE49-F238E27FC236}">
                    <a16:creationId xmlns:a16="http://schemas.microsoft.com/office/drawing/2014/main" id="{FDD15D94-BB82-3682-A49F-CC2B614AF8EC}"/>
                  </a:ext>
                </a:extLst>
              </p:cNvPr>
              <p:cNvCxnSpPr>
                <a:stCxn id="57" idx="2"/>
                <a:endCxn id="58" idx="0"/>
              </p:cNvCxnSpPr>
              <p:nvPr/>
            </p:nvCxnSpPr>
            <p:spPr>
              <a:xfrm>
                <a:off x="3514553" y="2316897"/>
                <a:ext cx="0" cy="45488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000000"/>
                </a:solidFill>
                <a:prstDash val="lgDash"/>
                <a:round/>
                <a:headEnd type="triangle" w="med" len="med"/>
                <a:tailEnd type="triangle" w="med" len="med"/>
              </a:ln>
            </p:spPr>
          </p:cxnSp>
          <p:pic>
            <p:nvPicPr>
              <p:cNvPr id="205" name="Google Shape;87;p13">
                <a:extLst>
                  <a:ext uri="{FF2B5EF4-FFF2-40B4-BE49-F238E27FC236}">
                    <a16:creationId xmlns:a16="http://schemas.microsoft.com/office/drawing/2014/main" id="{8019A368-EB59-157F-92DD-79281829DD77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 r="63540"/>
              <a:stretch/>
            </p:blipFill>
            <p:spPr>
              <a:xfrm rot="1239944">
                <a:off x="3750235" y="2089137"/>
                <a:ext cx="522210" cy="24245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6" name="Google Shape;88;p13">
                <a:extLst>
                  <a:ext uri="{FF2B5EF4-FFF2-40B4-BE49-F238E27FC236}">
                    <a16:creationId xmlns:a16="http://schemas.microsoft.com/office/drawing/2014/main" id="{97A82B47-7D50-295D-3CDC-2DC3D2FE749B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 r="63540"/>
              <a:stretch/>
            </p:blipFill>
            <p:spPr>
              <a:xfrm rot="20697525">
                <a:off x="3694213" y="2846573"/>
                <a:ext cx="574061" cy="2424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2" name="Google Shape;93;p13">
                <a:extLst>
                  <a:ext uri="{FF2B5EF4-FFF2-40B4-BE49-F238E27FC236}">
                    <a16:creationId xmlns:a16="http://schemas.microsoft.com/office/drawing/2014/main" id="{0D5C1008-CB41-D1BE-B8C4-038C85764993}"/>
                  </a:ext>
                </a:extLst>
              </p:cNvPr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4257773" y="1583274"/>
                <a:ext cx="959069" cy="95346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3" name="Google Shape;94;p13">
                <a:extLst>
                  <a:ext uri="{FF2B5EF4-FFF2-40B4-BE49-F238E27FC236}">
                    <a16:creationId xmlns:a16="http://schemas.microsoft.com/office/drawing/2014/main" id="{0B985BDF-2EF2-2077-CA0F-D25853155CF4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 l="5060" t="15510" r="63069" b="51944"/>
              <a:stretch/>
            </p:blipFill>
            <p:spPr>
              <a:xfrm>
                <a:off x="4054289" y="2614440"/>
                <a:ext cx="1123284" cy="11388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" name="Google Shape;77;p13">
              <a:extLst>
                <a:ext uri="{FF2B5EF4-FFF2-40B4-BE49-F238E27FC236}">
                  <a16:creationId xmlns:a16="http://schemas.microsoft.com/office/drawing/2014/main" id="{9343A920-462F-2779-AF27-842D3EDEC1BF}"/>
                </a:ext>
              </a:extLst>
            </p:cNvPr>
            <p:cNvSpPr txBox="1"/>
            <p:nvPr/>
          </p:nvSpPr>
          <p:spPr>
            <a:xfrm>
              <a:off x="2440983" y="593619"/>
              <a:ext cx="3791911" cy="523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rgbClr val="00B0F0"/>
                  </a:solidFill>
                  <a:latin typeface="Gill Sans" panose="020B0502020104020203" pitchFamily="34" charset="-79"/>
                  <a:ea typeface="Palatino"/>
                  <a:cs typeface="Gill Sans" panose="020B0502020104020203" pitchFamily="34" charset="-79"/>
                  <a:sym typeface="Palatino"/>
                </a:rPr>
                <a:t>Existing CFR based Approaches</a:t>
              </a:r>
              <a:endParaRPr sz="2200">
                <a:solidFill>
                  <a:srgbClr val="00B0F0"/>
                </a:solidFill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FA0F0F-7CC3-E24C-E0F4-2F7FB2821571}"/>
              </a:ext>
            </a:extLst>
          </p:cNvPr>
          <p:cNvGrpSpPr/>
          <p:nvPr/>
        </p:nvGrpSpPr>
        <p:grpSpPr>
          <a:xfrm>
            <a:off x="4871851" y="601124"/>
            <a:ext cx="3764652" cy="4199662"/>
            <a:chOff x="6504702" y="569633"/>
            <a:chExt cx="3764652" cy="4199662"/>
          </a:xfrm>
        </p:grpSpPr>
        <p:sp>
          <p:nvSpPr>
            <p:cNvPr id="197" name="Google Shape;79;p13">
              <a:extLst>
                <a:ext uri="{FF2B5EF4-FFF2-40B4-BE49-F238E27FC236}">
                  <a16:creationId xmlns:a16="http://schemas.microsoft.com/office/drawing/2014/main" id="{DC5C6F60-0E54-B77B-F767-CDC93D4D1BCC}"/>
                </a:ext>
              </a:extLst>
            </p:cNvPr>
            <p:cNvSpPr txBox="1"/>
            <p:nvPr/>
          </p:nvSpPr>
          <p:spPr>
            <a:xfrm>
              <a:off x="7040563" y="3892162"/>
              <a:ext cx="3039049" cy="877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latin typeface="Palatino"/>
                  <a:ea typeface="Palatino"/>
                  <a:cs typeface="Palatino"/>
                  <a:sym typeface="Palatino"/>
                </a:rPr>
                <a:t>No specialized equipment</a:t>
              </a:r>
              <a:endParaRPr sz="1500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latin typeface="Palatino"/>
                  <a:ea typeface="Palatino"/>
                  <a:cs typeface="Palatino"/>
                  <a:sym typeface="Palatino"/>
                </a:rPr>
                <a:t>No Direct Access Required</a:t>
              </a:r>
              <a:endParaRPr sz="1500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latin typeface="Palatino"/>
                  <a:ea typeface="Palatino"/>
                  <a:cs typeface="Palatino"/>
                  <a:sym typeface="Palatino"/>
                </a:rPr>
                <a:t>No additional overhead</a:t>
              </a:r>
              <a:endParaRPr sz="1500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99" name="Google Shape;81;p13">
              <a:extLst>
                <a:ext uri="{FF2B5EF4-FFF2-40B4-BE49-F238E27FC236}">
                  <a16:creationId xmlns:a16="http://schemas.microsoft.com/office/drawing/2014/main" id="{3C540511-4213-A52A-03F1-D05EA0CDD465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644204" y="4099525"/>
              <a:ext cx="658511" cy="4996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DE84312-CFA2-A3FC-8203-9C1265B91C40}"/>
                </a:ext>
              </a:extLst>
            </p:cNvPr>
            <p:cNvGrpSpPr/>
            <p:nvPr/>
          </p:nvGrpSpPr>
          <p:grpSpPr>
            <a:xfrm>
              <a:off x="6504702" y="1077272"/>
              <a:ext cx="3670092" cy="2760136"/>
              <a:chOff x="6504702" y="1077272"/>
              <a:chExt cx="3670092" cy="2760136"/>
            </a:xfrm>
          </p:grpSpPr>
          <p:sp>
            <p:nvSpPr>
              <p:cNvPr id="45" name="Google Shape;54;p13">
                <a:extLst>
                  <a:ext uri="{FF2B5EF4-FFF2-40B4-BE49-F238E27FC236}">
                    <a16:creationId xmlns:a16="http://schemas.microsoft.com/office/drawing/2014/main" id="{81D5CB3F-4998-3CD4-65C8-72017C18905F}"/>
                  </a:ext>
                </a:extLst>
              </p:cNvPr>
              <p:cNvSpPr/>
              <p:nvPr/>
            </p:nvSpPr>
            <p:spPr>
              <a:xfrm>
                <a:off x="6598773" y="1339389"/>
                <a:ext cx="3576021" cy="2498019"/>
              </a:xfrm>
              <a:prstGeom prst="rect">
                <a:avLst/>
              </a:prstGeom>
              <a:noFill/>
              <a:ln w="76200" cap="flat" cmpd="sng">
                <a:solidFill>
                  <a:srgbClr val="A64D7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6" name="Google Shape;55;p13">
                <a:extLst>
                  <a:ext uri="{FF2B5EF4-FFF2-40B4-BE49-F238E27FC236}">
                    <a16:creationId xmlns:a16="http://schemas.microsoft.com/office/drawing/2014/main" id="{057A57C1-3681-2F04-52CA-F93546E342B1}"/>
                  </a:ext>
                </a:extLst>
              </p:cNvPr>
              <p:cNvCxnSpPr>
                <a:cxnSpLocks/>
                <a:endCxn id="49" idx="1"/>
              </p:cNvCxnSpPr>
              <p:nvPr/>
            </p:nvCxnSpPr>
            <p:spPr>
              <a:xfrm>
                <a:off x="7566180" y="1911350"/>
                <a:ext cx="1508141" cy="634682"/>
              </a:xfrm>
              <a:prstGeom prst="straightConnector1">
                <a:avLst/>
              </a:prstGeom>
              <a:noFill/>
              <a:ln w="38100" cap="flat" cmpd="sng">
                <a:solidFill>
                  <a:srgbClr val="6AA84F"/>
                </a:solidFill>
                <a:prstDash val="lgDash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47" name="Google Shape;57;p13">
                <a:extLst>
                  <a:ext uri="{FF2B5EF4-FFF2-40B4-BE49-F238E27FC236}">
                    <a16:creationId xmlns:a16="http://schemas.microsoft.com/office/drawing/2014/main" id="{C7D9054C-74D4-C308-5682-FC544179E84B}"/>
                  </a:ext>
                </a:extLst>
              </p:cNvPr>
              <p:cNvCxnSpPr>
                <a:cxnSpLocks/>
                <a:stCxn id="210" idx="3"/>
                <a:endCxn id="49" idx="1"/>
              </p:cNvCxnSpPr>
              <p:nvPr/>
            </p:nvCxnSpPr>
            <p:spPr>
              <a:xfrm>
                <a:off x="7470930" y="2538831"/>
                <a:ext cx="1603391" cy="7201"/>
              </a:xfrm>
              <a:prstGeom prst="straightConnector1">
                <a:avLst/>
              </a:prstGeom>
              <a:noFill/>
              <a:ln w="38100" cap="flat" cmpd="sng">
                <a:solidFill>
                  <a:srgbClr val="3C78D8"/>
                </a:solidFill>
                <a:prstDash val="lgDash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48" name="Google Shape;59;p13">
                <a:extLst>
                  <a:ext uri="{FF2B5EF4-FFF2-40B4-BE49-F238E27FC236}">
                    <a16:creationId xmlns:a16="http://schemas.microsoft.com/office/drawing/2014/main" id="{D92A3F81-F6A4-CAC5-2D43-884F0A493792}"/>
                  </a:ext>
                </a:extLst>
              </p:cNvPr>
              <p:cNvCxnSpPr>
                <a:cxnSpLocks/>
                <a:endCxn id="49" idx="1"/>
              </p:cNvCxnSpPr>
              <p:nvPr/>
            </p:nvCxnSpPr>
            <p:spPr>
              <a:xfrm flipV="1">
                <a:off x="7566180" y="2546032"/>
                <a:ext cx="1508141" cy="629576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1C232"/>
                </a:solidFill>
                <a:prstDash val="lgDash"/>
                <a:round/>
                <a:headEnd type="none" w="med" len="med"/>
                <a:tailEnd type="triangle" w="med" len="med"/>
              </a:ln>
            </p:spPr>
          </p:cxnSp>
          <p:pic>
            <p:nvPicPr>
              <p:cNvPr id="49" name="Google Shape;56;p13">
                <a:extLst>
                  <a:ext uri="{FF2B5EF4-FFF2-40B4-BE49-F238E27FC236}">
                    <a16:creationId xmlns:a16="http://schemas.microsoft.com/office/drawing/2014/main" id="{5A6FC109-3597-F075-E226-FB8CB39BA506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-5900" r="5900"/>
              <a:stretch/>
            </p:blipFill>
            <p:spPr>
              <a:xfrm>
                <a:off x="9074321" y="2187890"/>
                <a:ext cx="1025812" cy="7162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" name="Google Shape;60;p13">
                <a:extLst>
                  <a:ext uri="{FF2B5EF4-FFF2-40B4-BE49-F238E27FC236}">
                    <a16:creationId xmlns:a16="http://schemas.microsoft.com/office/drawing/2014/main" id="{6012D267-2DCF-570A-EDCF-05C018C01E60}"/>
                  </a:ext>
                </a:extLst>
              </p:cNvPr>
              <p:cNvSpPr/>
              <p:nvPr/>
            </p:nvSpPr>
            <p:spPr>
              <a:xfrm>
                <a:off x="9290640" y="1710615"/>
                <a:ext cx="735459" cy="423717"/>
              </a:xfrm>
              <a:prstGeom prst="roundRect">
                <a:avLst>
                  <a:gd name="adj" fmla="val 16667"/>
                </a:avLst>
              </a:prstGeom>
              <a:solidFill>
                <a:srgbClr val="EAD1D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Access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Point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sp>
            <p:nvSpPr>
              <p:cNvPr id="51" name="Google Shape;61;p13">
                <a:extLst>
                  <a:ext uri="{FF2B5EF4-FFF2-40B4-BE49-F238E27FC236}">
                    <a16:creationId xmlns:a16="http://schemas.microsoft.com/office/drawing/2014/main" id="{955F3C3D-8961-660E-3F59-45079CC3391D}"/>
                  </a:ext>
                </a:extLst>
              </p:cNvPr>
              <p:cNvSpPr/>
              <p:nvPr/>
            </p:nvSpPr>
            <p:spPr>
              <a:xfrm>
                <a:off x="6504702" y="1077272"/>
                <a:ext cx="1265860" cy="423717"/>
              </a:xfrm>
              <a:prstGeom prst="roundRect">
                <a:avLst>
                  <a:gd name="adj" fmla="val 16667"/>
                </a:avLst>
              </a:prstGeom>
              <a:solidFill>
                <a:srgbClr val="EAD1D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Palatino"/>
                    <a:ea typeface="Palatino"/>
                    <a:cs typeface="Palatino"/>
                    <a:sym typeface="Palatino"/>
                  </a:rPr>
                  <a:t>MU-MIMO Beamformees</a:t>
                </a:r>
                <a:endParaRPr sz="1300">
                  <a:latin typeface="Palatino"/>
                  <a:ea typeface="Palatino"/>
                  <a:cs typeface="Palatino"/>
                  <a:sym typeface="Palatino"/>
                </a:endParaRPr>
              </a:p>
            </p:txBody>
          </p:sp>
          <p:pic>
            <p:nvPicPr>
              <p:cNvPr id="61" name="Google Shape;71;p13">
                <a:extLst>
                  <a:ext uri="{FF2B5EF4-FFF2-40B4-BE49-F238E27FC236}">
                    <a16:creationId xmlns:a16="http://schemas.microsoft.com/office/drawing/2014/main" id="{8A6CAC86-0AFB-1FD4-CD69-4E3B73CCD776}"/>
                  </a:ext>
                </a:extLst>
              </p:cNvPr>
              <p:cNvPicPr preferRelativeResize="0"/>
              <p:nvPr/>
            </p:nvPicPr>
            <p:blipFill>
              <a:blip r:embed="rId11">
                <a:alphaModFix/>
              </a:blip>
              <a:stretch>
                <a:fillRect/>
              </a:stretch>
            </p:blipFill>
            <p:spPr>
              <a:xfrm>
                <a:off x="9410516" y="3387868"/>
                <a:ext cx="418665" cy="35084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4" name="Google Shape;76;p13">
                <a:extLst>
                  <a:ext uri="{FF2B5EF4-FFF2-40B4-BE49-F238E27FC236}">
                    <a16:creationId xmlns:a16="http://schemas.microsoft.com/office/drawing/2014/main" id="{26300461-1967-0775-FE9B-7B02804F9E2C}"/>
                  </a:ext>
                </a:extLst>
              </p:cNvPr>
              <p:cNvSpPr txBox="1"/>
              <p:nvPr/>
            </p:nvSpPr>
            <p:spPr>
              <a:xfrm>
                <a:off x="8046583" y="3295620"/>
                <a:ext cx="1638611" cy="4847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Palatino"/>
                    <a:ea typeface="Palatino"/>
                    <a:cs typeface="Palatino"/>
                    <a:sym typeface="Palatino"/>
                  </a:rPr>
                  <a:t>Beamforming Feedback </a:t>
                </a:r>
                <a:endParaRPr/>
              </a:p>
            </p:txBody>
          </p:sp>
          <p:grpSp>
            <p:nvGrpSpPr>
              <p:cNvPr id="200" name="Google Shape;82;p13">
                <a:extLst>
                  <a:ext uri="{FF2B5EF4-FFF2-40B4-BE49-F238E27FC236}">
                    <a16:creationId xmlns:a16="http://schemas.microsoft.com/office/drawing/2014/main" id="{145D60EC-8F97-360B-28FF-271EC6EAE96F}"/>
                  </a:ext>
                </a:extLst>
              </p:cNvPr>
              <p:cNvGrpSpPr/>
              <p:nvPr/>
            </p:nvGrpSpPr>
            <p:grpSpPr>
              <a:xfrm rot="16200000">
                <a:off x="9522121" y="2782216"/>
                <a:ext cx="272513" cy="514262"/>
                <a:chOff x="7627683" y="2670255"/>
                <a:chExt cx="344405" cy="595123"/>
              </a:xfrm>
            </p:grpSpPr>
            <p:sp>
              <p:nvSpPr>
                <p:cNvPr id="201" name="Google Shape;83;p13">
                  <a:extLst>
                    <a:ext uri="{FF2B5EF4-FFF2-40B4-BE49-F238E27FC236}">
                      <a16:creationId xmlns:a16="http://schemas.microsoft.com/office/drawing/2014/main" id="{BD4FFE46-A31A-16D4-3BC2-A7EA6701D6A7}"/>
                    </a:ext>
                  </a:extLst>
                </p:cNvPr>
                <p:cNvSpPr/>
                <p:nvPr/>
              </p:nvSpPr>
              <p:spPr>
                <a:xfrm>
                  <a:off x="7627688" y="2670255"/>
                  <a:ext cx="344400" cy="204000"/>
                </a:xfrm>
                <a:prstGeom prst="rect">
                  <a:avLst/>
                </a:prstGeom>
                <a:solidFill>
                  <a:srgbClr val="6AA84F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37150" tIns="137150" rIns="137150" bIns="13715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84;p13">
                  <a:extLst>
                    <a:ext uri="{FF2B5EF4-FFF2-40B4-BE49-F238E27FC236}">
                      <a16:creationId xmlns:a16="http://schemas.microsoft.com/office/drawing/2014/main" id="{1A518CDA-C26D-C43D-6D1E-4079B37FCB64}"/>
                    </a:ext>
                  </a:extLst>
                </p:cNvPr>
                <p:cNvSpPr/>
                <p:nvPr/>
              </p:nvSpPr>
              <p:spPr>
                <a:xfrm>
                  <a:off x="7627686" y="2857380"/>
                  <a:ext cx="344400" cy="204000"/>
                </a:xfrm>
                <a:prstGeom prst="rect">
                  <a:avLst/>
                </a:prstGeom>
                <a:solidFill>
                  <a:srgbClr val="3C78D8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37150" tIns="137150" rIns="137150" bIns="13715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85;p13">
                  <a:extLst>
                    <a:ext uri="{FF2B5EF4-FFF2-40B4-BE49-F238E27FC236}">
                      <a16:creationId xmlns:a16="http://schemas.microsoft.com/office/drawing/2014/main" id="{4CBA850A-5355-1201-31FB-0C92303907B2}"/>
                    </a:ext>
                  </a:extLst>
                </p:cNvPr>
                <p:cNvSpPr/>
                <p:nvPr/>
              </p:nvSpPr>
              <p:spPr>
                <a:xfrm>
                  <a:off x="7627683" y="3061378"/>
                  <a:ext cx="344400" cy="204000"/>
                </a:xfrm>
                <a:prstGeom prst="rect">
                  <a:avLst/>
                </a:prstGeom>
                <a:solidFill>
                  <a:srgbClr val="F1C232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37150" tIns="137150" rIns="137150" bIns="13715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204" name="Google Shape;86;p13">
                <a:extLst>
                  <a:ext uri="{FF2B5EF4-FFF2-40B4-BE49-F238E27FC236}">
                    <a16:creationId xmlns:a16="http://schemas.microsoft.com/office/drawing/2014/main" id="{8AB4BB3B-7C1D-3208-70BD-A41C8F384BA6}"/>
                  </a:ext>
                </a:extLst>
              </p:cNvPr>
              <p:cNvCxnSpPr>
                <a:cxnSpLocks/>
                <a:endCxn id="201" idx="0"/>
              </p:cNvCxnSpPr>
              <p:nvPr/>
            </p:nvCxnSpPr>
            <p:spPr>
              <a:xfrm flipV="1">
                <a:off x="8861581" y="3039353"/>
                <a:ext cx="539666" cy="367969"/>
              </a:xfrm>
              <a:prstGeom prst="bentConnector3">
                <a:avLst>
                  <a:gd name="adj1" fmla="val -596"/>
                </a:avLst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triangle" w="med" len="med"/>
                <a:tailEnd type="none" w="med" len="med"/>
              </a:ln>
            </p:spPr>
          </p:cxnSp>
          <p:pic>
            <p:nvPicPr>
              <p:cNvPr id="207" name="Google Shape;89;p13">
                <a:extLst>
                  <a:ext uri="{FF2B5EF4-FFF2-40B4-BE49-F238E27FC236}">
                    <a16:creationId xmlns:a16="http://schemas.microsoft.com/office/drawing/2014/main" id="{FF627718-2BE4-5DEF-DFDF-91B6ED759D72}"/>
                  </a:ext>
                </a:extLst>
              </p:cNvPr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6998271" y="2956380"/>
                <a:ext cx="356301" cy="45443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Google Shape;90;p13">
                <a:extLst>
                  <a:ext uri="{FF2B5EF4-FFF2-40B4-BE49-F238E27FC236}">
                    <a16:creationId xmlns:a16="http://schemas.microsoft.com/office/drawing/2014/main" id="{78A4099A-50AF-817D-3283-ECB2EBD53542}"/>
                  </a:ext>
                </a:extLst>
              </p:cNvPr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6998271" y="2305924"/>
                <a:ext cx="356301" cy="45443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91;p13">
                <a:extLst>
                  <a:ext uri="{FF2B5EF4-FFF2-40B4-BE49-F238E27FC236}">
                    <a16:creationId xmlns:a16="http://schemas.microsoft.com/office/drawing/2014/main" id="{1558F22A-6D4C-2AB5-3F15-517B95DEAC9A}"/>
                  </a:ext>
                </a:extLst>
              </p:cNvPr>
              <p:cNvPicPr preferRelativeResize="0"/>
              <p:nvPr/>
            </p:nvPicPr>
            <p:blipFill>
              <a:blip r:embed="rId12">
                <a:alphaModFix/>
              </a:blip>
              <a:stretch>
                <a:fillRect/>
              </a:stretch>
            </p:blipFill>
            <p:spPr>
              <a:xfrm>
                <a:off x="6998281" y="1688047"/>
                <a:ext cx="356301" cy="45443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0" name="Google Shape;58;p13">
                <a:extLst>
                  <a:ext uri="{FF2B5EF4-FFF2-40B4-BE49-F238E27FC236}">
                    <a16:creationId xmlns:a16="http://schemas.microsoft.com/office/drawing/2014/main" id="{BFE7190C-05E6-A62B-5D10-31E4164A590D}"/>
                  </a:ext>
                </a:extLst>
              </p:cNvPr>
              <p:cNvSpPr/>
              <p:nvPr/>
            </p:nvSpPr>
            <p:spPr>
              <a:xfrm>
                <a:off x="6904495" y="1572322"/>
                <a:ext cx="566435" cy="1933017"/>
              </a:xfrm>
              <a:prstGeom prst="rect">
                <a:avLst/>
              </a:prstGeom>
              <a:solidFill>
                <a:srgbClr val="D284C5">
                  <a:alpha val="38100"/>
                </a:srgbClr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37150" tIns="137150" rIns="137150" bIns="13715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211" name="Google Shape;92;p13">
                <a:extLst>
                  <a:ext uri="{FF2B5EF4-FFF2-40B4-BE49-F238E27FC236}">
                    <a16:creationId xmlns:a16="http://schemas.microsoft.com/office/drawing/2014/main" id="{B9474440-57A6-05A2-A6A2-F8536AA04D46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 l="5060" t="15510" r="63069" b="51944"/>
              <a:stretch/>
            </p:blipFill>
            <p:spPr>
              <a:xfrm>
                <a:off x="7655755" y="2366056"/>
                <a:ext cx="1154061" cy="9485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95;p13">
                <a:extLst>
                  <a:ext uri="{FF2B5EF4-FFF2-40B4-BE49-F238E27FC236}">
                    <a16:creationId xmlns:a16="http://schemas.microsoft.com/office/drawing/2014/main" id="{19B6FC94-200D-74E1-0035-91577C4DD740}"/>
                  </a:ext>
                </a:extLst>
              </p:cNvPr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7840274" y="1403657"/>
                <a:ext cx="1028825" cy="9433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9" name="Google Shape;77;p13">
              <a:extLst>
                <a:ext uri="{FF2B5EF4-FFF2-40B4-BE49-F238E27FC236}">
                  <a16:creationId xmlns:a16="http://schemas.microsoft.com/office/drawing/2014/main" id="{5E7B4754-BE4E-4CCE-DB02-CD416192A0DE}"/>
                </a:ext>
              </a:extLst>
            </p:cNvPr>
            <p:cNvSpPr txBox="1"/>
            <p:nvPr/>
          </p:nvSpPr>
          <p:spPr>
            <a:xfrm>
              <a:off x="6559960" y="569633"/>
              <a:ext cx="3709394" cy="523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err="1">
                  <a:solidFill>
                    <a:srgbClr val="00B0F0"/>
                  </a:solidFill>
                  <a:latin typeface="Gill Sans" panose="020B0502020104020203" pitchFamily="34" charset="-79"/>
                  <a:ea typeface="Palatino"/>
                  <a:cs typeface="Gill Sans" panose="020B0502020104020203" pitchFamily="34" charset="-79"/>
                  <a:sym typeface="Palatino"/>
                </a:rPr>
                <a:t>BeamSense</a:t>
              </a:r>
              <a:r>
                <a:rPr lang="en" sz="2200">
                  <a:solidFill>
                    <a:srgbClr val="00B0F0"/>
                  </a:solidFill>
                  <a:latin typeface="Gill Sans" panose="020B0502020104020203" pitchFamily="34" charset="-79"/>
                  <a:ea typeface="Palatino"/>
                  <a:cs typeface="Gill Sans" panose="020B0502020104020203" pitchFamily="34" charset="-79"/>
                  <a:sym typeface="Palatino"/>
                </a:rPr>
                <a:t>- based on BFI</a:t>
              </a:r>
              <a:endParaRPr sz="2200">
                <a:solidFill>
                  <a:srgbClr val="00B0F0"/>
                </a:solidFill>
                <a:latin typeface="Gill Sans" panose="020B0502020104020203" pitchFamily="34" charset="-79"/>
                <a:ea typeface="Palatino"/>
                <a:cs typeface="Gill Sans" panose="020B0502020104020203" pitchFamily="34" charset="-79"/>
                <a:sym typeface="Palatin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881E4-431E-B33B-D6AD-6F6425A0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D269E-C46A-AD5E-E6D1-81FCA90CB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F</a:t>
            </a:r>
            <a:r>
              <a:rPr lang="en-IT"/>
              <a:t>rom CFR to BFI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3C964-E5BF-B467-9B08-7A27F6AEC7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F7E048CE-904A-71E1-5C93-0A95F98DB0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759"/>
          <a:stretch/>
        </p:blipFill>
        <p:spPr>
          <a:xfrm>
            <a:off x="-3042" y="4217840"/>
            <a:ext cx="9147042" cy="189503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626407BE-A412-906F-0DBA-1AC5647A9B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745" r="13418" b="2237"/>
          <a:stretch/>
        </p:blipFill>
        <p:spPr>
          <a:xfrm>
            <a:off x="0" y="4533051"/>
            <a:ext cx="9144000" cy="163468"/>
          </a:xfrm>
          <a:prstGeom prst="rect">
            <a:avLst/>
          </a:prstGeom>
        </p:spPr>
      </p:pic>
      <p:cxnSp>
        <p:nvCxnSpPr>
          <p:cNvPr id="153" name="Curved Connector 11">
            <a:extLst>
              <a:ext uri="{FF2B5EF4-FFF2-40B4-BE49-F238E27FC236}">
                <a16:creationId xmlns:a16="http://schemas.microsoft.com/office/drawing/2014/main" id="{E48B3045-D669-38FA-9F30-A5E731B34C58}"/>
              </a:ext>
            </a:extLst>
          </p:cNvPr>
          <p:cNvCxnSpPr>
            <a:cxnSpLocks/>
          </p:cNvCxnSpPr>
          <p:nvPr/>
        </p:nvCxnSpPr>
        <p:spPr>
          <a:xfrm rot="5400000">
            <a:off x="2533440" y="3943143"/>
            <a:ext cx="914208" cy="429080"/>
          </a:xfrm>
          <a:prstGeom prst="curvedConnector3">
            <a:avLst>
              <a:gd name="adj1" fmla="val 5000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2" name="Group 3111">
            <a:extLst>
              <a:ext uri="{FF2B5EF4-FFF2-40B4-BE49-F238E27FC236}">
                <a16:creationId xmlns:a16="http://schemas.microsoft.com/office/drawing/2014/main" id="{59D3A251-BF3D-A3AF-6ACC-D61DC9D7BAE3}"/>
              </a:ext>
            </a:extLst>
          </p:cNvPr>
          <p:cNvGrpSpPr/>
          <p:nvPr/>
        </p:nvGrpSpPr>
        <p:grpSpPr>
          <a:xfrm>
            <a:off x="176438" y="913016"/>
            <a:ext cx="1876506" cy="2917279"/>
            <a:chOff x="455096" y="945466"/>
            <a:chExt cx="1876506" cy="2586667"/>
          </a:xfrm>
        </p:grpSpPr>
        <p:sp>
          <p:nvSpPr>
            <p:cNvPr id="187" name="Google Shape;102;p14">
              <a:extLst>
                <a:ext uri="{FF2B5EF4-FFF2-40B4-BE49-F238E27FC236}">
                  <a16:creationId xmlns:a16="http://schemas.microsoft.com/office/drawing/2014/main" id="{111A7CEA-C9B0-537B-9A54-AC4CE7B8873F}"/>
                </a:ext>
              </a:extLst>
            </p:cNvPr>
            <p:cNvSpPr/>
            <p:nvPr/>
          </p:nvSpPr>
          <p:spPr>
            <a:xfrm>
              <a:off x="455096" y="945466"/>
              <a:ext cx="1876506" cy="2586667"/>
            </a:xfrm>
            <a:prstGeom prst="roundRect">
              <a:avLst>
                <a:gd name="adj" fmla="val 8058"/>
              </a:avLst>
            </a:prstGeom>
            <a:solidFill>
              <a:srgbClr val="E1A4E1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03;p14">
              <a:extLst>
                <a:ext uri="{FF2B5EF4-FFF2-40B4-BE49-F238E27FC236}">
                  <a16:creationId xmlns:a16="http://schemas.microsoft.com/office/drawing/2014/main" id="{D780C597-B7F7-E204-431D-5E201F0858CD}"/>
                </a:ext>
              </a:extLst>
            </p:cNvPr>
            <p:cNvSpPr/>
            <p:nvPr/>
          </p:nvSpPr>
          <p:spPr>
            <a:xfrm>
              <a:off x="537845" y="1501478"/>
              <a:ext cx="1711008" cy="63784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Beamformer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89" name="Google Shape;104;p14">
              <a:extLst>
                <a:ext uri="{FF2B5EF4-FFF2-40B4-BE49-F238E27FC236}">
                  <a16:creationId xmlns:a16="http://schemas.microsoft.com/office/drawing/2014/main" id="{28486303-DB5E-5313-31AA-38EF5ED45EB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9935" y="2119134"/>
              <a:ext cx="1406805" cy="8614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96" name="Google Shape;115;p14">
            <a:extLst>
              <a:ext uri="{FF2B5EF4-FFF2-40B4-BE49-F238E27FC236}">
                <a16:creationId xmlns:a16="http://schemas.microsoft.com/office/drawing/2014/main" id="{912DA27D-C455-7E75-6069-E04297A70658}"/>
              </a:ext>
            </a:extLst>
          </p:cNvPr>
          <p:cNvSpPr/>
          <p:nvPr/>
        </p:nvSpPr>
        <p:spPr>
          <a:xfrm>
            <a:off x="2925120" y="1088203"/>
            <a:ext cx="2833579" cy="263272"/>
          </a:xfrm>
          <a:prstGeom prst="homePlate">
            <a:avLst>
              <a:gd name="adj" fmla="val 50000"/>
            </a:avLst>
          </a:prstGeom>
          <a:solidFill>
            <a:srgbClr val="EAD1DC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Null Data Packet (NDP)</a:t>
            </a:r>
            <a:endParaRPr/>
          </a:p>
        </p:txBody>
      </p:sp>
      <p:sp>
        <p:nvSpPr>
          <p:cNvPr id="3097" name="Google Shape;116;p14">
            <a:extLst>
              <a:ext uri="{FF2B5EF4-FFF2-40B4-BE49-F238E27FC236}">
                <a16:creationId xmlns:a16="http://schemas.microsoft.com/office/drawing/2014/main" id="{1F8D9EC1-3DD1-B86F-FE3A-69337661B61B}"/>
              </a:ext>
            </a:extLst>
          </p:cNvPr>
          <p:cNvSpPr/>
          <p:nvPr/>
        </p:nvSpPr>
        <p:spPr>
          <a:xfrm flipH="1">
            <a:off x="3109646" y="3353816"/>
            <a:ext cx="2833579" cy="492516"/>
          </a:xfrm>
          <a:prstGeom prst="homePlate">
            <a:avLst>
              <a:gd name="adj" fmla="val 50000"/>
            </a:avLst>
          </a:prstGeom>
          <a:solidFill>
            <a:srgbClr val="43A2A2">
              <a:alpha val="32880"/>
            </a:srgbClr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Beamforming Feedback Information</a:t>
            </a:r>
            <a:endParaRPr/>
          </a:p>
        </p:txBody>
      </p:sp>
      <p:grpSp>
        <p:nvGrpSpPr>
          <p:cNvPr id="3115" name="Group 3114">
            <a:extLst>
              <a:ext uri="{FF2B5EF4-FFF2-40B4-BE49-F238E27FC236}">
                <a16:creationId xmlns:a16="http://schemas.microsoft.com/office/drawing/2014/main" id="{F03E4861-EA1D-5319-9641-C53BB7FB52B0}"/>
              </a:ext>
            </a:extLst>
          </p:cNvPr>
          <p:cNvGrpSpPr/>
          <p:nvPr/>
        </p:nvGrpSpPr>
        <p:grpSpPr>
          <a:xfrm>
            <a:off x="6801542" y="943361"/>
            <a:ext cx="2108794" cy="2912515"/>
            <a:chOff x="6326362" y="938537"/>
            <a:chExt cx="2108794" cy="2912515"/>
          </a:xfrm>
        </p:grpSpPr>
        <p:sp>
          <p:nvSpPr>
            <p:cNvPr id="185" name="Google Shape;100;p14">
              <a:extLst>
                <a:ext uri="{FF2B5EF4-FFF2-40B4-BE49-F238E27FC236}">
                  <a16:creationId xmlns:a16="http://schemas.microsoft.com/office/drawing/2014/main" id="{18F2BD4F-F960-23B6-EC74-DFACDBD6B471}"/>
                </a:ext>
              </a:extLst>
            </p:cNvPr>
            <p:cNvSpPr/>
            <p:nvPr/>
          </p:nvSpPr>
          <p:spPr>
            <a:xfrm>
              <a:off x="6347396" y="938537"/>
              <a:ext cx="2079356" cy="2912515"/>
            </a:xfrm>
            <a:prstGeom prst="roundRect">
              <a:avLst>
                <a:gd name="adj" fmla="val 9681"/>
              </a:avLst>
            </a:prstGeom>
            <a:solidFill>
              <a:srgbClr val="58E2E2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01;p14">
              <a:extLst>
                <a:ext uri="{FF2B5EF4-FFF2-40B4-BE49-F238E27FC236}">
                  <a16:creationId xmlns:a16="http://schemas.microsoft.com/office/drawing/2014/main" id="{A36E5C22-FD27-ACA2-3959-CFE9106B1D38}"/>
                </a:ext>
              </a:extLst>
            </p:cNvPr>
            <p:cNvSpPr/>
            <p:nvPr/>
          </p:nvSpPr>
          <p:spPr>
            <a:xfrm>
              <a:off x="6577709" y="1029673"/>
              <a:ext cx="1692907" cy="406805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Beamformees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90" name="Google Shape;105;p14">
              <a:extLst>
                <a:ext uri="{FF2B5EF4-FFF2-40B4-BE49-F238E27FC236}">
                  <a16:creationId xmlns:a16="http://schemas.microsoft.com/office/drawing/2014/main" id="{5F097CCE-1A83-8648-299F-9BF6A835A82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17952" y="1531279"/>
              <a:ext cx="601373" cy="4068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06;p14">
              <a:extLst>
                <a:ext uri="{FF2B5EF4-FFF2-40B4-BE49-F238E27FC236}">
                  <a16:creationId xmlns:a16="http://schemas.microsoft.com/office/drawing/2014/main" id="{7B7352E7-A603-F9A0-9A59-BB7AA101E97A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36120" y="1505332"/>
              <a:ext cx="402942" cy="451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2" name="Google Shape;107;p14">
              <a:extLst>
                <a:ext uri="{FF2B5EF4-FFF2-40B4-BE49-F238E27FC236}">
                  <a16:creationId xmlns:a16="http://schemas.microsoft.com/office/drawing/2014/main" id="{2E4FED86-1798-85FE-B5AB-47C961095EDE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555840" y="1424930"/>
              <a:ext cx="481697" cy="428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3" name="Google Shape;108;p14">
              <a:extLst>
                <a:ext uri="{FF2B5EF4-FFF2-40B4-BE49-F238E27FC236}">
                  <a16:creationId xmlns:a16="http://schemas.microsoft.com/office/drawing/2014/main" id="{B85D1C61-F82F-5D98-3043-C186893E4F56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53459" y="1558741"/>
              <a:ext cx="481697" cy="4289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2" name="Google Shape;109;p14">
              <a:extLst>
                <a:ext uri="{FF2B5EF4-FFF2-40B4-BE49-F238E27FC236}">
                  <a16:creationId xmlns:a16="http://schemas.microsoft.com/office/drawing/2014/main" id="{A1208EE3-95B8-3EFE-121F-BBB1D1EA8A8D}"/>
                </a:ext>
              </a:extLst>
            </p:cNvPr>
            <p:cNvSpPr txBox="1"/>
            <p:nvPr/>
          </p:nvSpPr>
          <p:spPr>
            <a:xfrm>
              <a:off x="6326362" y="1820539"/>
              <a:ext cx="277841" cy="406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91" name="Google Shape;110;p14">
              <a:extLst>
                <a:ext uri="{FF2B5EF4-FFF2-40B4-BE49-F238E27FC236}">
                  <a16:creationId xmlns:a16="http://schemas.microsoft.com/office/drawing/2014/main" id="{6DBBEE96-0B37-A969-A082-B2AB192EC7E6}"/>
                </a:ext>
              </a:extLst>
            </p:cNvPr>
            <p:cNvSpPr txBox="1"/>
            <p:nvPr/>
          </p:nvSpPr>
          <p:spPr>
            <a:xfrm>
              <a:off x="6340033" y="1617200"/>
              <a:ext cx="277841" cy="406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98" name="Google Shape;117;p14">
              <a:extLst>
                <a:ext uri="{FF2B5EF4-FFF2-40B4-BE49-F238E27FC236}">
                  <a16:creationId xmlns:a16="http://schemas.microsoft.com/office/drawing/2014/main" id="{35674834-0659-D901-0EA4-06C2C4F3D173}"/>
                </a:ext>
              </a:extLst>
            </p:cNvPr>
            <p:cNvSpPr/>
            <p:nvPr/>
          </p:nvSpPr>
          <p:spPr>
            <a:xfrm>
              <a:off x="6534703" y="2130429"/>
              <a:ext cx="1692907" cy="263272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latin typeface="Palatino"/>
                  <a:ea typeface="Palatino"/>
                  <a:cs typeface="Palatino"/>
                  <a:sym typeface="Palatino"/>
                </a:rPr>
                <a:t>Estimate CFR, </a:t>
              </a:r>
              <a:r>
                <a:rPr lang="en" b="1" dirty="0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H</a:t>
              </a:r>
              <a:endParaRPr b="1" dirty="0">
                <a:latin typeface="Gill Sans SemiBold" panose="020B0502020104020203" pitchFamily="34" charset="-79"/>
                <a:ea typeface="Palatino"/>
                <a:cs typeface="Gill Sans SemiBold" panose="020B0502020104020203" pitchFamily="34" charset="-79"/>
                <a:sym typeface="Palatino"/>
              </a:endParaRPr>
            </a:p>
          </p:txBody>
        </p:sp>
        <p:sp>
          <p:nvSpPr>
            <p:cNvPr id="3099" name="Google Shape;118;p14">
              <a:extLst>
                <a:ext uri="{FF2B5EF4-FFF2-40B4-BE49-F238E27FC236}">
                  <a16:creationId xmlns:a16="http://schemas.microsoft.com/office/drawing/2014/main" id="{984EABD3-943A-2408-B81B-5DF66F46BE5B}"/>
                </a:ext>
              </a:extLst>
            </p:cNvPr>
            <p:cNvSpPr/>
            <p:nvPr/>
          </p:nvSpPr>
          <p:spPr>
            <a:xfrm>
              <a:off x="6545526" y="2689685"/>
              <a:ext cx="1692907" cy="263272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latin typeface="Palatino"/>
                  <a:ea typeface="Palatino"/>
                  <a:cs typeface="Palatino"/>
                  <a:sym typeface="Palatino"/>
                </a:rPr>
                <a:t>Compress CFR, </a:t>
              </a:r>
              <a:r>
                <a:rPr lang="en" b="1" dirty="0" err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V</a:t>
              </a:r>
              <a:r>
                <a:rPr lang="en" b="1" baseline="-25000" dirty="0" err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k</a:t>
              </a:r>
              <a:endParaRPr b="1" baseline="-25000" dirty="0">
                <a:latin typeface="Gill Sans SemiBold" panose="020B0502020104020203" pitchFamily="34" charset="-79"/>
                <a:ea typeface="Palatino"/>
                <a:cs typeface="Gill Sans SemiBold" panose="020B0502020104020203" pitchFamily="34" charset="-79"/>
                <a:sym typeface="Palatino"/>
              </a:endParaRPr>
            </a:p>
          </p:txBody>
        </p:sp>
        <p:sp>
          <p:nvSpPr>
            <p:cNvPr id="3100" name="Google Shape;119;p14">
              <a:extLst>
                <a:ext uri="{FF2B5EF4-FFF2-40B4-BE49-F238E27FC236}">
                  <a16:creationId xmlns:a16="http://schemas.microsoft.com/office/drawing/2014/main" id="{AE094F2C-D66E-8620-A392-EEC5A8D2ECFD}"/>
                </a:ext>
              </a:extLst>
            </p:cNvPr>
            <p:cNvSpPr/>
            <p:nvPr/>
          </p:nvSpPr>
          <p:spPr>
            <a:xfrm>
              <a:off x="6556300" y="3240884"/>
              <a:ext cx="1692907" cy="429064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Create BFI Frame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cxnSp>
        <p:nvCxnSpPr>
          <p:cNvPr id="3101" name="Google Shape;120;p14">
            <a:extLst>
              <a:ext uri="{FF2B5EF4-FFF2-40B4-BE49-F238E27FC236}">
                <a16:creationId xmlns:a16="http://schemas.microsoft.com/office/drawing/2014/main" id="{5519F35D-B0D7-D5DC-FD3A-39BA2CC92CD6}"/>
              </a:ext>
            </a:extLst>
          </p:cNvPr>
          <p:cNvCxnSpPr>
            <a:stCxn id="3100" idx="1"/>
            <a:endCxn id="3097" idx="1"/>
          </p:cNvCxnSpPr>
          <p:nvPr/>
        </p:nvCxnSpPr>
        <p:spPr>
          <a:xfrm rot="10800000" flipV="1">
            <a:off x="5943226" y="3460240"/>
            <a:ext cx="1088255" cy="13983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102" name="Google Shape;121;p14">
            <a:extLst>
              <a:ext uri="{FF2B5EF4-FFF2-40B4-BE49-F238E27FC236}">
                <a16:creationId xmlns:a16="http://schemas.microsoft.com/office/drawing/2014/main" id="{FBF5435D-D4EA-1CAF-4CED-C19E191D8600}"/>
              </a:ext>
            </a:extLst>
          </p:cNvPr>
          <p:cNvSpPr/>
          <p:nvPr/>
        </p:nvSpPr>
        <p:spPr>
          <a:xfrm>
            <a:off x="2392331" y="798855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</a:t>
            </a:r>
            <a:endParaRPr b="1"/>
          </a:p>
        </p:txBody>
      </p:sp>
      <p:sp>
        <p:nvSpPr>
          <p:cNvPr id="3103" name="Google Shape;122;p14">
            <a:extLst>
              <a:ext uri="{FF2B5EF4-FFF2-40B4-BE49-F238E27FC236}">
                <a16:creationId xmlns:a16="http://schemas.microsoft.com/office/drawing/2014/main" id="{A0586F63-D4B2-BCD7-397A-A050AC261C45}"/>
              </a:ext>
            </a:extLst>
          </p:cNvPr>
          <p:cNvSpPr/>
          <p:nvPr/>
        </p:nvSpPr>
        <p:spPr>
          <a:xfrm>
            <a:off x="5943225" y="797503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</a:t>
            </a:r>
            <a:endParaRPr b="1"/>
          </a:p>
        </p:txBody>
      </p:sp>
      <p:cxnSp>
        <p:nvCxnSpPr>
          <p:cNvPr id="3104" name="Google Shape;123;p14">
            <a:extLst>
              <a:ext uri="{FF2B5EF4-FFF2-40B4-BE49-F238E27FC236}">
                <a16:creationId xmlns:a16="http://schemas.microsoft.com/office/drawing/2014/main" id="{9DF5F184-2619-F8F6-A6E4-65BD0D1D8A61}"/>
              </a:ext>
            </a:extLst>
          </p:cNvPr>
          <p:cNvCxnSpPr>
            <a:cxnSpLocks/>
            <a:stCxn id="3096" idx="1"/>
          </p:cNvCxnSpPr>
          <p:nvPr/>
        </p:nvCxnSpPr>
        <p:spPr>
          <a:xfrm flipH="1" flipV="1">
            <a:off x="2052944" y="1215316"/>
            <a:ext cx="872176" cy="4523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105" name="Google Shape;124;p14">
            <a:extLst>
              <a:ext uri="{FF2B5EF4-FFF2-40B4-BE49-F238E27FC236}">
                <a16:creationId xmlns:a16="http://schemas.microsoft.com/office/drawing/2014/main" id="{3CBAACD3-F377-8946-2543-67CC06EFE678}"/>
              </a:ext>
            </a:extLst>
          </p:cNvPr>
          <p:cNvCxnSpPr>
            <a:cxnSpLocks/>
          </p:cNvCxnSpPr>
          <p:nvPr/>
        </p:nvCxnSpPr>
        <p:spPr>
          <a:xfrm flipH="1">
            <a:off x="5771602" y="1226857"/>
            <a:ext cx="1029940" cy="11486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106" name="Google Shape;125;p14">
            <a:extLst>
              <a:ext uri="{FF2B5EF4-FFF2-40B4-BE49-F238E27FC236}">
                <a16:creationId xmlns:a16="http://schemas.microsoft.com/office/drawing/2014/main" id="{10B1435F-AA41-BDFA-C4C8-4857CB4DADD3}"/>
              </a:ext>
            </a:extLst>
          </p:cNvPr>
          <p:cNvCxnSpPr>
            <a:cxnSpLocks/>
            <a:endCxn id="3097" idx="3"/>
          </p:cNvCxnSpPr>
          <p:nvPr/>
        </p:nvCxnSpPr>
        <p:spPr>
          <a:xfrm flipV="1">
            <a:off x="2038062" y="3600074"/>
            <a:ext cx="1071584" cy="910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sp>
        <p:nvSpPr>
          <p:cNvPr id="3108" name="Google Shape;127;p14">
            <a:extLst>
              <a:ext uri="{FF2B5EF4-FFF2-40B4-BE49-F238E27FC236}">
                <a16:creationId xmlns:a16="http://schemas.microsoft.com/office/drawing/2014/main" id="{ECAFA16C-90E9-FDC4-D9E3-6E0755D1FB7C}"/>
              </a:ext>
            </a:extLst>
          </p:cNvPr>
          <p:cNvSpPr/>
          <p:nvPr/>
        </p:nvSpPr>
        <p:spPr>
          <a:xfrm>
            <a:off x="6079528" y="3672862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</a:t>
            </a:r>
            <a:endParaRPr b="1"/>
          </a:p>
        </p:txBody>
      </p:sp>
      <p:sp>
        <p:nvSpPr>
          <p:cNvPr id="3109" name="Google Shape;128;p14">
            <a:extLst>
              <a:ext uri="{FF2B5EF4-FFF2-40B4-BE49-F238E27FC236}">
                <a16:creationId xmlns:a16="http://schemas.microsoft.com/office/drawing/2014/main" id="{D789E83E-F1F2-65F2-EDF7-525AC55A3A51}"/>
              </a:ext>
            </a:extLst>
          </p:cNvPr>
          <p:cNvSpPr/>
          <p:nvPr/>
        </p:nvSpPr>
        <p:spPr>
          <a:xfrm>
            <a:off x="2392331" y="3700578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4</a:t>
            </a:r>
            <a:endParaRPr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5BD8CD-92DA-BD95-7280-88BF4FB2E0E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944"/>
          <a:stretch>
            <a:fillRect/>
          </a:stretch>
        </p:blipFill>
        <p:spPr>
          <a:xfrm>
            <a:off x="3176080" y="1477251"/>
            <a:ext cx="2134646" cy="801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E0EEFB-1A7C-8719-254F-2A6277245F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2331" y="2551629"/>
            <a:ext cx="3962979" cy="755568"/>
          </a:xfrm>
          <a:prstGeom prst="rect">
            <a:avLst/>
          </a:prstGeom>
        </p:spPr>
      </p:pic>
      <p:cxnSp>
        <p:nvCxnSpPr>
          <p:cNvPr id="19" name="Curved Connector 11">
            <a:extLst>
              <a:ext uri="{FF2B5EF4-FFF2-40B4-BE49-F238E27FC236}">
                <a16:creationId xmlns:a16="http://schemas.microsoft.com/office/drawing/2014/main" id="{25DFDE56-D096-BD92-81FD-FE56BDAE7F9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31898" y="2183470"/>
            <a:ext cx="2852604" cy="1213769"/>
          </a:xfrm>
          <a:prstGeom prst="curvedConnector3">
            <a:avLst>
              <a:gd name="adj1" fmla="val 4182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04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6" grpId="0" animBg="1"/>
      <p:bldP spid="3097" grpId="0" animBg="1"/>
      <p:bldP spid="3102" grpId="0" animBg="1"/>
      <p:bldP spid="3103" grpId="0" animBg="1"/>
      <p:bldP spid="3108" grpId="0" animBg="1"/>
      <p:bldP spid="3109" grpId="0" animBg="1"/>
    </p:bldLst>
  </p:timing>
</p:sld>
</file>

<file path=ppt/theme/theme1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4544</TotalTime>
  <Words>1444</Words>
  <Application>Microsoft Macintosh PowerPoint</Application>
  <PresentationFormat>On-screen Show (16:9)</PresentationFormat>
  <Paragraphs>324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Courier New</vt:lpstr>
      <vt:lpstr>Gill Sans SemiBold</vt:lpstr>
      <vt:lpstr>Helvetica Neue</vt:lpstr>
      <vt:lpstr>Palatino</vt:lpstr>
      <vt:lpstr>Arial Nova</vt:lpstr>
      <vt:lpstr>Gill Sans</vt:lpstr>
      <vt:lpstr>Calibri</vt:lpstr>
      <vt:lpstr>Consolas</vt:lpstr>
      <vt:lpstr>Gallery</vt:lpstr>
      <vt:lpstr>PowerPoint Presentation</vt:lpstr>
      <vt:lpstr>AR/VR: Shaping the Future of Interactions</vt:lpstr>
      <vt:lpstr>What is the Current Bottleneck?</vt:lpstr>
      <vt:lpstr>State of Current Wireless AR/VR Headsets</vt:lpstr>
      <vt:lpstr>Wireless Edge Computing and Sensing</vt:lpstr>
      <vt:lpstr>Introduction on Wireless Sensing</vt:lpstr>
      <vt:lpstr>Prior Work and Existing Challenges </vt:lpstr>
      <vt:lpstr>BeamSense: Overview and Novelties</vt:lpstr>
      <vt:lpstr>From CFR to BFI </vt:lpstr>
      <vt:lpstr>Beamforming feedback matrices</vt:lpstr>
      <vt:lpstr>Operation of BeamSense</vt:lpstr>
      <vt:lpstr>Capture BFI with Wi-BFI Tool</vt:lpstr>
      <vt:lpstr>BeamSense Walkthrough</vt:lpstr>
      <vt:lpstr>Data Preprocessing</vt:lpstr>
      <vt:lpstr>Data Collection Campaign</vt:lpstr>
      <vt:lpstr>Experimental Testbeds</vt:lpstr>
      <vt:lpstr>Performance with CNN Baseline</vt:lpstr>
      <vt:lpstr>Meta-Learning through Few-shots</vt:lpstr>
      <vt:lpstr>FAMReS: Fast and Adaptive Micro Reptile Sensing</vt:lpstr>
      <vt:lpstr>Performance of Domain Adaptation</vt:lpstr>
      <vt:lpstr>Key Findings </vt:lpstr>
      <vt:lpstr>Future Work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Khandaker Foysal Haque</cp:lastModifiedBy>
  <cp:revision>8</cp:revision>
  <dcterms:modified xsi:type="dcterms:W3CDTF">2026-08-17T10:18:35Z</dcterms:modified>
</cp:coreProperties>
</file>