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25"/>
  </p:notesMasterIdLst>
  <p:sldIdLst>
    <p:sldId id="256" r:id="rId2"/>
    <p:sldId id="433" r:id="rId3"/>
    <p:sldId id="435" r:id="rId4"/>
    <p:sldId id="437" r:id="rId5"/>
    <p:sldId id="438" r:id="rId6"/>
    <p:sldId id="439" r:id="rId7"/>
    <p:sldId id="440" r:id="rId8"/>
    <p:sldId id="441" r:id="rId9"/>
    <p:sldId id="417" r:id="rId10"/>
    <p:sldId id="442" r:id="rId11"/>
    <p:sldId id="443" r:id="rId12"/>
    <p:sldId id="332" r:id="rId13"/>
    <p:sldId id="444" r:id="rId14"/>
    <p:sldId id="445" r:id="rId15"/>
    <p:sldId id="451" r:id="rId16"/>
    <p:sldId id="446" r:id="rId17"/>
    <p:sldId id="447" r:id="rId18"/>
    <p:sldId id="448" r:id="rId19"/>
    <p:sldId id="449" r:id="rId20"/>
    <p:sldId id="450" r:id="rId21"/>
    <p:sldId id="276" r:id="rId22"/>
    <p:sldId id="432" r:id="rId23"/>
    <p:sldId id="452" r:id="rId24"/>
  </p:sldIdLst>
  <p:sldSz cx="9144000" cy="5143500" type="screen16x9"/>
  <p:notesSz cx="6858000" cy="9144000"/>
  <p:embeddedFontLst>
    <p:embeddedFont>
      <p:font typeface="Arial Nova" panose="020B0504020202020204" pitchFamily="34" charset="0"/>
      <p:regular r:id="rId26"/>
      <p:bold r:id="rId27"/>
      <p:italic r:id="rId28"/>
      <p:boldItalic r:id="rId29"/>
    </p:embeddedFont>
    <p:embeddedFont>
      <p:font typeface="Cambria Math" panose="02040503050406030204" pitchFamily="18" charset="0"/>
      <p:regular r:id="rId30"/>
    </p:embeddedFont>
    <p:embeddedFont>
      <p:font typeface="Consolas" panose="020B0609020204030204" pitchFamily="49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26C"/>
    <a:srgbClr val="C1ECB5"/>
    <a:srgbClr val="E2F4FF"/>
    <a:srgbClr val="FFF3CC"/>
    <a:srgbClr val="C9F5BC"/>
    <a:srgbClr val="3535FF"/>
    <a:srgbClr val="D1E6EA"/>
    <a:srgbClr val="B2D9A7"/>
    <a:srgbClr val="A6CA9B"/>
    <a:srgbClr val="829F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00"/>
    <p:restoredTop sz="95903"/>
  </p:normalViewPr>
  <p:slideViewPr>
    <p:cSldViewPr snapToGrid="0">
      <p:cViewPr varScale="1">
        <p:scale>
          <a:sx n="125" d="100"/>
          <a:sy n="125" d="100"/>
        </p:scale>
        <p:origin x="176" y="9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" name="Google Shape;96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9" name="Google Shape;47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B12885AC-CA1A-E4EA-0C62-AF4B144E4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>
            <a:extLst>
              <a:ext uri="{FF2B5EF4-FFF2-40B4-BE49-F238E27FC236}">
                <a16:creationId xmlns:a16="http://schemas.microsoft.com/office/drawing/2014/main" id="{AE98B36F-4F2D-9D9F-7947-9C7D236ECD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1:notes">
            <a:extLst>
              <a:ext uri="{FF2B5EF4-FFF2-40B4-BE49-F238E27FC236}">
                <a16:creationId xmlns:a16="http://schemas.microsoft.com/office/drawing/2014/main" id="{E9AD7119-544C-681C-02B4-92CB912351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6" name="Google Shape;96;p1:notes">
            <a:extLst>
              <a:ext uri="{FF2B5EF4-FFF2-40B4-BE49-F238E27FC236}">
                <a16:creationId xmlns:a16="http://schemas.microsoft.com/office/drawing/2014/main" id="{0B96A3E3-402F-1E7F-F3DE-6CBEA794402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73987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CDB28-41E2-46F2-DBF9-89703C45A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83BA4D-1FF7-8AB2-E748-113832FC35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0FB769-FEB1-868C-D84A-909D779541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940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0545F-0A22-CE3D-4E64-81C9F9C10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070E20-4199-9071-D4B0-E9EED8A4B5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D7D735-7808-9A69-42E4-11B5A87982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323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78F6F-0C92-7514-6B28-54FCB8172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004E4B-057E-4D36-6CE7-CC48F93B6F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1686B8-C7DC-666A-3BF9-CC720069EF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672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C8194-3C0E-5CAB-D784-837448973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E8611C-CBB3-77BF-59F5-0F448F10AB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952512-5C91-5B88-970A-88B3CC42DA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="1" dirty="0"/>
              <a:t>Cryptographic-based authentication has long been the standard for security. However, it requires key management and additional communication and computation overhead. Furthermore, if a device’s secret key is compromised, the attacker can successfully impersonate that device. These limitations have motivated radio fingerprinting as a promising alternative to cryptographic authentication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355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9B4C1-09A3-6AF7-CEFA-BC90E4BB4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1701A1-868A-1DA2-ABDF-2E9FE40382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A2799F-9428-30CD-9AE1-F008E70098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0159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056D0-A547-07F4-96E6-DBE7265F8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653AD1-9C31-77BB-7B63-A4FC495570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DAD0D2-BAE3-3731-0017-AD67D818B8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8709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BE014-FA8F-1159-93D5-998A4DE7C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88336D-2AE8-97AA-15A0-ACE25A3D5B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399BA2-74FA-B74D-8DCD-D3EFD4074A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080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B2B19-8243-905A-3659-6D164889B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A9FEDD-26DA-88C9-81A2-B3109C400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CDA910-C066-BF44-09E2-FAFBA5E8CE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1426022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>
          <a:extLst>
            <a:ext uri="{FF2B5EF4-FFF2-40B4-BE49-F238E27FC236}">
              <a16:creationId xmlns:a16="http://schemas.microsoft.com/office/drawing/2014/main" id="{305575DB-73C3-74EB-8F0D-19EDEC009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1:notes">
            <a:extLst>
              <a:ext uri="{FF2B5EF4-FFF2-40B4-BE49-F238E27FC236}">
                <a16:creationId xmlns:a16="http://schemas.microsoft.com/office/drawing/2014/main" id="{B5CC4EF8-81DA-E685-6EE4-68430AECE9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8" name="Google Shape;288;p11:notes">
            <a:extLst>
              <a:ext uri="{FF2B5EF4-FFF2-40B4-BE49-F238E27FC236}">
                <a16:creationId xmlns:a16="http://schemas.microsoft.com/office/drawing/2014/main" id="{111F683A-6CF6-8E4A-0E25-36A92C0DF6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0534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383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EF79B8C5-4D60-D10E-804B-9FE9496E18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07164" y="185533"/>
            <a:ext cx="2072984" cy="699988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77873EF4-E7A1-7BC9-5CCF-5F4DEA3CCCF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2459" t="8448" r="15017" b="62247"/>
          <a:stretch>
            <a:fillRect/>
          </a:stretch>
        </p:blipFill>
        <p:spPr>
          <a:xfrm>
            <a:off x="0" y="24793"/>
            <a:ext cx="3709738" cy="11242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3" descr="Pattern_5 for PPT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00" y="489168"/>
            <a:ext cx="9067800" cy="4654332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831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5B8"/>
              </a:buClr>
              <a:buSzPts val="2400"/>
              <a:buFont typeface="Arial"/>
              <a:buNone/>
              <a:defRPr b="1">
                <a:solidFill>
                  <a:srgbClr val="0055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4" descr="Pattern_5 for PPT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00" y="489168"/>
            <a:ext cx="9067800" cy="4654332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831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5B8"/>
              </a:buClr>
              <a:buSzPts val="2400"/>
              <a:buFont typeface="Arial"/>
              <a:buNone/>
              <a:defRPr b="1">
                <a:solidFill>
                  <a:srgbClr val="0055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1_Title and Conten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284712" y="944107"/>
            <a:ext cx="8657408" cy="3660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9" name="Google Shape;19;p3"/>
          <p:cNvCxnSpPr/>
          <p:nvPr/>
        </p:nvCxnSpPr>
        <p:spPr>
          <a:xfrm>
            <a:off x="249841" y="669906"/>
            <a:ext cx="6483468" cy="0"/>
          </a:xfrm>
          <a:prstGeom prst="straightConnector1">
            <a:avLst/>
          </a:prstGeom>
          <a:noFill/>
          <a:ln w="25400" cap="flat" cmpd="sng">
            <a:solidFill>
              <a:srgbClr val="E303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" name="Google Shape;20;p3"/>
          <p:cNvSpPr txBox="1">
            <a:spLocks noGrp="1"/>
          </p:cNvSpPr>
          <p:nvPr>
            <p:ph type="ftr" idx="11"/>
          </p:nvPr>
        </p:nvSpPr>
        <p:spPr>
          <a:xfrm>
            <a:off x="117873" y="4690004"/>
            <a:ext cx="4454127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0808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35829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1086913" y="603667"/>
            <a:ext cx="7204226" cy="79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1085498" y="1508159"/>
            <a:ext cx="3483864" cy="2586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810328" y="1513007"/>
            <a:ext cx="3483864" cy="2581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3" name="Google Shape;33;p5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222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1085393" y="603122"/>
            <a:ext cx="7205746" cy="79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1085393" y="1514662"/>
            <a:ext cx="3483864" cy="601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None/>
              <a:defRPr sz="17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2"/>
          </p:nvPr>
        </p:nvSpPr>
        <p:spPr>
          <a:xfrm>
            <a:off x="1085393" y="2118202"/>
            <a:ext cx="3483864" cy="1983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3"/>
          </p:nvPr>
        </p:nvSpPr>
        <p:spPr>
          <a:xfrm>
            <a:off x="4809272" y="1517252"/>
            <a:ext cx="3483864" cy="601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None/>
              <a:defRPr sz="17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4"/>
          </p:nvPr>
        </p:nvSpPr>
        <p:spPr>
          <a:xfrm>
            <a:off x="4809272" y="2116118"/>
            <a:ext cx="3483864" cy="1978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3" name="Google Shape;43;p6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222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249841" y="239783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9" name="Google Shape;49;p7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222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1083503" y="599230"/>
            <a:ext cx="2454824" cy="1685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782786" y="599231"/>
            <a:ext cx="4509352" cy="3494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1083503" y="2404118"/>
            <a:ext cx="2456260" cy="1686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1086210" y="2404118"/>
            <a:ext cx="2452118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10"/>
          <p:cNvGrpSpPr/>
          <p:nvPr/>
        </p:nvGrpSpPr>
        <p:grpSpPr>
          <a:xfrm>
            <a:off x="5608040" y="361628"/>
            <a:ext cx="3055900" cy="3861826"/>
            <a:chOff x="7477387" y="482170"/>
            <a:chExt cx="4074533" cy="5149101"/>
          </a:xfrm>
        </p:grpSpPr>
        <p:sp>
          <p:nvSpPr>
            <p:cNvPr id="64" name="Google Shape;64;p10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  <a:lin ang="5400000" scaled="0"/>
            </a:gradFill>
            <a:ln>
              <a:noFill/>
            </a:ln>
            <a:effectLst>
              <a:outerShdw blurRad="127000" dist="228600" dir="4740000" sx="98000" sy="98000" algn="tl" rotWithShape="0">
                <a:srgbClr val="000000">
                  <a:alpha val="32156"/>
                </a:srgbClr>
              </a:outerShdw>
            </a:effectLst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0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ap="flat" cmpd="sng">
              <a:solidFill>
                <a:srgbClr val="19191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088405" y="847135"/>
            <a:ext cx="4149246" cy="137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6093292" y="841907"/>
            <a:ext cx="2093378" cy="2899745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087747" y="2359494"/>
            <a:ext cx="4143303" cy="1502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1085536" y="4102392"/>
            <a:ext cx="4145513" cy="240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1085536" y="238980"/>
            <a:ext cx="4155753" cy="240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72" name="Google Shape;72;p10"/>
          <p:cNvCxnSpPr/>
          <p:nvPr/>
        </p:nvCxnSpPr>
        <p:spPr>
          <a:xfrm>
            <a:off x="1085536" y="2357704"/>
            <a:ext cx="4145513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249841" y="239783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893090" y="-1538503"/>
            <a:ext cx="3029884" cy="8246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79" name="Google Shape;79;p11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title"/>
          </p:nvPr>
        </p:nvSpPr>
        <p:spPr>
          <a:xfrm rot="5400000">
            <a:off x="5937779" y="1740785"/>
            <a:ext cx="3494917" cy="121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body" idx="1"/>
          </p:nvPr>
        </p:nvSpPr>
        <p:spPr>
          <a:xfrm rot="5400000">
            <a:off x="2271857" y="-589124"/>
            <a:ext cx="3494917" cy="5871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86" name="Google Shape;86;p12"/>
          <p:cNvCxnSpPr/>
          <p:nvPr/>
        </p:nvCxnSpPr>
        <p:spPr>
          <a:xfrm>
            <a:off x="7079333" y="599230"/>
            <a:ext cx="0" cy="3494917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49841" y="239783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84712" y="1069875"/>
            <a:ext cx="8246639" cy="3029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238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Picture 13" descr="A red text on a black background&#10;&#10;Description automatically generated">
            <a:extLst>
              <a:ext uri="{FF2B5EF4-FFF2-40B4-BE49-F238E27FC236}">
                <a16:creationId xmlns:a16="http://schemas.microsoft.com/office/drawing/2014/main" id="{3458EF4E-EBE6-7F21-9DFA-9DB05AEC502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5263" y="4825291"/>
            <a:ext cx="962264" cy="274757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B96A15EE-471A-0E26-7AE1-50EC763EDD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12742" t="8721" r="15201" b="63436"/>
          <a:stretch>
            <a:fillRect/>
          </a:stretch>
        </p:blipFill>
        <p:spPr>
          <a:xfrm>
            <a:off x="6929530" y="85017"/>
            <a:ext cx="2113890" cy="612622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9.png"/><Relationship Id="rId7" Type="http://schemas.openxmlformats.org/officeDocument/2006/relationships/image" Target="../media/image33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11" Type="http://schemas.openxmlformats.org/officeDocument/2006/relationships/image" Target="../media/image42.png"/><Relationship Id="rId5" Type="http://schemas.openxmlformats.org/officeDocument/2006/relationships/image" Target="../media/image31.png"/><Relationship Id="rId10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4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emf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png"/><Relationship Id="rId2" Type="http://schemas.openxmlformats.org/officeDocument/2006/relationships/image" Target="../media/image20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8;p15">
            <a:extLst>
              <a:ext uri="{FF2B5EF4-FFF2-40B4-BE49-F238E27FC236}">
                <a16:creationId xmlns:a16="http://schemas.microsoft.com/office/drawing/2014/main" id="{B4887AE5-43AE-5F29-0DD9-BB9138F4F565}"/>
              </a:ext>
            </a:extLst>
          </p:cNvPr>
          <p:cNvSpPr/>
          <p:nvPr/>
        </p:nvSpPr>
        <p:spPr>
          <a:xfrm>
            <a:off x="418237" y="1649386"/>
            <a:ext cx="8307525" cy="1128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2800" b="1" i="1" dirty="0" err="1">
                <a:solidFill>
                  <a:srgbClr val="00B0F0"/>
                </a:solidFill>
              </a:rPr>
              <a:t>BeamID</a:t>
            </a:r>
            <a:r>
              <a:rPr lang="en-US" sz="2800" b="1" i="1" dirty="0">
                <a:solidFill>
                  <a:srgbClr val="00B0F0"/>
                </a:solidFill>
              </a:rPr>
              <a:t>: Domain-Adaptive Radio Fingerprinting</a:t>
            </a:r>
          </a:p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2800" b="1" i="1" dirty="0">
                <a:solidFill>
                  <a:srgbClr val="00B0F0"/>
                </a:solidFill>
              </a:rPr>
              <a:t>with MIMO Beamforming Feedback</a:t>
            </a:r>
            <a:endParaRPr lang="en-US" sz="2000" b="1" dirty="0">
              <a:solidFill>
                <a:schemeClr val="bg1"/>
              </a:solidFill>
            </a:endParaRPr>
          </a:p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endParaRPr lang="en-US" sz="2500" b="1" i="1" dirty="0">
              <a:solidFill>
                <a:srgbClr val="00B0F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lang="en-US" sz="2500" b="1" i="1" dirty="0">
              <a:solidFill>
                <a:srgbClr val="00B0F0"/>
              </a:solidFill>
            </a:endParaRPr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40542D85-B249-30EB-448C-286E0786439E}"/>
              </a:ext>
            </a:extLst>
          </p:cNvPr>
          <p:cNvSpPr txBox="1">
            <a:spLocks/>
          </p:cNvSpPr>
          <p:nvPr/>
        </p:nvSpPr>
        <p:spPr>
          <a:xfrm>
            <a:off x="0" y="3094198"/>
            <a:ext cx="9144000" cy="1249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>
                <a:solidFill>
                  <a:srgbClr val="00B0F0"/>
                </a:solidFill>
              </a:rPr>
              <a:t>K Foysal Haque</a:t>
            </a:r>
            <a:r>
              <a:rPr lang="en-US" sz="2000" i="1" baseline="30000" dirty="0">
                <a:solidFill>
                  <a:schemeClr val="bg1"/>
                </a:solidFill>
              </a:rPr>
              <a:t>*†</a:t>
            </a:r>
            <a:r>
              <a:rPr lang="en-US" sz="2000" i="1" dirty="0">
                <a:solidFill>
                  <a:schemeClr val="bg1"/>
                </a:solidFill>
              </a:rPr>
              <a:t>, Francesca </a:t>
            </a:r>
            <a:r>
              <a:rPr lang="en-US" sz="2000" i="1" dirty="0" err="1">
                <a:solidFill>
                  <a:schemeClr val="bg1"/>
                </a:solidFill>
              </a:rPr>
              <a:t>Meneghello</a:t>
            </a:r>
            <a:r>
              <a:rPr lang="en-US" sz="2000" i="1" baseline="30000" dirty="0">
                <a:solidFill>
                  <a:schemeClr val="bg1"/>
                </a:solidFill>
              </a:rPr>
              <a:t>*</a:t>
            </a:r>
            <a:r>
              <a:rPr lang="en-US" sz="2000" i="1" dirty="0">
                <a:solidFill>
                  <a:schemeClr val="bg1"/>
                </a:solidFill>
              </a:rPr>
              <a:t>, Francesco Restuccia*</a:t>
            </a:r>
            <a:endParaRPr lang="en-US" sz="2000" dirty="0">
              <a:solidFill>
                <a:schemeClr val="bg1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baseline="30000" dirty="0">
                <a:solidFill>
                  <a:schemeClr val="bg1"/>
                </a:solidFill>
              </a:rPr>
              <a:t>*</a:t>
            </a:r>
            <a:r>
              <a:rPr lang="en-US" sz="2000" dirty="0">
                <a:solidFill>
                  <a:schemeClr val="bg1"/>
                </a:solidFill>
              </a:rPr>
              <a:t>Institute for Intelligent Networked Systems, Northeastern University, Boston, USA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baseline="30000" dirty="0">
                <a:solidFill>
                  <a:schemeClr val="bg1"/>
                </a:solidFill>
              </a:rPr>
              <a:t>†</a:t>
            </a:r>
            <a:r>
              <a:rPr lang="en-US" sz="2000" dirty="0">
                <a:solidFill>
                  <a:schemeClr val="bg1"/>
                </a:solidFill>
              </a:rPr>
              <a:t>IMDEA Networks Institute, Madrid, Spain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E200A5D-E4DC-A739-3873-EA9A3BD4AE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290" b="33846"/>
          <a:stretch>
            <a:fillRect/>
          </a:stretch>
        </p:blipFill>
        <p:spPr>
          <a:xfrm>
            <a:off x="3877408" y="275445"/>
            <a:ext cx="2686049" cy="85588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881E4-431E-B33B-D6AD-6F6425A0F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D269E-C46A-AD5E-E6D1-81FCA90CB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712" y="161185"/>
            <a:ext cx="6311597" cy="393463"/>
          </a:xfrm>
        </p:spPr>
        <p:txBody>
          <a:bodyPr/>
          <a:lstStyle/>
          <a:p>
            <a:r>
              <a:rPr lang="en-US"/>
              <a:t>F</a:t>
            </a:r>
            <a:r>
              <a:rPr lang="en-IT"/>
              <a:t>rom CFR to BFI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03C964-E5BF-B467-9B08-7A27F6AEC7A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pic>
        <p:nvPicPr>
          <p:cNvPr id="150" name="Picture 149">
            <a:extLst>
              <a:ext uri="{FF2B5EF4-FFF2-40B4-BE49-F238E27FC236}">
                <a16:creationId xmlns:a16="http://schemas.microsoft.com/office/drawing/2014/main" id="{F7E048CE-904A-71E1-5C93-0A95F98DB0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3759"/>
          <a:stretch/>
        </p:blipFill>
        <p:spPr>
          <a:xfrm>
            <a:off x="-3042" y="4217840"/>
            <a:ext cx="9147042" cy="189503"/>
          </a:xfrm>
          <a:prstGeom prst="rect">
            <a:avLst/>
          </a:prstGeom>
        </p:spPr>
      </p:pic>
      <p:pic>
        <p:nvPicPr>
          <p:cNvPr id="151" name="Picture 150">
            <a:extLst>
              <a:ext uri="{FF2B5EF4-FFF2-40B4-BE49-F238E27FC236}">
                <a16:creationId xmlns:a16="http://schemas.microsoft.com/office/drawing/2014/main" id="{626407BE-A412-906F-0DBA-1AC5647A9B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5745" r="13418" b="2237"/>
          <a:stretch/>
        </p:blipFill>
        <p:spPr>
          <a:xfrm>
            <a:off x="0" y="4533051"/>
            <a:ext cx="9144000" cy="163468"/>
          </a:xfrm>
          <a:prstGeom prst="rect">
            <a:avLst/>
          </a:prstGeom>
        </p:spPr>
      </p:pic>
      <p:cxnSp>
        <p:nvCxnSpPr>
          <p:cNvPr id="153" name="Curved Connector 11">
            <a:extLst>
              <a:ext uri="{FF2B5EF4-FFF2-40B4-BE49-F238E27FC236}">
                <a16:creationId xmlns:a16="http://schemas.microsoft.com/office/drawing/2014/main" id="{E48B3045-D669-38FA-9F30-A5E731B34C58}"/>
              </a:ext>
            </a:extLst>
          </p:cNvPr>
          <p:cNvCxnSpPr>
            <a:cxnSpLocks/>
          </p:cNvCxnSpPr>
          <p:nvPr/>
        </p:nvCxnSpPr>
        <p:spPr>
          <a:xfrm rot="5400000">
            <a:off x="2533440" y="3943143"/>
            <a:ext cx="914208" cy="429080"/>
          </a:xfrm>
          <a:prstGeom prst="curvedConnector3">
            <a:avLst>
              <a:gd name="adj1" fmla="val 50000"/>
            </a:avLst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12" name="Group 3111">
            <a:extLst>
              <a:ext uri="{FF2B5EF4-FFF2-40B4-BE49-F238E27FC236}">
                <a16:creationId xmlns:a16="http://schemas.microsoft.com/office/drawing/2014/main" id="{59D3A251-BF3D-A3AF-6ACC-D61DC9D7BAE3}"/>
              </a:ext>
            </a:extLst>
          </p:cNvPr>
          <p:cNvGrpSpPr/>
          <p:nvPr/>
        </p:nvGrpSpPr>
        <p:grpSpPr>
          <a:xfrm>
            <a:off x="176438" y="913016"/>
            <a:ext cx="1876506" cy="2917279"/>
            <a:chOff x="455096" y="945466"/>
            <a:chExt cx="1876506" cy="2586667"/>
          </a:xfrm>
        </p:grpSpPr>
        <p:sp>
          <p:nvSpPr>
            <p:cNvPr id="187" name="Google Shape;102;p14">
              <a:extLst>
                <a:ext uri="{FF2B5EF4-FFF2-40B4-BE49-F238E27FC236}">
                  <a16:creationId xmlns:a16="http://schemas.microsoft.com/office/drawing/2014/main" id="{111A7CEA-C9B0-537B-9A54-AC4CE7B8873F}"/>
                </a:ext>
              </a:extLst>
            </p:cNvPr>
            <p:cNvSpPr/>
            <p:nvPr/>
          </p:nvSpPr>
          <p:spPr>
            <a:xfrm>
              <a:off x="455096" y="945466"/>
              <a:ext cx="1876506" cy="2586667"/>
            </a:xfrm>
            <a:prstGeom prst="roundRect">
              <a:avLst>
                <a:gd name="adj" fmla="val 8058"/>
              </a:avLst>
            </a:prstGeom>
            <a:solidFill>
              <a:srgbClr val="E1A4E1">
                <a:alpha val="13270"/>
              </a:srgbClr>
            </a:solidFill>
            <a:ln w="19050" cap="flat" cmpd="sng">
              <a:solidFill>
                <a:srgbClr val="595959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03;p14">
              <a:extLst>
                <a:ext uri="{FF2B5EF4-FFF2-40B4-BE49-F238E27FC236}">
                  <a16:creationId xmlns:a16="http://schemas.microsoft.com/office/drawing/2014/main" id="{D780C597-B7F7-E204-431D-5E201F0858CD}"/>
                </a:ext>
              </a:extLst>
            </p:cNvPr>
            <p:cNvSpPr/>
            <p:nvPr/>
          </p:nvSpPr>
          <p:spPr>
            <a:xfrm>
              <a:off x="537845" y="1501478"/>
              <a:ext cx="1711008" cy="637840"/>
            </a:xfrm>
            <a:prstGeom prst="roundRect">
              <a:avLst>
                <a:gd name="adj" fmla="val 16667"/>
              </a:avLst>
            </a:prstGeom>
            <a:solidFill>
              <a:srgbClr val="EAD1DC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>
                  <a:latin typeface="Palatino"/>
                  <a:ea typeface="Palatino"/>
                  <a:cs typeface="Palatino"/>
                  <a:sym typeface="Palatino"/>
                </a:rPr>
                <a:t>MU-MIMO Beamformer</a:t>
              </a:r>
              <a:endParaRPr b="1" dirty="0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pic>
          <p:nvPicPr>
            <p:cNvPr id="189" name="Google Shape;104;p14">
              <a:extLst>
                <a:ext uri="{FF2B5EF4-FFF2-40B4-BE49-F238E27FC236}">
                  <a16:creationId xmlns:a16="http://schemas.microsoft.com/office/drawing/2014/main" id="{28486303-DB5E-5313-31AA-38EF5ED45EB7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89935" y="2119134"/>
              <a:ext cx="1406805" cy="86149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96" name="Google Shape;115;p14">
            <a:extLst>
              <a:ext uri="{FF2B5EF4-FFF2-40B4-BE49-F238E27FC236}">
                <a16:creationId xmlns:a16="http://schemas.microsoft.com/office/drawing/2014/main" id="{912DA27D-C455-7E75-6069-E04297A70658}"/>
              </a:ext>
            </a:extLst>
          </p:cNvPr>
          <p:cNvSpPr/>
          <p:nvPr/>
        </p:nvSpPr>
        <p:spPr>
          <a:xfrm>
            <a:off x="2925120" y="1088203"/>
            <a:ext cx="2833579" cy="263272"/>
          </a:xfrm>
          <a:prstGeom prst="homePlate">
            <a:avLst>
              <a:gd name="adj" fmla="val 50000"/>
            </a:avLst>
          </a:prstGeom>
          <a:solidFill>
            <a:srgbClr val="EAD1DC"/>
          </a:solidFill>
          <a:ln w="19050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alatino"/>
                <a:ea typeface="Palatino"/>
                <a:cs typeface="Palatino"/>
                <a:sym typeface="Palatino"/>
              </a:rPr>
              <a:t>Null Data Packet (NDP)</a:t>
            </a:r>
            <a:endParaRPr/>
          </a:p>
        </p:txBody>
      </p:sp>
      <p:sp>
        <p:nvSpPr>
          <p:cNvPr id="3097" name="Google Shape;116;p14">
            <a:extLst>
              <a:ext uri="{FF2B5EF4-FFF2-40B4-BE49-F238E27FC236}">
                <a16:creationId xmlns:a16="http://schemas.microsoft.com/office/drawing/2014/main" id="{1F8D9EC1-3DD1-B86F-FE3A-69337661B61B}"/>
              </a:ext>
            </a:extLst>
          </p:cNvPr>
          <p:cNvSpPr/>
          <p:nvPr/>
        </p:nvSpPr>
        <p:spPr>
          <a:xfrm flipH="1">
            <a:off x="3109646" y="3353816"/>
            <a:ext cx="2833579" cy="492516"/>
          </a:xfrm>
          <a:prstGeom prst="homePlate">
            <a:avLst>
              <a:gd name="adj" fmla="val 50000"/>
            </a:avLst>
          </a:prstGeom>
          <a:solidFill>
            <a:srgbClr val="43A2A2">
              <a:alpha val="32880"/>
            </a:srgbClr>
          </a:solidFill>
          <a:ln w="19050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alatino"/>
                <a:ea typeface="Palatino"/>
                <a:cs typeface="Palatino"/>
                <a:sym typeface="Palatino"/>
              </a:rPr>
              <a:t>Beamforming Feedback Information</a:t>
            </a:r>
            <a:endParaRPr/>
          </a:p>
        </p:txBody>
      </p:sp>
      <p:grpSp>
        <p:nvGrpSpPr>
          <p:cNvPr id="3115" name="Group 3114">
            <a:extLst>
              <a:ext uri="{FF2B5EF4-FFF2-40B4-BE49-F238E27FC236}">
                <a16:creationId xmlns:a16="http://schemas.microsoft.com/office/drawing/2014/main" id="{F03E4861-EA1D-5319-9641-C53BB7FB52B0}"/>
              </a:ext>
            </a:extLst>
          </p:cNvPr>
          <p:cNvGrpSpPr/>
          <p:nvPr/>
        </p:nvGrpSpPr>
        <p:grpSpPr>
          <a:xfrm>
            <a:off x="6801542" y="943361"/>
            <a:ext cx="2108794" cy="2912515"/>
            <a:chOff x="6326362" y="938537"/>
            <a:chExt cx="2108794" cy="2912515"/>
          </a:xfrm>
        </p:grpSpPr>
        <p:sp>
          <p:nvSpPr>
            <p:cNvPr id="185" name="Google Shape;100;p14">
              <a:extLst>
                <a:ext uri="{FF2B5EF4-FFF2-40B4-BE49-F238E27FC236}">
                  <a16:creationId xmlns:a16="http://schemas.microsoft.com/office/drawing/2014/main" id="{18F2BD4F-F960-23B6-EC74-DFACDBD6B471}"/>
                </a:ext>
              </a:extLst>
            </p:cNvPr>
            <p:cNvSpPr/>
            <p:nvPr/>
          </p:nvSpPr>
          <p:spPr>
            <a:xfrm>
              <a:off x="6347396" y="938537"/>
              <a:ext cx="2079356" cy="2912515"/>
            </a:xfrm>
            <a:prstGeom prst="roundRect">
              <a:avLst>
                <a:gd name="adj" fmla="val 9681"/>
              </a:avLst>
            </a:prstGeom>
            <a:solidFill>
              <a:srgbClr val="58E2E2">
                <a:alpha val="13270"/>
              </a:srgbClr>
            </a:solidFill>
            <a:ln w="19050" cap="flat" cmpd="sng">
              <a:solidFill>
                <a:srgbClr val="595959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01;p14">
              <a:extLst>
                <a:ext uri="{FF2B5EF4-FFF2-40B4-BE49-F238E27FC236}">
                  <a16:creationId xmlns:a16="http://schemas.microsoft.com/office/drawing/2014/main" id="{A36E5C22-FD27-ACA2-3959-CFE9106B1D38}"/>
                </a:ext>
              </a:extLst>
            </p:cNvPr>
            <p:cNvSpPr/>
            <p:nvPr/>
          </p:nvSpPr>
          <p:spPr>
            <a:xfrm>
              <a:off x="6577709" y="1029673"/>
              <a:ext cx="1692907" cy="406805"/>
            </a:xfrm>
            <a:prstGeom prst="roundRect">
              <a:avLst>
                <a:gd name="adj" fmla="val 16667"/>
              </a:avLst>
            </a:prstGeom>
            <a:solidFill>
              <a:srgbClr val="43A2A2">
                <a:alpha val="32880"/>
              </a:srgbClr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Palatino"/>
                  <a:ea typeface="Palatino"/>
                  <a:cs typeface="Palatino"/>
                  <a:sym typeface="Palatino"/>
                </a:rPr>
                <a:t>MU-MIMO Beamformees</a:t>
              </a: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pic>
          <p:nvPicPr>
            <p:cNvPr id="190" name="Google Shape;105;p14">
              <a:extLst>
                <a:ext uri="{FF2B5EF4-FFF2-40B4-BE49-F238E27FC236}">
                  <a16:creationId xmlns:a16="http://schemas.microsoft.com/office/drawing/2014/main" id="{5F097CCE-1A83-8648-299F-9BF6A835A822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517952" y="1531279"/>
              <a:ext cx="601373" cy="4068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1" name="Google Shape;106;p14">
              <a:extLst>
                <a:ext uri="{FF2B5EF4-FFF2-40B4-BE49-F238E27FC236}">
                  <a16:creationId xmlns:a16="http://schemas.microsoft.com/office/drawing/2014/main" id="{7B7352E7-A603-F9A0-9A59-BB7AA101E97A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136120" y="1505332"/>
              <a:ext cx="402942" cy="4513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72" name="Google Shape;107;p14">
              <a:extLst>
                <a:ext uri="{FF2B5EF4-FFF2-40B4-BE49-F238E27FC236}">
                  <a16:creationId xmlns:a16="http://schemas.microsoft.com/office/drawing/2014/main" id="{2E4FED86-1798-85FE-B5AB-47C961095EDE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555840" y="1424930"/>
              <a:ext cx="481697" cy="4289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73" name="Google Shape;108;p14">
              <a:extLst>
                <a:ext uri="{FF2B5EF4-FFF2-40B4-BE49-F238E27FC236}">
                  <a16:creationId xmlns:a16="http://schemas.microsoft.com/office/drawing/2014/main" id="{B85D1C61-F82F-5D98-3043-C186893E4F56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953459" y="1558741"/>
              <a:ext cx="481697" cy="4289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82" name="Google Shape;109;p14">
              <a:extLst>
                <a:ext uri="{FF2B5EF4-FFF2-40B4-BE49-F238E27FC236}">
                  <a16:creationId xmlns:a16="http://schemas.microsoft.com/office/drawing/2014/main" id="{A1208EE3-95B8-3EFE-121F-BBB1D1EA8A8D}"/>
                </a:ext>
              </a:extLst>
            </p:cNvPr>
            <p:cNvSpPr txBox="1"/>
            <p:nvPr/>
          </p:nvSpPr>
          <p:spPr>
            <a:xfrm>
              <a:off x="6326362" y="1820539"/>
              <a:ext cx="277841" cy="4068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3091" name="Google Shape;110;p14">
              <a:extLst>
                <a:ext uri="{FF2B5EF4-FFF2-40B4-BE49-F238E27FC236}">
                  <a16:creationId xmlns:a16="http://schemas.microsoft.com/office/drawing/2014/main" id="{6DBBEE96-0B37-A969-A082-B2AB192EC7E6}"/>
                </a:ext>
              </a:extLst>
            </p:cNvPr>
            <p:cNvSpPr txBox="1"/>
            <p:nvPr/>
          </p:nvSpPr>
          <p:spPr>
            <a:xfrm>
              <a:off x="6340033" y="1617200"/>
              <a:ext cx="277841" cy="4068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3098" name="Google Shape;117;p14">
              <a:extLst>
                <a:ext uri="{FF2B5EF4-FFF2-40B4-BE49-F238E27FC236}">
                  <a16:creationId xmlns:a16="http://schemas.microsoft.com/office/drawing/2014/main" id="{35674834-0659-D901-0EA4-06C2C4F3D173}"/>
                </a:ext>
              </a:extLst>
            </p:cNvPr>
            <p:cNvSpPr/>
            <p:nvPr/>
          </p:nvSpPr>
          <p:spPr>
            <a:xfrm>
              <a:off x="6534703" y="2130429"/>
              <a:ext cx="1692907" cy="263272"/>
            </a:xfrm>
            <a:prstGeom prst="roundRect">
              <a:avLst>
                <a:gd name="adj" fmla="val 16667"/>
              </a:avLst>
            </a:prstGeom>
            <a:solidFill>
              <a:srgbClr val="43A2A2">
                <a:alpha val="32880"/>
              </a:srgbClr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>
                  <a:latin typeface="Palatino"/>
                  <a:ea typeface="Palatino"/>
                  <a:cs typeface="Palatino"/>
                  <a:sym typeface="Palatino"/>
                </a:rPr>
                <a:t>Estimate CFR, </a:t>
              </a:r>
              <a:r>
                <a:rPr lang="en" b="1" dirty="0">
                  <a:latin typeface="Gill Sans SemiBold" panose="020B0502020104020203" pitchFamily="34" charset="-79"/>
                  <a:ea typeface="Palatino"/>
                  <a:cs typeface="Gill Sans SemiBold" panose="020B0502020104020203" pitchFamily="34" charset="-79"/>
                  <a:sym typeface="Palatino"/>
                </a:rPr>
                <a:t>H</a:t>
              </a:r>
              <a:endParaRPr b="1" dirty="0">
                <a:latin typeface="Gill Sans SemiBold" panose="020B0502020104020203" pitchFamily="34" charset="-79"/>
                <a:ea typeface="Palatino"/>
                <a:cs typeface="Gill Sans SemiBold" panose="020B0502020104020203" pitchFamily="34" charset="-79"/>
                <a:sym typeface="Palatino"/>
              </a:endParaRPr>
            </a:p>
          </p:txBody>
        </p:sp>
        <p:sp>
          <p:nvSpPr>
            <p:cNvPr id="3099" name="Google Shape;118;p14">
              <a:extLst>
                <a:ext uri="{FF2B5EF4-FFF2-40B4-BE49-F238E27FC236}">
                  <a16:creationId xmlns:a16="http://schemas.microsoft.com/office/drawing/2014/main" id="{984EABD3-943A-2408-B81B-5DF66F46BE5B}"/>
                </a:ext>
              </a:extLst>
            </p:cNvPr>
            <p:cNvSpPr/>
            <p:nvPr/>
          </p:nvSpPr>
          <p:spPr>
            <a:xfrm>
              <a:off x="6545526" y="2689685"/>
              <a:ext cx="1692907" cy="263272"/>
            </a:xfrm>
            <a:prstGeom prst="roundRect">
              <a:avLst>
                <a:gd name="adj" fmla="val 16667"/>
              </a:avLst>
            </a:prstGeom>
            <a:solidFill>
              <a:srgbClr val="43A2A2">
                <a:alpha val="32880"/>
              </a:srgbClr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>
                  <a:latin typeface="Palatino"/>
                  <a:ea typeface="Palatino"/>
                  <a:cs typeface="Palatino"/>
                  <a:sym typeface="Palatino"/>
                </a:rPr>
                <a:t>Compress CFR, </a:t>
              </a:r>
              <a:r>
                <a:rPr lang="en" b="1" dirty="0" err="1">
                  <a:latin typeface="Gill Sans SemiBold" panose="020B0502020104020203" pitchFamily="34" charset="-79"/>
                  <a:ea typeface="Palatino"/>
                  <a:cs typeface="Gill Sans SemiBold" panose="020B0502020104020203" pitchFamily="34" charset="-79"/>
                  <a:sym typeface="Palatino"/>
                </a:rPr>
                <a:t>V</a:t>
              </a:r>
              <a:r>
                <a:rPr lang="en" b="1" baseline="-25000" dirty="0" err="1">
                  <a:latin typeface="Gill Sans SemiBold" panose="020B0502020104020203" pitchFamily="34" charset="-79"/>
                  <a:ea typeface="Palatino"/>
                  <a:cs typeface="Gill Sans SemiBold" panose="020B0502020104020203" pitchFamily="34" charset="-79"/>
                  <a:sym typeface="Palatino"/>
                </a:rPr>
                <a:t>k</a:t>
              </a:r>
              <a:endParaRPr b="1" baseline="-25000" dirty="0">
                <a:latin typeface="Gill Sans SemiBold" panose="020B0502020104020203" pitchFamily="34" charset="-79"/>
                <a:ea typeface="Palatino"/>
                <a:cs typeface="Gill Sans SemiBold" panose="020B0502020104020203" pitchFamily="34" charset="-79"/>
                <a:sym typeface="Palatino"/>
              </a:endParaRPr>
            </a:p>
          </p:txBody>
        </p:sp>
        <p:sp>
          <p:nvSpPr>
            <p:cNvPr id="3100" name="Google Shape;119;p14">
              <a:extLst>
                <a:ext uri="{FF2B5EF4-FFF2-40B4-BE49-F238E27FC236}">
                  <a16:creationId xmlns:a16="http://schemas.microsoft.com/office/drawing/2014/main" id="{AE094F2C-D66E-8620-A392-EEC5A8D2ECFD}"/>
                </a:ext>
              </a:extLst>
            </p:cNvPr>
            <p:cNvSpPr/>
            <p:nvPr/>
          </p:nvSpPr>
          <p:spPr>
            <a:xfrm>
              <a:off x="6556300" y="3240884"/>
              <a:ext cx="1692907" cy="429064"/>
            </a:xfrm>
            <a:prstGeom prst="roundRect">
              <a:avLst>
                <a:gd name="adj" fmla="val 16667"/>
              </a:avLst>
            </a:prstGeom>
            <a:solidFill>
              <a:srgbClr val="43A2A2">
                <a:alpha val="32880"/>
              </a:srgbClr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Palatino"/>
                  <a:ea typeface="Palatino"/>
                  <a:cs typeface="Palatino"/>
                  <a:sym typeface="Palatino"/>
                </a:rPr>
                <a:t>Create BFI Frame</a:t>
              </a:r>
              <a:endParaRPr>
                <a:latin typeface="Palatino"/>
                <a:ea typeface="Palatino"/>
                <a:cs typeface="Palatino"/>
                <a:sym typeface="Palatino"/>
              </a:endParaRPr>
            </a:p>
          </p:txBody>
        </p:sp>
      </p:grpSp>
      <p:cxnSp>
        <p:nvCxnSpPr>
          <p:cNvPr id="3101" name="Google Shape;120;p14">
            <a:extLst>
              <a:ext uri="{FF2B5EF4-FFF2-40B4-BE49-F238E27FC236}">
                <a16:creationId xmlns:a16="http://schemas.microsoft.com/office/drawing/2014/main" id="{5519F35D-B0D7-D5DC-FD3A-39BA2CC92CD6}"/>
              </a:ext>
            </a:extLst>
          </p:cNvPr>
          <p:cNvCxnSpPr>
            <a:stCxn id="3100" idx="1"/>
            <a:endCxn id="3097" idx="1"/>
          </p:cNvCxnSpPr>
          <p:nvPr/>
        </p:nvCxnSpPr>
        <p:spPr>
          <a:xfrm rot="10800000" flipV="1">
            <a:off x="5943226" y="3460240"/>
            <a:ext cx="1088255" cy="139834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3102" name="Google Shape;121;p14">
            <a:extLst>
              <a:ext uri="{FF2B5EF4-FFF2-40B4-BE49-F238E27FC236}">
                <a16:creationId xmlns:a16="http://schemas.microsoft.com/office/drawing/2014/main" id="{FBF5435D-D4EA-1CAF-4CED-C19E191D8600}"/>
              </a:ext>
            </a:extLst>
          </p:cNvPr>
          <p:cNvSpPr/>
          <p:nvPr/>
        </p:nvSpPr>
        <p:spPr>
          <a:xfrm>
            <a:off x="2392331" y="798855"/>
            <a:ext cx="293357" cy="25943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1</a:t>
            </a:r>
            <a:endParaRPr b="1"/>
          </a:p>
        </p:txBody>
      </p:sp>
      <p:sp>
        <p:nvSpPr>
          <p:cNvPr id="3103" name="Google Shape;122;p14">
            <a:extLst>
              <a:ext uri="{FF2B5EF4-FFF2-40B4-BE49-F238E27FC236}">
                <a16:creationId xmlns:a16="http://schemas.microsoft.com/office/drawing/2014/main" id="{A0586F63-D4B2-BCD7-397A-A050AC261C45}"/>
              </a:ext>
            </a:extLst>
          </p:cNvPr>
          <p:cNvSpPr/>
          <p:nvPr/>
        </p:nvSpPr>
        <p:spPr>
          <a:xfrm>
            <a:off x="5943225" y="797503"/>
            <a:ext cx="293357" cy="25943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2</a:t>
            </a:r>
            <a:endParaRPr b="1"/>
          </a:p>
        </p:txBody>
      </p:sp>
      <p:cxnSp>
        <p:nvCxnSpPr>
          <p:cNvPr id="3104" name="Google Shape;123;p14">
            <a:extLst>
              <a:ext uri="{FF2B5EF4-FFF2-40B4-BE49-F238E27FC236}">
                <a16:creationId xmlns:a16="http://schemas.microsoft.com/office/drawing/2014/main" id="{9DF5F184-2619-F8F6-A6E4-65BD0D1D8A61}"/>
              </a:ext>
            </a:extLst>
          </p:cNvPr>
          <p:cNvCxnSpPr>
            <a:cxnSpLocks/>
            <a:stCxn id="3096" idx="1"/>
          </p:cNvCxnSpPr>
          <p:nvPr/>
        </p:nvCxnSpPr>
        <p:spPr>
          <a:xfrm flipH="1" flipV="1">
            <a:off x="2052944" y="1215316"/>
            <a:ext cx="872176" cy="4523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dash"/>
            <a:round/>
            <a:headEnd type="triangle" w="med" len="med"/>
            <a:tailEnd type="none" w="med" len="med"/>
          </a:ln>
        </p:spPr>
      </p:cxnSp>
      <p:cxnSp>
        <p:nvCxnSpPr>
          <p:cNvPr id="3105" name="Google Shape;124;p14">
            <a:extLst>
              <a:ext uri="{FF2B5EF4-FFF2-40B4-BE49-F238E27FC236}">
                <a16:creationId xmlns:a16="http://schemas.microsoft.com/office/drawing/2014/main" id="{3CBAACD3-F377-8946-2543-67CC06EFE678}"/>
              </a:ext>
            </a:extLst>
          </p:cNvPr>
          <p:cNvCxnSpPr>
            <a:cxnSpLocks/>
          </p:cNvCxnSpPr>
          <p:nvPr/>
        </p:nvCxnSpPr>
        <p:spPr>
          <a:xfrm flipH="1">
            <a:off x="5771602" y="1226857"/>
            <a:ext cx="1029940" cy="11486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dash"/>
            <a:round/>
            <a:headEnd type="triangle" w="med" len="med"/>
            <a:tailEnd type="none" w="med" len="med"/>
          </a:ln>
        </p:spPr>
      </p:cxnSp>
      <p:cxnSp>
        <p:nvCxnSpPr>
          <p:cNvPr id="3106" name="Google Shape;125;p14">
            <a:extLst>
              <a:ext uri="{FF2B5EF4-FFF2-40B4-BE49-F238E27FC236}">
                <a16:creationId xmlns:a16="http://schemas.microsoft.com/office/drawing/2014/main" id="{10B1435F-AA41-BDFA-C4C8-4857CB4DADD3}"/>
              </a:ext>
            </a:extLst>
          </p:cNvPr>
          <p:cNvCxnSpPr>
            <a:cxnSpLocks/>
            <a:endCxn id="3097" idx="3"/>
          </p:cNvCxnSpPr>
          <p:nvPr/>
        </p:nvCxnSpPr>
        <p:spPr>
          <a:xfrm flipV="1">
            <a:off x="2038062" y="3600074"/>
            <a:ext cx="1071584" cy="9104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dash"/>
            <a:round/>
            <a:headEnd type="triangle" w="med" len="med"/>
            <a:tailEnd type="none" w="med" len="med"/>
          </a:ln>
        </p:spPr>
      </p:cxnSp>
      <p:sp>
        <p:nvSpPr>
          <p:cNvPr id="3108" name="Google Shape;127;p14">
            <a:extLst>
              <a:ext uri="{FF2B5EF4-FFF2-40B4-BE49-F238E27FC236}">
                <a16:creationId xmlns:a16="http://schemas.microsoft.com/office/drawing/2014/main" id="{ECAFA16C-90E9-FDC4-D9E3-6E0755D1FB7C}"/>
              </a:ext>
            </a:extLst>
          </p:cNvPr>
          <p:cNvSpPr/>
          <p:nvPr/>
        </p:nvSpPr>
        <p:spPr>
          <a:xfrm>
            <a:off x="6079528" y="3672862"/>
            <a:ext cx="293357" cy="25943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3</a:t>
            </a:r>
            <a:endParaRPr b="1"/>
          </a:p>
        </p:txBody>
      </p:sp>
      <p:sp>
        <p:nvSpPr>
          <p:cNvPr id="3109" name="Google Shape;128;p14">
            <a:extLst>
              <a:ext uri="{FF2B5EF4-FFF2-40B4-BE49-F238E27FC236}">
                <a16:creationId xmlns:a16="http://schemas.microsoft.com/office/drawing/2014/main" id="{D789E83E-F1F2-65F2-EDF7-525AC55A3A51}"/>
              </a:ext>
            </a:extLst>
          </p:cNvPr>
          <p:cNvSpPr/>
          <p:nvPr/>
        </p:nvSpPr>
        <p:spPr>
          <a:xfrm>
            <a:off x="2392331" y="3700578"/>
            <a:ext cx="293357" cy="25943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4</a:t>
            </a:r>
            <a:endParaRPr b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5BD8CD-92DA-BD95-7280-88BF4FB2E0E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944"/>
          <a:stretch>
            <a:fillRect/>
          </a:stretch>
        </p:blipFill>
        <p:spPr>
          <a:xfrm>
            <a:off x="3176080" y="1477251"/>
            <a:ext cx="2134646" cy="8014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CE0EEFB-1A7C-8719-254F-2A6277245F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92331" y="2551629"/>
            <a:ext cx="3962979" cy="755568"/>
          </a:xfrm>
          <a:prstGeom prst="rect">
            <a:avLst/>
          </a:prstGeom>
        </p:spPr>
      </p:pic>
      <p:cxnSp>
        <p:nvCxnSpPr>
          <p:cNvPr id="19" name="Curved Connector 11">
            <a:extLst>
              <a:ext uri="{FF2B5EF4-FFF2-40B4-BE49-F238E27FC236}">
                <a16:creationId xmlns:a16="http://schemas.microsoft.com/office/drawing/2014/main" id="{25DFDE56-D096-BD92-81FD-FE56BDAE7F92}"/>
              </a:ext>
            </a:extLst>
          </p:cNvPr>
          <p:cNvCxnSpPr>
            <a:cxnSpLocks/>
          </p:cNvCxnSpPr>
          <p:nvPr/>
        </p:nvCxnSpPr>
        <p:spPr>
          <a:xfrm rot="16200000" flipH="1">
            <a:off x="4631898" y="2183470"/>
            <a:ext cx="2852604" cy="1213769"/>
          </a:xfrm>
          <a:prstGeom prst="curvedConnector3">
            <a:avLst>
              <a:gd name="adj1" fmla="val 41829"/>
            </a:avLst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763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6" grpId="0" animBg="1"/>
      <p:bldP spid="3097" grpId="0" animBg="1"/>
      <p:bldP spid="3102" grpId="0" animBg="1"/>
      <p:bldP spid="3103" grpId="0" animBg="1"/>
      <p:bldP spid="3108" grpId="0" animBg="1"/>
      <p:bldP spid="310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31245-5437-3A92-0F19-6F07275F8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/>
              <a:t>Beamforming feedback matrices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D0BC9-ACFC-819D-40CF-87AE58C27FD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B1684C-2787-CFAA-6601-5ED801E839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816"/>
          <a:stretch/>
        </p:blipFill>
        <p:spPr>
          <a:xfrm>
            <a:off x="1209368" y="807117"/>
            <a:ext cx="6548284" cy="42513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0789422-959A-AFFB-7762-35B858056D91}"/>
              </a:ext>
            </a:extLst>
          </p:cNvPr>
          <p:cNvSpPr txBox="1"/>
          <p:nvPr/>
        </p:nvSpPr>
        <p:spPr>
          <a:xfrm>
            <a:off x="5246797" y="2774400"/>
            <a:ext cx="25108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solidFill>
                  <a:srgbClr val="C00000"/>
                </a:solidFill>
                <a:latin typeface="Arial Nova" panose="020B0504020202020204" pitchFamily="34" charset="0"/>
              </a:rPr>
              <a:t>T</a:t>
            </a:r>
            <a:r>
              <a:rPr lang="en-IT" sz="1600">
                <a:solidFill>
                  <a:srgbClr val="C00000"/>
                </a:solidFill>
                <a:latin typeface="Arial Nova" panose="020B0504020202020204" pitchFamily="34" charset="0"/>
              </a:rPr>
              <a:t>ransmitted unencrypted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BA9812-0B92-2B52-467C-18F67F25252D}"/>
              </a:ext>
            </a:extLst>
          </p:cNvPr>
          <p:cNvSpPr txBox="1"/>
          <p:nvPr/>
        </p:nvSpPr>
        <p:spPr>
          <a:xfrm>
            <a:off x="6299481" y="3813986"/>
            <a:ext cx="1555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solidFill>
                  <a:srgbClr val="C00000"/>
                </a:solidFill>
                <a:latin typeface="Arial Nova" panose="020B0504020202020204" pitchFamily="34" charset="0"/>
              </a:rPr>
              <a:t>Packet Bytes</a:t>
            </a:r>
            <a:endParaRPr lang="en-IT" sz="1600">
              <a:solidFill>
                <a:srgbClr val="C00000"/>
              </a:solidFill>
              <a:latin typeface="Arial Nova" panose="020B0504020202020204" pitchFamily="34" charset="0"/>
            </a:endParaRPr>
          </a:p>
        </p:txBody>
      </p:sp>
      <p:cxnSp>
        <p:nvCxnSpPr>
          <p:cNvPr id="10" name="Curved Connector 11">
            <a:extLst>
              <a:ext uri="{FF2B5EF4-FFF2-40B4-BE49-F238E27FC236}">
                <a16:creationId xmlns:a16="http://schemas.microsoft.com/office/drawing/2014/main" id="{E235CEF0-1DF9-618D-83AA-836825693D25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4406403" y="2943676"/>
            <a:ext cx="840395" cy="348263"/>
          </a:xfrm>
          <a:prstGeom prst="curvedConnector3">
            <a:avLst>
              <a:gd name="adj1" fmla="val 44003"/>
            </a:avLst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1">
            <a:extLst>
              <a:ext uri="{FF2B5EF4-FFF2-40B4-BE49-F238E27FC236}">
                <a16:creationId xmlns:a16="http://schemas.microsoft.com/office/drawing/2014/main" id="{BF2D4220-8702-454E-EAC9-C1B559F4C235}"/>
              </a:ext>
            </a:extLst>
          </p:cNvPr>
          <p:cNvCxnSpPr>
            <a:cxnSpLocks/>
          </p:cNvCxnSpPr>
          <p:nvPr/>
        </p:nvCxnSpPr>
        <p:spPr>
          <a:xfrm rot="10800000" flipV="1">
            <a:off x="4406405" y="3992972"/>
            <a:ext cx="1893076" cy="512686"/>
          </a:xfrm>
          <a:prstGeom prst="curvedConnector3">
            <a:avLst>
              <a:gd name="adj1" fmla="val 49239"/>
            </a:avLst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6287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>
          <a:extLst>
            <a:ext uri="{FF2B5EF4-FFF2-40B4-BE49-F238E27FC236}">
              <a16:creationId xmlns:a16="http://schemas.microsoft.com/office/drawing/2014/main" id="{46256AFB-2318-840D-DB25-B642356F2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5">
            <a:extLst>
              <a:ext uri="{FF2B5EF4-FFF2-40B4-BE49-F238E27FC236}">
                <a16:creationId xmlns:a16="http://schemas.microsoft.com/office/drawing/2014/main" id="{8D6510D8-E988-B242-640B-A2BFDF41D3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3176" y="33499"/>
            <a:ext cx="4059866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</a:pPr>
            <a:r>
              <a:rPr lang="en" sz="2200" dirty="0" err="1"/>
              <a:t>BeamID</a:t>
            </a:r>
            <a:r>
              <a:rPr lang="en" sz="2200" dirty="0"/>
              <a:t> Walkthrough</a:t>
            </a:r>
            <a:endParaRPr sz="2200" dirty="0"/>
          </a:p>
        </p:txBody>
      </p:sp>
      <p:cxnSp>
        <p:nvCxnSpPr>
          <p:cNvPr id="287" name="Google Shape;169;p15">
            <a:extLst>
              <a:ext uri="{FF2B5EF4-FFF2-40B4-BE49-F238E27FC236}">
                <a16:creationId xmlns:a16="http://schemas.microsoft.com/office/drawing/2014/main" id="{DD1D707B-F436-BAB4-2680-ADC8A282CD88}"/>
              </a:ext>
            </a:extLst>
          </p:cNvPr>
          <p:cNvCxnSpPr>
            <a:cxnSpLocks/>
            <a:stCxn id="33" idx="2"/>
            <a:endCxn id="265" idx="0"/>
          </p:cNvCxnSpPr>
          <p:nvPr/>
        </p:nvCxnSpPr>
        <p:spPr>
          <a:xfrm rot="5400000">
            <a:off x="2528692" y="1645517"/>
            <a:ext cx="339446" cy="331523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288" name="Google Shape;170;p15">
            <a:extLst>
              <a:ext uri="{FF2B5EF4-FFF2-40B4-BE49-F238E27FC236}">
                <a16:creationId xmlns:a16="http://schemas.microsoft.com/office/drawing/2014/main" id="{9E780A15-6B0B-6D19-4D49-4DD68E17EF75}"/>
              </a:ext>
            </a:extLst>
          </p:cNvPr>
          <p:cNvCxnSpPr>
            <a:cxnSpLocks/>
            <a:stCxn id="264" idx="0"/>
          </p:cNvCxnSpPr>
          <p:nvPr/>
        </p:nvCxnSpPr>
        <p:spPr>
          <a:xfrm flipV="1">
            <a:off x="1754706" y="4061829"/>
            <a:ext cx="546248" cy="24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89" name="Google Shape;171;p15">
            <a:extLst>
              <a:ext uri="{FF2B5EF4-FFF2-40B4-BE49-F238E27FC236}">
                <a16:creationId xmlns:a16="http://schemas.microsoft.com/office/drawing/2014/main" id="{7660145D-6F46-53EB-6FF4-D1F266C516E8}"/>
              </a:ext>
            </a:extLst>
          </p:cNvPr>
          <p:cNvCxnSpPr>
            <a:cxnSpLocks/>
          </p:cNvCxnSpPr>
          <p:nvPr/>
        </p:nvCxnSpPr>
        <p:spPr>
          <a:xfrm>
            <a:off x="3723557" y="4047082"/>
            <a:ext cx="612704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40" name="Google Shape;173;p15">
            <a:extLst>
              <a:ext uri="{FF2B5EF4-FFF2-40B4-BE49-F238E27FC236}">
                <a16:creationId xmlns:a16="http://schemas.microsoft.com/office/drawing/2014/main" id="{A1048AE2-A8DC-793A-4022-B162F1FC325A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4354807" y="3327834"/>
            <a:ext cx="3898919" cy="185281"/>
          </a:xfrm>
          <a:prstGeom prst="bentConnector2">
            <a:avLst/>
          </a:prstGeom>
          <a:noFill/>
          <a:ln w="28575" cap="flat" cmpd="sng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</p:spPr>
      </p:cxn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0FA0797-5290-3C0C-506E-9714BB3A097E}"/>
              </a:ext>
            </a:extLst>
          </p:cNvPr>
          <p:cNvGrpSpPr/>
          <p:nvPr/>
        </p:nvGrpSpPr>
        <p:grpSpPr>
          <a:xfrm>
            <a:off x="233821" y="3472855"/>
            <a:ext cx="1613958" cy="1177782"/>
            <a:chOff x="233821" y="3472855"/>
            <a:chExt cx="1613958" cy="1177782"/>
          </a:xfrm>
        </p:grpSpPr>
        <p:grpSp>
          <p:nvGrpSpPr>
            <p:cNvPr id="263" name="Google Shape;145;p15">
              <a:extLst>
                <a:ext uri="{FF2B5EF4-FFF2-40B4-BE49-F238E27FC236}">
                  <a16:creationId xmlns:a16="http://schemas.microsoft.com/office/drawing/2014/main" id="{CE90249D-877A-9EDC-E551-FB65F41A43FD}"/>
                </a:ext>
              </a:extLst>
            </p:cNvPr>
            <p:cNvGrpSpPr/>
            <p:nvPr/>
          </p:nvGrpSpPr>
          <p:grpSpPr>
            <a:xfrm>
              <a:off x="233821" y="3472855"/>
              <a:ext cx="1613958" cy="1177782"/>
              <a:chOff x="-39768" y="3576086"/>
              <a:chExt cx="1873200" cy="1474082"/>
            </a:xfrm>
          </p:grpSpPr>
          <p:sp>
            <p:nvSpPr>
              <p:cNvPr id="264" name="Google Shape;146;p15">
                <a:extLst>
                  <a:ext uri="{FF2B5EF4-FFF2-40B4-BE49-F238E27FC236}">
                    <a16:creationId xmlns:a16="http://schemas.microsoft.com/office/drawing/2014/main" id="{80ACC21A-0991-5FE8-9D9E-425551597D7E}"/>
                  </a:ext>
                </a:extLst>
              </p:cNvPr>
              <p:cNvSpPr/>
              <p:nvPr/>
            </p:nvSpPr>
            <p:spPr>
              <a:xfrm rot="5400000">
                <a:off x="162957" y="3487716"/>
                <a:ext cx="1467867" cy="1657037"/>
              </a:xfrm>
              <a:prstGeom prst="roundRect">
                <a:avLst>
                  <a:gd name="adj" fmla="val 9217"/>
                </a:avLst>
              </a:prstGeom>
              <a:solidFill>
                <a:srgbClr val="FFF2CC">
                  <a:alpha val="52940"/>
                </a:srgbClr>
              </a:solidFill>
              <a:ln w="19050" cap="flat" cmpd="sng">
                <a:solidFill>
                  <a:srgbClr val="595959"/>
                </a:solidFill>
                <a:prstDash val="dot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147;p15">
                <a:extLst>
                  <a:ext uri="{FF2B5EF4-FFF2-40B4-BE49-F238E27FC236}">
                    <a16:creationId xmlns:a16="http://schemas.microsoft.com/office/drawing/2014/main" id="{76E886C1-9E2B-2ED4-E458-CAAC191BD94A}"/>
                  </a:ext>
                </a:extLst>
              </p:cNvPr>
              <p:cNvSpPr txBox="1"/>
              <p:nvPr/>
            </p:nvSpPr>
            <p:spPr>
              <a:xfrm>
                <a:off x="-39768" y="3576086"/>
                <a:ext cx="1873200" cy="7703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 err="1">
                    <a:latin typeface="Palatino"/>
                    <a:ea typeface="Palatino"/>
                    <a:cs typeface="Palatino"/>
                    <a:sym typeface="Palatino"/>
                  </a:rPr>
                  <a:t>BeamID</a:t>
                </a:r>
                <a:r>
                  <a:rPr lang="en" b="1" dirty="0">
                    <a:latin typeface="Palatino"/>
                    <a:ea typeface="Palatino"/>
                    <a:cs typeface="Palatino"/>
                    <a:sym typeface="Palatino"/>
                  </a:rPr>
                  <a:t> Dataset Creation</a:t>
                </a:r>
                <a:endParaRPr b="1" dirty="0">
                  <a:latin typeface="Palatino"/>
                  <a:ea typeface="Palatino"/>
                  <a:cs typeface="Palatino"/>
                  <a:sym typeface="Palatino"/>
                </a:endParaRPr>
              </a:p>
            </p:txBody>
          </p:sp>
          <p:pic>
            <p:nvPicPr>
              <p:cNvPr id="266" name="Google Shape;148;p15">
                <a:extLst>
                  <a:ext uri="{FF2B5EF4-FFF2-40B4-BE49-F238E27FC236}">
                    <a16:creationId xmlns:a16="http://schemas.microsoft.com/office/drawing/2014/main" id="{CB878965-35F6-8FBB-B771-99FA21E783E0}"/>
                  </a:ext>
                </a:extLst>
              </p:cNvPr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623414" y="4355242"/>
                <a:ext cx="685292" cy="55582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50" name="Google Shape;183;p15">
              <a:extLst>
                <a:ext uri="{FF2B5EF4-FFF2-40B4-BE49-F238E27FC236}">
                  <a16:creationId xmlns:a16="http://schemas.microsoft.com/office/drawing/2014/main" id="{758AA5A7-5B91-7978-D92D-71892DC00302}"/>
                </a:ext>
              </a:extLst>
            </p:cNvPr>
            <p:cNvSpPr/>
            <p:nvPr/>
          </p:nvSpPr>
          <p:spPr>
            <a:xfrm>
              <a:off x="406792" y="4317443"/>
              <a:ext cx="263909" cy="243054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/>
                <a:t>6</a:t>
              </a:r>
              <a:endParaRPr b="1" dirty="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1301002-5FAD-B1D6-47BC-565D84D1E752}"/>
              </a:ext>
            </a:extLst>
          </p:cNvPr>
          <p:cNvGrpSpPr/>
          <p:nvPr/>
        </p:nvGrpSpPr>
        <p:grpSpPr>
          <a:xfrm>
            <a:off x="2259874" y="3509812"/>
            <a:ext cx="1499654" cy="1138426"/>
            <a:chOff x="2259874" y="3509812"/>
            <a:chExt cx="1499654" cy="1138426"/>
          </a:xfrm>
        </p:grpSpPr>
        <p:grpSp>
          <p:nvGrpSpPr>
            <p:cNvPr id="279" name="Google Shape;161;p15">
              <a:extLst>
                <a:ext uri="{FF2B5EF4-FFF2-40B4-BE49-F238E27FC236}">
                  <a16:creationId xmlns:a16="http://schemas.microsoft.com/office/drawing/2014/main" id="{B05C1625-4EA6-0592-9942-117D08806540}"/>
                </a:ext>
              </a:extLst>
            </p:cNvPr>
            <p:cNvGrpSpPr/>
            <p:nvPr/>
          </p:nvGrpSpPr>
          <p:grpSpPr>
            <a:xfrm>
              <a:off x="2259874" y="3509812"/>
              <a:ext cx="1499654" cy="1138426"/>
              <a:chOff x="2093591" y="3541668"/>
              <a:chExt cx="1751400" cy="1424827"/>
            </a:xfrm>
          </p:grpSpPr>
          <p:sp>
            <p:nvSpPr>
              <p:cNvPr id="280" name="Google Shape;162;p15">
                <a:extLst>
                  <a:ext uri="{FF2B5EF4-FFF2-40B4-BE49-F238E27FC236}">
                    <a16:creationId xmlns:a16="http://schemas.microsoft.com/office/drawing/2014/main" id="{408F1F88-6532-8E6D-FD89-93433F1B5AC5}"/>
                  </a:ext>
                </a:extLst>
              </p:cNvPr>
              <p:cNvSpPr/>
              <p:nvPr/>
            </p:nvSpPr>
            <p:spPr>
              <a:xfrm>
                <a:off x="2135602" y="3554695"/>
                <a:ext cx="1667378" cy="1411800"/>
              </a:xfrm>
              <a:prstGeom prst="roundRect">
                <a:avLst>
                  <a:gd name="adj" fmla="val 9179"/>
                </a:avLst>
              </a:prstGeom>
              <a:solidFill>
                <a:srgbClr val="FFF2CC">
                  <a:alpha val="52940"/>
                </a:srgbClr>
              </a:solidFill>
              <a:ln w="19050" cap="flat" cmpd="sng">
                <a:solidFill>
                  <a:srgbClr val="595959"/>
                </a:solidFill>
                <a:prstDash val="dot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163;p15">
                <a:extLst>
                  <a:ext uri="{FF2B5EF4-FFF2-40B4-BE49-F238E27FC236}">
                    <a16:creationId xmlns:a16="http://schemas.microsoft.com/office/drawing/2014/main" id="{4A664D2B-C80C-F8EB-619C-3A2A3020C487}"/>
                  </a:ext>
                </a:extLst>
              </p:cNvPr>
              <p:cNvSpPr txBox="1"/>
              <p:nvPr/>
            </p:nvSpPr>
            <p:spPr>
              <a:xfrm>
                <a:off x="2093591" y="3541668"/>
                <a:ext cx="1751400" cy="770373"/>
              </a:xfrm>
              <a:prstGeom prst="rect">
                <a:avLst/>
              </a:prstGeom>
              <a:noFill/>
              <a:ln w="9525" cap="flat" cmpd="sng">
                <a:solidFill>
                  <a:srgbClr val="FFF2C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 err="1">
                    <a:latin typeface="Consolas"/>
                    <a:ea typeface="Consolas"/>
                    <a:cs typeface="Consolas"/>
                    <a:sym typeface="Consolas"/>
                  </a:rPr>
                  <a:t>BeamID</a:t>
                </a:r>
                <a:r>
                  <a:rPr lang="en" b="1" dirty="0">
                    <a:latin typeface="Consolas"/>
                    <a:ea typeface="Consolas"/>
                    <a:cs typeface="Consolas"/>
                    <a:sym typeface="Consolas"/>
                  </a:rPr>
                  <a:t> </a:t>
                </a:r>
                <a:r>
                  <a:rPr lang="en" b="1" dirty="0">
                    <a:latin typeface="Palatino"/>
                    <a:ea typeface="Palatino"/>
                    <a:cs typeface="Palatino"/>
                    <a:sym typeface="Palatino"/>
                  </a:rPr>
                  <a:t>Model training</a:t>
                </a:r>
                <a:endParaRPr b="1" dirty="0">
                  <a:latin typeface="Palatino"/>
                  <a:ea typeface="Palatino"/>
                  <a:cs typeface="Palatino"/>
                  <a:sym typeface="Palatino"/>
                </a:endParaRPr>
              </a:p>
            </p:txBody>
          </p:sp>
          <p:pic>
            <p:nvPicPr>
              <p:cNvPr id="282" name="Google Shape;164;p15">
                <a:extLst>
                  <a:ext uri="{FF2B5EF4-FFF2-40B4-BE49-F238E27FC236}">
                    <a16:creationId xmlns:a16="http://schemas.microsoft.com/office/drawing/2014/main" id="{B81AC17A-E95C-AAE3-55AC-E4C4708C5EB6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 l="11800" t="6260" r="8517" b="8335"/>
              <a:stretch/>
            </p:blipFill>
            <p:spPr>
              <a:xfrm>
                <a:off x="2596955" y="4232560"/>
                <a:ext cx="1009414" cy="634179"/>
              </a:xfrm>
              <a:prstGeom prst="rect">
                <a:avLst/>
              </a:prstGeom>
              <a:noFill/>
              <a:ln w="9525" cap="flat" cmpd="sng">
                <a:solidFill>
                  <a:srgbClr val="FFF2CC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</p:grpSp>
        <p:sp>
          <p:nvSpPr>
            <p:cNvPr id="351" name="Google Shape;184;p15">
              <a:extLst>
                <a:ext uri="{FF2B5EF4-FFF2-40B4-BE49-F238E27FC236}">
                  <a16:creationId xmlns:a16="http://schemas.microsoft.com/office/drawing/2014/main" id="{5D231736-A033-3543-A98F-7D4561801AC2}"/>
                </a:ext>
              </a:extLst>
            </p:cNvPr>
            <p:cNvSpPr/>
            <p:nvPr/>
          </p:nvSpPr>
          <p:spPr>
            <a:xfrm>
              <a:off x="2383109" y="4354753"/>
              <a:ext cx="263909" cy="243054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/>
                <a:t>7</a:t>
              </a:r>
              <a:endParaRPr b="1" dirty="0"/>
            </a:p>
          </p:txBody>
        </p:sp>
      </p:grpSp>
      <p:sp>
        <p:nvSpPr>
          <p:cNvPr id="2" name="Google Shape;202;p31">
            <a:extLst>
              <a:ext uri="{FF2B5EF4-FFF2-40B4-BE49-F238E27FC236}">
                <a16:creationId xmlns:a16="http://schemas.microsoft.com/office/drawing/2014/main" id="{E5104DBA-D6DD-C4C0-5B09-74C3B31A7B8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E7FD143-D46B-5E30-573E-AA8213C70609}"/>
              </a:ext>
            </a:extLst>
          </p:cNvPr>
          <p:cNvGrpSpPr/>
          <p:nvPr/>
        </p:nvGrpSpPr>
        <p:grpSpPr>
          <a:xfrm>
            <a:off x="616267" y="803568"/>
            <a:ext cx="1688142" cy="2423347"/>
            <a:chOff x="856489" y="907760"/>
            <a:chExt cx="1688142" cy="2423347"/>
          </a:xfrm>
        </p:grpSpPr>
        <p:sp>
          <p:nvSpPr>
            <p:cNvPr id="4" name="Google Shape;136;p15">
              <a:extLst>
                <a:ext uri="{FF2B5EF4-FFF2-40B4-BE49-F238E27FC236}">
                  <a16:creationId xmlns:a16="http://schemas.microsoft.com/office/drawing/2014/main" id="{0242B9F7-BDA5-1243-7BC8-50E26417E6CD}"/>
                </a:ext>
              </a:extLst>
            </p:cNvPr>
            <p:cNvSpPr/>
            <p:nvPr/>
          </p:nvSpPr>
          <p:spPr>
            <a:xfrm>
              <a:off x="856489" y="907760"/>
              <a:ext cx="1688142" cy="2423347"/>
            </a:xfrm>
            <a:prstGeom prst="roundRect">
              <a:avLst>
                <a:gd name="adj" fmla="val 8058"/>
              </a:avLst>
            </a:prstGeom>
            <a:solidFill>
              <a:srgbClr val="E1A4E1">
                <a:alpha val="13270"/>
              </a:srgbClr>
            </a:solidFill>
            <a:ln w="19050" cap="flat" cmpd="sng">
              <a:solidFill>
                <a:srgbClr val="595959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37;p15">
              <a:extLst>
                <a:ext uri="{FF2B5EF4-FFF2-40B4-BE49-F238E27FC236}">
                  <a16:creationId xmlns:a16="http://schemas.microsoft.com/office/drawing/2014/main" id="{E9938CF8-2995-76EA-B1AF-77629C0E19F9}"/>
                </a:ext>
              </a:extLst>
            </p:cNvPr>
            <p:cNvSpPr/>
            <p:nvPr/>
          </p:nvSpPr>
          <p:spPr>
            <a:xfrm>
              <a:off x="930932" y="1428665"/>
              <a:ext cx="1539256" cy="597567"/>
            </a:xfrm>
            <a:prstGeom prst="roundRect">
              <a:avLst>
                <a:gd name="adj" fmla="val 16667"/>
              </a:avLst>
            </a:prstGeom>
            <a:solidFill>
              <a:srgbClr val="EAD1DC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Palatino"/>
                  <a:ea typeface="Palatino"/>
                  <a:cs typeface="Palatino"/>
                  <a:sym typeface="Palatino"/>
                </a:rPr>
                <a:t>MU-MIMO Beamformer</a:t>
              </a: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pic>
          <p:nvPicPr>
            <p:cNvPr id="6" name="Google Shape;138;p15">
              <a:extLst>
                <a:ext uri="{FF2B5EF4-FFF2-40B4-BE49-F238E27FC236}">
                  <a16:creationId xmlns:a16="http://schemas.microsoft.com/office/drawing/2014/main" id="{DA5B6AC6-67BF-CBA1-5DA0-90537C2B3D53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067754" y="2007322"/>
              <a:ext cx="1265589" cy="80710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Google Shape;155;p15">
            <a:extLst>
              <a:ext uri="{FF2B5EF4-FFF2-40B4-BE49-F238E27FC236}">
                <a16:creationId xmlns:a16="http://schemas.microsoft.com/office/drawing/2014/main" id="{EC0B7CA1-FF41-F9D1-D0BA-E3A2FCA7F89F}"/>
              </a:ext>
            </a:extLst>
          </p:cNvPr>
          <p:cNvSpPr/>
          <p:nvPr/>
        </p:nvSpPr>
        <p:spPr>
          <a:xfrm>
            <a:off x="3076391" y="1049058"/>
            <a:ext cx="2549143" cy="246649"/>
          </a:xfrm>
          <a:prstGeom prst="homePlate">
            <a:avLst>
              <a:gd name="adj" fmla="val 50000"/>
            </a:avLst>
          </a:prstGeom>
          <a:solidFill>
            <a:srgbClr val="EAD1DC"/>
          </a:solidFill>
          <a:ln w="19050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alatino"/>
                <a:ea typeface="Palatino"/>
                <a:cs typeface="Palatino"/>
                <a:sym typeface="Palatino"/>
              </a:rPr>
              <a:t>Null Data Packet (NDP)</a:t>
            </a:r>
            <a:endParaRPr/>
          </a:p>
        </p:txBody>
      </p:sp>
      <p:sp>
        <p:nvSpPr>
          <p:cNvPr id="8" name="Google Shape;156;p15">
            <a:extLst>
              <a:ext uri="{FF2B5EF4-FFF2-40B4-BE49-F238E27FC236}">
                <a16:creationId xmlns:a16="http://schemas.microsoft.com/office/drawing/2014/main" id="{9D9B0DE7-CDDF-E1EB-C3C8-5C9A2AF26987}"/>
              </a:ext>
            </a:extLst>
          </p:cNvPr>
          <p:cNvSpPr/>
          <p:nvPr/>
        </p:nvSpPr>
        <p:spPr>
          <a:xfrm flipH="1">
            <a:off x="3076413" y="1471519"/>
            <a:ext cx="2549143" cy="461419"/>
          </a:xfrm>
          <a:prstGeom prst="homePlate">
            <a:avLst>
              <a:gd name="adj" fmla="val 50000"/>
            </a:avLst>
          </a:prstGeom>
          <a:solidFill>
            <a:srgbClr val="43A2A2">
              <a:alpha val="32880"/>
            </a:srgbClr>
          </a:solidFill>
          <a:ln w="19050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alatino"/>
                <a:ea typeface="Palatino"/>
                <a:cs typeface="Palatino"/>
                <a:sym typeface="Palatino"/>
              </a:rPr>
              <a:t>Beamforming Feedback Information</a:t>
            </a:r>
            <a:endParaRPr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6C463DA-D774-CB80-9333-DE70B157E96B}"/>
              </a:ext>
            </a:extLst>
          </p:cNvPr>
          <p:cNvGrpSpPr/>
          <p:nvPr/>
        </p:nvGrpSpPr>
        <p:grpSpPr>
          <a:xfrm>
            <a:off x="6541348" y="797076"/>
            <a:ext cx="1897113" cy="2336333"/>
            <a:chOff x="6138394" y="901268"/>
            <a:chExt cx="1897113" cy="2336333"/>
          </a:xfrm>
        </p:grpSpPr>
        <p:sp>
          <p:nvSpPr>
            <p:cNvPr id="10" name="Google Shape;134;p15">
              <a:extLst>
                <a:ext uri="{FF2B5EF4-FFF2-40B4-BE49-F238E27FC236}">
                  <a16:creationId xmlns:a16="http://schemas.microsoft.com/office/drawing/2014/main" id="{32B18FF6-BCC8-D93E-9F8C-E3E84D2FB0F3}"/>
                </a:ext>
              </a:extLst>
            </p:cNvPr>
            <p:cNvSpPr/>
            <p:nvPr/>
          </p:nvSpPr>
          <p:spPr>
            <a:xfrm>
              <a:off x="6157317" y="901268"/>
              <a:ext cx="1870630" cy="2336333"/>
            </a:xfrm>
            <a:prstGeom prst="roundRect">
              <a:avLst>
                <a:gd name="adj" fmla="val 9681"/>
              </a:avLst>
            </a:prstGeom>
            <a:solidFill>
              <a:srgbClr val="58E2E2">
                <a:alpha val="13270"/>
              </a:srgbClr>
            </a:solidFill>
            <a:ln w="19050" cap="flat" cmpd="sng">
              <a:solidFill>
                <a:srgbClr val="595959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35;p15">
              <a:extLst>
                <a:ext uri="{FF2B5EF4-FFF2-40B4-BE49-F238E27FC236}">
                  <a16:creationId xmlns:a16="http://schemas.microsoft.com/office/drawing/2014/main" id="{31589F61-39BA-D7FB-ACB0-EDAA1BD4CD7C}"/>
                </a:ext>
              </a:extLst>
            </p:cNvPr>
            <p:cNvSpPr/>
            <p:nvPr/>
          </p:nvSpPr>
          <p:spPr>
            <a:xfrm>
              <a:off x="6364511" y="986649"/>
              <a:ext cx="1522972" cy="381120"/>
            </a:xfrm>
            <a:prstGeom prst="roundRect">
              <a:avLst>
                <a:gd name="adj" fmla="val 16667"/>
              </a:avLst>
            </a:prstGeom>
            <a:solidFill>
              <a:srgbClr val="43A2A2">
                <a:alpha val="32880"/>
              </a:srgbClr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Palatino"/>
                  <a:ea typeface="Palatino"/>
                  <a:cs typeface="Palatino"/>
                  <a:sym typeface="Palatino"/>
                </a:rPr>
                <a:t>MU-MIMO </a:t>
              </a:r>
              <a:r>
                <a:rPr lang="en" b="1" err="1">
                  <a:latin typeface="Palatino"/>
                  <a:ea typeface="Palatino"/>
                  <a:cs typeface="Palatino"/>
                  <a:sym typeface="Palatino"/>
                </a:rPr>
                <a:t>Beamformees</a:t>
              </a: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pic>
          <p:nvPicPr>
            <p:cNvPr id="12" name="Google Shape;139;p15">
              <a:extLst>
                <a:ext uri="{FF2B5EF4-FFF2-40B4-BE49-F238E27FC236}">
                  <a16:creationId xmlns:a16="http://schemas.microsoft.com/office/drawing/2014/main" id="{41C223DD-4BFB-E20B-6994-9987797863C8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310753" y="1456584"/>
              <a:ext cx="541007" cy="381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140;p15">
              <a:extLst>
                <a:ext uri="{FF2B5EF4-FFF2-40B4-BE49-F238E27FC236}">
                  <a16:creationId xmlns:a16="http://schemas.microsoft.com/office/drawing/2014/main" id="{4A0105EF-E384-248C-80EF-9F026015C0AF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866869" y="1432275"/>
              <a:ext cx="362494" cy="4228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Google Shape;141;p15">
              <a:extLst>
                <a:ext uri="{FF2B5EF4-FFF2-40B4-BE49-F238E27FC236}">
                  <a16:creationId xmlns:a16="http://schemas.microsoft.com/office/drawing/2014/main" id="{C3C688D0-F985-0A6E-58F8-176BF9096F76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244457" y="1356950"/>
              <a:ext cx="433344" cy="4018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142;p15">
              <a:extLst>
                <a:ext uri="{FF2B5EF4-FFF2-40B4-BE49-F238E27FC236}">
                  <a16:creationId xmlns:a16="http://schemas.microsoft.com/office/drawing/2014/main" id="{7FDFE0F4-5A11-45EB-CDA2-E631C4125BCF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7602163" y="1482312"/>
              <a:ext cx="433344" cy="4018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Google Shape;143;p15">
              <a:extLst>
                <a:ext uri="{FF2B5EF4-FFF2-40B4-BE49-F238E27FC236}">
                  <a16:creationId xmlns:a16="http://schemas.microsoft.com/office/drawing/2014/main" id="{43A7B4B6-931D-DE92-A8D0-5339C1225E6C}"/>
                </a:ext>
              </a:extLst>
            </p:cNvPr>
            <p:cNvSpPr txBox="1"/>
            <p:nvPr/>
          </p:nvSpPr>
          <p:spPr>
            <a:xfrm>
              <a:off x="6138394" y="1727580"/>
              <a:ext cx="249951" cy="4000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17" name="Google Shape;144;p15">
              <a:extLst>
                <a:ext uri="{FF2B5EF4-FFF2-40B4-BE49-F238E27FC236}">
                  <a16:creationId xmlns:a16="http://schemas.microsoft.com/office/drawing/2014/main" id="{552DE495-5E16-3839-F358-6A15427C7585}"/>
                </a:ext>
              </a:extLst>
            </p:cNvPr>
            <p:cNvSpPr txBox="1"/>
            <p:nvPr/>
          </p:nvSpPr>
          <p:spPr>
            <a:xfrm>
              <a:off x="6150694" y="1537080"/>
              <a:ext cx="249951" cy="4000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18" name="Google Shape;157;p15">
              <a:extLst>
                <a:ext uri="{FF2B5EF4-FFF2-40B4-BE49-F238E27FC236}">
                  <a16:creationId xmlns:a16="http://schemas.microsoft.com/office/drawing/2014/main" id="{28F25434-2A65-443F-0420-81A9B05EBE3F}"/>
                </a:ext>
              </a:extLst>
            </p:cNvPr>
            <p:cNvSpPr/>
            <p:nvPr/>
          </p:nvSpPr>
          <p:spPr>
            <a:xfrm>
              <a:off x="6345252" y="1917737"/>
              <a:ext cx="1522972" cy="246649"/>
            </a:xfrm>
            <a:prstGeom prst="roundRect">
              <a:avLst>
                <a:gd name="adj" fmla="val 16667"/>
              </a:avLst>
            </a:prstGeom>
            <a:solidFill>
              <a:srgbClr val="43A2A2">
                <a:alpha val="32880"/>
              </a:srgbClr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Palatino"/>
                  <a:ea typeface="Palatino"/>
                  <a:cs typeface="Palatino"/>
                  <a:sym typeface="Palatino"/>
                </a:rPr>
                <a:t>Estimate CFR</a:t>
              </a:r>
              <a:endParaRPr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19" name="Google Shape;158;p15">
              <a:extLst>
                <a:ext uri="{FF2B5EF4-FFF2-40B4-BE49-F238E27FC236}">
                  <a16:creationId xmlns:a16="http://schemas.microsoft.com/office/drawing/2014/main" id="{660577BF-92C8-D76D-A72F-65DB6FB4C5F7}"/>
                </a:ext>
              </a:extLst>
            </p:cNvPr>
            <p:cNvSpPr/>
            <p:nvPr/>
          </p:nvSpPr>
          <p:spPr>
            <a:xfrm>
              <a:off x="6320838" y="2294241"/>
              <a:ext cx="1522972" cy="246649"/>
            </a:xfrm>
            <a:prstGeom prst="roundRect">
              <a:avLst>
                <a:gd name="adj" fmla="val 16667"/>
              </a:avLst>
            </a:prstGeom>
            <a:solidFill>
              <a:srgbClr val="43A2A2">
                <a:alpha val="32880"/>
              </a:srgbClr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>
                  <a:latin typeface="Palatino"/>
                  <a:ea typeface="Palatino"/>
                  <a:cs typeface="Palatino"/>
                  <a:sym typeface="Palatino"/>
                </a:rPr>
                <a:t>Compress CFR</a:t>
              </a:r>
              <a:endParaRPr dirty="0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20" name="Google Shape;159;p15">
              <a:extLst>
                <a:ext uri="{FF2B5EF4-FFF2-40B4-BE49-F238E27FC236}">
                  <a16:creationId xmlns:a16="http://schemas.microsoft.com/office/drawing/2014/main" id="{C457525E-2D74-959E-6EAB-94C874446E84}"/>
                </a:ext>
              </a:extLst>
            </p:cNvPr>
            <p:cNvSpPr/>
            <p:nvPr/>
          </p:nvSpPr>
          <p:spPr>
            <a:xfrm>
              <a:off x="6345252" y="2709747"/>
              <a:ext cx="1522972" cy="401974"/>
            </a:xfrm>
            <a:prstGeom prst="roundRect">
              <a:avLst>
                <a:gd name="adj" fmla="val 16667"/>
              </a:avLst>
            </a:prstGeom>
            <a:solidFill>
              <a:srgbClr val="43A2A2">
                <a:alpha val="32880"/>
              </a:srgbClr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Palatino"/>
                  <a:ea typeface="Palatino"/>
                  <a:cs typeface="Palatino"/>
                  <a:sym typeface="Palatino"/>
                </a:rPr>
                <a:t>Create BFI Frame</a:t>
              </a:r>
              <a:endParaRPr>
                <a:latin typeface="Palatino"/>
                <a:ea typeface="Palatino"/>
                <a:cs typeface="Palatino"/>
                <a:sym typeface="Palatino"/>
              </a:endParaRPr>
            </a:p>
          </p:txBody>
        </p:sp>
      </p:grpSp>
      <p:cxnSp>
        <p:nvCxnSpPr>
          <p:cNvPr id="21" name="Google Shape;160;p15">
            <a:extLst>
              <a:ext uri="{FF2B5EF4-FFF2-40B4-BE49-F238E27FC236}">
                <a16:creationId xmlns:a16="http://schemas.microsoft.com/office/drawing/2014/main" id="{59761DC1-DABD-E10E-A446-4FA8FF3402B3}"/>
              </a:ext>
            </a:extLst>
          </p:cNvPr>
          <p:cNvCxnSpPr>
            <a:cxnSpLocks/>
            <a:stCxn id="20" idx="1"/>
            <a:endCxn id="8" idx="1"/>
          </p:cNvCxnSpPr>
          <p:nvPr/>
        </p:nvCxnSpPr>
        <p:spPr>
          <a:xfrm rot="10800000">
            <a:off x="5625556" y="1702230"/>
            <a:ext cx="1122650" cy="1104313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22" name="Google Shape;174;p15">
            <a:extLst>
              <a:ext uri="{FF2B5EF4-FFF2-40B4-BE49-F238E27FC236}">
                <a16:creationId xmlns:a16="http://schemas.microsoft.com/office/drawing/2014/main" id="{42AF1CB4-0395-B519-9EF2-9A4AE4351989}"/>
              </a:ext>
            </a:extLst>
          </p:cNvPr>
          <p:cNvSpPr/>
          <p:nvPr/>
        </p:nvSpPr>
        <p:spPr>
          <a:xfrm>
            <a:off x="2702503" y="766666"/>
            <a:ext cx="263909" cy="24305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1</a:t>
            </a:r>
            <a:endParaRPr b="1"/>
          </a:p>
        </p:txBody>
      </p:sp>
      <p:sp>
        <p:nvSpPr>
          <p:cNvPr id="23" name="Google Shape;175;p15">
            <a:extLst>
              <a:ext uri="{FF2B5EF4-FFF2-40B4-BE49-F238E27FC236}">
                <a16:creationId xmlns:a16="http://schemas.microsoft.com/office/drawing/2014/main" id="{988CD84B-0B53-DDD2-CE07-25E7A392C754}"/>
              </a:ext>
            </a:extLst>
          </p:cNvPr>
          <p:cNvSpPr/>
          <p:nvPr/>
        </p:nvSpPr>
        <p:spPr>
          <a:xfrm>
            <a:off x="5634608" y="773166"/>
            <a:ext cx="263909" cy="24305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2</a:t>
            </a:r>
            <a:endParaRPr b="1"/>
          </a:p>
        </p:txBody>
      </p:sp>
      <p:cxnSp>
        <p:nvCxnSpPr>
          <p:cNvPr id="24" name="Google Shape;176;p15">
            <a:extLst>
              <a:ext uri="{FF2B5EF4-FFF2-40B4-BE49-F238E27FC236}">
                <a16:creationId xmlns:a16="http://schemas.microsoft.com/office/drawing/2014/main" id="{D50A29D1-77E9-430C-3AC1-F79E4BA2B881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2304409" y="1172383"/>
            <a:ext cx="771982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dash"/>
            <a:round/>
            <a:headEnd type="triangle" w="med" len="med"/>
            <a:tailEnd type="none" w="med" len="med"/>
          </a:ln>
        </p:spPr>
      </p:cxnSp>
      <p:cxnSp>
        <p:nvCxnSpPr>
          <p:cNvPr id="25" name="Google Shape;177;p15">
            <a:extLst>
              <a:ext uri="{FF2B5EF4-FFF2-40B4-BE49-F238E27FC236}">
                <a16:creationId xmlns:a16="http://schemas.microsoft.com/office/drawing/2014/main" id="{931CD4D5-6B1F-1CC4-4D99-8270037B914B}"/>
              </a:ext>
            </a:extLst>
          </p:cNvPr>
          <p:cNvCxnSpPr>
            <a:cxnSpLocks/>
          </p:cNvCxnSpPr>
          <p:nvPr/>
        </p:nvCxnSpPr>
        <p:spPr>
          <a:xfrm flipH="1">
            <a:off x="5644156" y="1194795"/>
            <a:ext cx="897192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dash"/>
            <a:round/>
            <a:headEnd type="triangle" w="med" len="med"/>
            <a:tailEnd type="none" w="med" len="med"/>
          </a:ln>
        </p:spPr>
      </p:cxnSp>
      <p:cxnSp>
        <p:nvCxnSpPr>
          <p:cNvPr id="26" name="Google Shape;178;p15">
            <a:extLst>
              <a:ext uri="{FF2B5EF4-FFF2-40B4-BE49-F238E27FC236}">
                <a16:creationId xmlns:a16="http://schemas.microsoft.com/office/drawing/2014/main" id="{DCF17C77-0AE3-1516-265B-F0F0A4E6B6C0}"/>
              </a:ext>
            </a:extLst>
          </p:cNvPr>
          <p:cNvCxnSpPr>
            <a:cxnSpLocks/>
          </p:cNvCxnSpPr>
          <p:nvPr/>
        </p:nvCxnSpPr>
        <p:spPr>
          <a:xfrm flipV="1">
            <a:off x="2304409" y="1700610"/>
            <a:ext cx="760911" cy="1619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dash"/>
            <a:round/>
            <a:headEnd type="triangle" w="med" len="med"/>
            <a:tailEnd type="none" w="med" len="med"/>
          </a:ln>
        </p:spPr>
      </p:cxnSp>
      <p:sp>
        <p:nvSpPr>
          <p:cNvPr id="27" name="Google Shape;180;p15">
            <a:extLst>
              <a:ext uri="{FF2B5EF4-FFF2-40B4-BE49-F238E27FC236}">
                <a16:creationId xmlns:a16="http://schemas.microsoft.com/office/drawing/2014/main" id="{D0BABBC2-C5C8-6F07-626D-CC67E16CDC58}"/>
              </a:ext>
            </a:extLst>
          </p:cNvPr>
          <p:cNvSpPr/>
          <p:nvPr/>
        </p:nvSpPr>
        <p:spPr>
          <a:xfrm>
            <a:off x="5756171" y="1368047"/>
            <a:ext cx="263909" cy="24305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3</a:t>
            </a:r>
            <a:endParaRPr b="1"/>
          </a:p>
        </p:txBody>
      </p:sp>
      <p:sp>
        <p:nvSpPr>
          <p:cNvPr id="28" name="Google Shape;181;p15">
            <a:extLst>
              <a:ext uri="{FF2B5EF4-FFF2-40B4-BE49-F238E27FC236}">
                <a16:creationId xmlns:a16="http://schemas.microsoft.com/office/drawing/2014/main" id="{B8A00524-EECA-55E3-5231-F851E63A6861}"/>
              </a:ext>
            </a:extLst>
          </p:cNvPr>
          <p:cNvSpPr/>
          <p:nvPr/>
        </p:nvSpPr>
        <p:spPr>
          <a:xfrm>
            <a:off x="2725606" y="1378124"/>
            <a:ext cx="263909" cy="24305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4</a:t>
            </a:r>
            <a:endParaRPr b="1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D5A9574-A843-B687-D93A-15F7DB13129A}"/>
              </a:ext>
            </a:extLst>
          </p:cNvPr>
          <p:cNvGrpSpPr/>
          <p:nvPr/>
        </p:nvGrpSpPr>
        <p:grpSpPr>
          <a:xfrm>
            <a:off x="2813542" y="1967399"/>
            <a:ext cx="3084975" cy="1166010"/>
            <a:chOff x="2763457" y="2104964"/>
            <a:chExt cx="3084975" cy="1166010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C09F345A-6E38-77F2-403C-8BC899D06C8C}"/>
                </a:ext>
              </a:extLst>
            </p:cNvPr>
            <p:cNvGrpSpPr/>
            <p:nvPr/>
          </p:nvGrpSpPr>
          <p:grpSpPr>
            <a:xfrm>
              <a:off x="2763457" y="2133578"/>
              <a:ext cx="3084975" cy="1137396"/>
              <a:chOff x="2763457" y="2193810"/>
              <a:chExt cx="3084975" cy="1137396"/>
            </a:xfrm>
          </p:grpSpPr>
          <p:sp>
            <p:nvSpPr>
              <p:cNvPr id="33" name="Google Shape;151;p15">
                <a:extLst>
                  <a:ext uri="{FF2B5EF4-FFF2-40B4-BE49-F238E27FC236}">
                    <a16:creationId xmlns:a16="http://schemas.microsoft.com/office/drawing/2014/main" id="{BE57BFFC-6751-E32C-905A-D90AA868F8FE}"/>
                  </a:ext>
                </a:extLst>
              </p:cNvPr>
              <p:cNvSpPr/>
              <p:nvPr/>
            </p:nvSpPr>
            <p:spPr>
              <a:xfrm>
                <a:off x="2763457" y="2371935"/>
                <a:ext cx="3084975" cy="959271"/>
              </a:xfrm>
              <a:prstGeom prst="roundRect">
                <a:avLst>
                  <a:gd name="adj" fmla="val 9179"/>
                </a:avLst>
              </a:prstGeom>
              <a:solidFill>
                <a:srgbClr val="E2F4FF">
                  <a:alpha val="60780"/>
                </a:srgbClr>
              </a:solidFill>
              <a:ln w="19050" cap="flat" cmpd="sng">
                <a:solidFill>
                  <a:srgbClr val="595959"/>
                </a:solidFill>
                <a:prstDash val="dot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highlight>
                    <a:srgbClr val="D9D9D9"/>
                  </a:highlight>
                  <a:latin typeface="Palatino"/>
                  <a:ea typeface="Palatino"/>
                  <a:cs typeface="Palatino"/>
                  <a:sym typeface="Palatin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 dirty="0">
                  <a:latin typeface="Palatino"/>
                  <a:ea typeface="Palatino"/>
                  <a:cs typeface="Palatino"/>
                  <a:sym typeface="Palatino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latin typeface="Palatino"/>
                    <a:ea typeface="Palatino"/>
                    <a:cs typeface="Palatino"/>
                    <a:sym typeface="Palatino"/>
                  </a:rPr>
                  <a:t>Feedback Frame Capture with 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 dirty="0">
                    <a:solidFill>
                      <a:srgbClr val="FF0000"/>
                    </a:solidFill>
                    <a:latin typeface="Palatino"/>
                    <a:ea typeface="Palatino"/>
                    <a:cs typeface="Palatino"/>
                    <a:sym typeface="Palatino"/>
                  </a:rPr>
                  <a:t>Wi-BFI [1]</a:t>
                </a:r>
                <a:endParaRPr sz="1800" dirty="0">
                  <a:solidFill>
                    <a:srgbClr val="FF0000"/>
                  </a:solidFill>
                  <a:highlight>
                    <a:srgbClr val="D9D9D9"/>
                  </a:highlight>
                  <a:latin typeface="Palatino"/>
                  <a:ea typeface="Palatino"/>
                  <a:cs typeface="Palatino"/>
                  <a:sym typeface="Palatino"/>
                </a:endParaRPr>
              </a:p>
            </p:txBody>
          </p:sp>
          <p:pic>
            <p:nvPicPr>
              <p:cNvPr id="34" name="Google Shape;152;p15">
                <a:extLst>
                  <a:ext uri="{FF2B5EF4-FFF2-40B4-BE49-F238E27FC236}">
                    <a16:creationId xmlns:a16="http://schemas.microsoft.com/office/drawing/2014/main" id="{1C54E167-0711-A6F8-EF9A-236A830EC691}"/>
                  </a:ext>
                </a:extLst>
              </p:cNvPr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3807959" y="2395816"/>
                <a:ext cx="598719" cy="3842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5" name="Google Shape;153;p15">
                <a:extLst>
                  <a:ext uri="{FF2B5EF4-FFF2-40B4-BE49-F238E27FC236}">
                    <a16:creationId xmlns:a16="http://schemas.microsoft.com/office/drawing/2014/main" id="{A76E5E20-AB5B-AA2C-B77C-C0CF7B409F4A}"/>
                  </a:ext>
                </a:extLst>
              </p:cNvPr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4533278" y="2401737"/>
                <a:ext cx="330795" cy="37830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6" name="Google Shape;154;p15">
                <a:extLst>
                  <a:ext uri="{FF2B5EF4-FFF2-40B4-BE49-F238E27FC236}">
                    <a16:creationId xmlns:a16="http://schemas.microsoft.com/office/drawing/2014/main" id="{59C60349-9D2C-110F-A4FD-B76DFE4F4EBE}"/>
                  </a:ext>
                </a:extLst>
              </p:cNvPr>
              <p:cNvPicPr preferRelativeResize="0"/>
              <p:nvPr/>
            </p:nvPicPr>
            <p:blipFill>
              <a:blip r:embed="rId10">
                <a:alphaModFix/>
              </a:blip>
              <a:stretch>
                <a:fillRect/>
              </a:stretch>
            </p:blipFill>
            <p:spPr>
              <a:xfrm flipH="1">
                <a:off x="2919100" y="2193810"/>
                <a:ext cx="645364" cy="59848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31" name="Google Shape;179;p15">
              <a:extLst>
                <a:ext uri="{FF2B5EF4-FFF2-40B4-BE49-F238E27FC236}">
                  <a16:creationId xmlns:a16="http://schemas.microsoft.com/office/drawing/2014/main" id="{10E7A230-7DE5-DB3B-3B9B-D2348A5AC15E}"/>
                </a:ext>
              </a:extLst>
            </p:cNvPr>
            <p:cNvCxnSpPr>
              <a:cxnSpLocks/>
            </p:cNvCxnSpPr>
            <p:nvPr/>
          </p:nvCxnSpPr>
          <p:spPr>
            <a:xfrm>
              <a:off x="4329650" y="2104964"/>
              <a:ext cx="0" cy="216499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  <p:sp>
          <p:nvSpPr>
            <p:cNvPr id="32" name="Google Shape;182;p15">
              <a:extLst>
                <a:ext uri="{FF2B5EF4-FFF2-40B4-BE49-F238E27FC236}">
                  <a16:creationId xmlns:a16="http://schemas.microsoft.com/office/drawing/2014/main" id="{0C233079-6752-C242-5FA1-14E743A9A584}"/>
                </a:ext>
              </a:extLst>
            </p:cNvPr>
            <p:cNvSpPr/>
            <p:nvPr/>
          </p:nvSpPr>
          <p:spPr>
            <a:xfrm>
              <a:off x="5377285" y="2381385"/>
              <a:ext cx="330795" cy="239334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/>
                <a:t>5</a:t>
              </a:r>
              <a:endParaRPr b="1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BD890A80-0BC9-05F3-9CAA-0EFFB091E1ED}"/>
              </a:ext>
            </a:extLst>
          </p:cNvPr>
          <p:cNvSpPr txBox="1"/>
          <p:nvPr/>
        </p:nvSpPr>
        <p:spPr>
          <a:xfrm>
            <a:off x="5907038" y="3427709"/>
            <a:ext cx="15776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If Switching to </a:t>
            </a:r>
          </a:p>
          <a:p>
            <a:r>
              <a:rPr lang="en-US" sz="1800" dirty="0">
                <a:solidFill>
                  <a:srgbClr val="FF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 new domain</a:t>
            </a:r>
          </a:p>
        </p:txBody>
      </p:sp>
      <p:cxnSp>
        <p:nvCxnSpPr>
          <p:cNvPr id="56" name="Google Shape;171;p15">
            <a:extLst>
              <a:ext uri="{FF2B5EF4-FFF2-40B4-BE49-F238E27FC236}">
                <a16:creationId xmlns:a16="http://schemas.microsoft.com/office/drawing/2014/main" id="{8351E372-8B76-F836-B2AF-EB4D862A12D2}"/>
              </a:ext>
            </a:extLst>
          </p:cNvPr>
          <p:cNvCxnSpPr>
            <a:cxnSpLocks/>
            <a:stCxn id="38" idx="1"/>
            <a:endCxn id="284" idx="3"/>
          </p:cNvCxnSpPr>
          <p:nvPr/>
        </p:nvCxnSpPr>
        <p:spPr>
          <a:xfrm flipH="1">
            <a:off x="5740767" y="4095092"/>
            <a:ext cx="1754819" cy="1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61" name="Google Shape;136;p19">
            <a:extLst>
              <a:ext uri="{FF2B5EF4-FFF2-40B4-BE49-F238E27FC236}">
                <a16:creationId xmlns:a16="http://schemas.microsoft.com/office/drawing/2014/main" id="{C6C998C8-4FA7-E14D-385B-C365FE6A51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93647" y="4790429"/>
            <a:ext cx="770401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07950" indent="0" algn="just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r>
              <a:rPr lang="en-US" sz="800" dirty="0"/>
              <a:t>1. </a:t>
            </a:r>
            <a:r>
              <a:rPr lang="en-US" sz="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Haque, K.F., </a:t>
            </a:r>
            <a:r>
              <a:rPr lang="en-US" sz="8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Meneghello</a:t>
            </a:r>
            <a:r>
              <a:rPr lang="en-US" sz="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, F. and Restuccia, F., 2023, October. Wi-BFI: Extracting the IEEE 802.11 beamforming feedback information from commercial Wi-Fi devices. In Proceedings of the 17th ACM Workshop on Wireless Network Testbeds, Experimental evaluation &amp; Characterization (pp. 104-111).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1D14BF5-1D4D-0F2A-EE60-7037DDFF87CA}"/>
              </a:ext>
            </a:extLst>
          </p:cNvPr>
          <p:cNvGrpSpPr/>
          <p:nvPr/>
        </p:nvGrpSpPr>
        <p:grpSpPr>
          <a:xfrm>
            <a:off x="4313056" y="3520222"/>
            <a:ext cx="1427711" cy="1131449"/>
            <a:chOff x="4313056" y="3520222"/>
            <a:chExt cx="1427711" cy="1131449"/>
          </a:xfrm>
        </p:grpSpPr>
        <p:sp>
          <p:nvSpPr>
            <p:cNvPr id="284" name="Google Shape;166;p15">
              <a:extLst>
                <a:ext uri="{FF2B5EF4-FFF2-40B4-BE49-F238E27FC236}">
                  <a16:creationId xmlns:a16="http://schemas.microsoft.com/office/drawing/2014/main" id="{CC7D77B2-351A-6E5B-25DD-8843D02A2673}"/>
                </a:ext>
              </a:extLst>
            </p:cNvPr>
            <p:cNvSpPr/>
            <p:nvPr/>
          </p:nvSpPr>
          <p:spPr>
            <a:xfrm>
              <a:off x="4313056" y="3538514"/>
              <a:ext cx="1427711" cy="1113157"/>
            </a:xfrm>
            <a:prstGeom prst="roundRect">
              <a:avLst>
                <a:gd name="adj" fmla="val 9179"/>
              </a:avLst>
            </a:prstGeom>
            <a:solidFill>
              <a:srgbClr val="FFF2CC">
                <a:alpha val="52940"/>
              </a:srgbClr>
            </a:solidFill>
            <a:ln w="19050" cap="flat" cmpd="sng">
              <a:solidFill>
                <a:srgbClr val="595959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167;p15">
              <a:extLst>
                <a:ext uri="{FF2B5EF4-FFF2-40B4-BE49-F238E27FC236}">
                  <a16:creationId xmlns:a16="http://schemas.microsoft.com/office/drawing/2014/main" id="{E6AA4C25-0AFE-88D2-D2FC-A2902738A6B5}"/>
                </a:ext>
              </a:extLst>
            </p:cNvPr>
            <p:cNvSpPr txBox="1"/>
            <p:nvPr/>
          </p:nvSpPr>
          <p:spPr>
            <a:xfrm>
              <a:off x="4333139" y="3520222"/>
              <a:ext cx="1265525" cy="6155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 err="1">
                  <a:latin typeface="Consolas"/>
                  <a:ea typeface="Consolas"/>
                  <a:cs typeface="Consolas"/>
                  <a:sym typeface="Consolas"/>
                </a:rPr>
                <a:t>BeamID</a:t>
              </a:r>
              <a:endParaRPr b="1" dirty="0">
                <a:latin typeface="Consolas"/>
                <a:ea typeface="Consolas"/>
                <a:cs typeface="Consolas"/>
                <a:sym typeface="Consolas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>
                  <a:latin typeface="Palatino"/>
                  <a:ea typeface="Palatino"/>
                  <a:cs typeface="Palatino"/>
                  <a:sym typeface="Palatino"/>
                </a:rPr>
                <a:t>Inference</a:t>
              </a:r>
              <a:endParaRPr b="1" dirty="0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pic>
          <p:nvPicPr>
            <p:cNvPr id="286" name="Google Shape;168;p15">
              <a:extLst>
                <a:ext uri="{FF2B5EF4-FFF2-40B4-BE49-F238E27FC236}">
                  <a16:creationId xmlns:a16="http://schemas.microsoft.com/office/drawing/2014/main" id="{A660BE58-D33A-DFA2-C62E-CD757C0294FE}"/>
                </a:ext>
              </a:extLst>
            </p:cNvPr>
            <p:cNvPicPr preferRelativeResize="0"/>
            <p:nvPr/>
          </p:nvPicPr>
          <p:blipFill rotWithShape="1">
            <a:blip r:embed="rId11">
              <a:alphaModFix/>
            </a:blip>
            <a:srcRect l="16306" t="11455" r="16861" b="10400"/>
            <a:stretch/>
          </p:blipFill>
          <p:spPr>
            <a:xfrm>
              <a:off x="4797986" y="4019577"/>
              <a:ext cx="577024" cy="5274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" name="Google Shape;185;p15">
              <a:extLst>
                <a:ext uri="{FF2B5EF4-FFF2-40B4-BE49-F238E27FC236}">
                  <a16:creationId xmlns:a16="http://schemas.microsoft.com/office/drawing/2014/main" id="{FC81A666-C421-D3B9-98C4-CFDFBCBE07DF}"/>
                </a:ext>
              </a:extLst>
            </p:cNvPr>
            <p:cNvSpPr/>
            <p:nvPr/>
          </p:nvSpPr>
          <p:spPr>
            <a:xfrm>
              <a:off x="4445152" y="4322345"/>
              <a:ext cx="263909" cy="243054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/>
                <a:t>8</a:t>
              </a:r>
              <a:endParaRPr b="1" dirty="0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3F8FF24-4488-ECEF-6C65-0322BB6ACC17}"/>
              </a:ext>
            </a:extLst>
          </p:cNvPr>
          <p:cNvGrpSpPr/>
          <p:nvPr/>
        </p:nvGrpSpPr>
        <p:grpSpPr>
          <a:xfrm>
            <a:off x="7495586" y="3513113"/>
            <a:ext cx="1427710" cy="1160526"/>
            <a:chOff x="7495586" y="3513113"/>
            <a:chExt cx="1427710" cy="1160526"/>
          </a:xfrm>
        </p:grpSpPr>
        <p:sp>
          <p:nvSpPr>
            <p:cNvPr id="38" name="Google Shape;166;p15">
              <a:extLst>
                <a:ext uri="{FF2B5EF4-FFF2-40B4-BE49-F238E27FC236}">
                  <a16:creationId xmlns:a16="http://schemas.microsoft.com/office/drawing/2014/main" id="{781633B5-206D-2119-D8D5-B4EB5C26B680}"/>
                </a:ext>
              </a:extLst>
            </p:cNvPr>
            <p:cNvSpPr/>
            <p:nvPr/>
          </p:nvSpPr>
          <p:spPr>
            <a:xfrm>
              <a:off x="7495586" y="3550492"/>
              <a:ext cx="1427710" cy="1089200"/>
            </a:xfrm>
            <a:prstGeom prst="roundRect">
              <a:avLst>
                <a:gd name="adj" fmla="val 9179"/>
              </a:avLst>
            </a:prstGeom>
            <a:solidFill>
              <a:srgbClr val="C1ECB5">
                <a:alpha val="52940"/>
              </a:srgbClr>
            </a:solidFill>
            <a:ln w="19050" cap="flat" cmpd="sng">
              <a:solidFill>
                <a:srgbClr val="595959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67;p15">
              <a:extLst>
                <a:ext uri="{FF2B5EF4-FFF2-40B4-BE49-F238E27FC236}">
                  <a16:creationId xmlns:a16="http://schemas.microsoft.com/office/drawing/2014/main" id="{78D77B81-1276-2F90-1AD8-A353D82B8BB3}"/>
                </a:ext>
              </a:extLst>
            </p:cNvPr>
            <p:cNvSpPr txBox="1"/>
            <p:nvPr/>
          </p:nvSpPr>
          <p:spPr>
            <a:xfrm>
              <a:off x="7620963" y="3513113"/>
              <a:ext cx="1265524" cy="6155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>
                  <a:latin typeface="Consolas"/>
                  <a:ea typeface="Consolas"/>
                  <a:cs typeface="Consolas"/>
                  <a:sym typeface="Consolas"/>
                </a:rPr>
                <a:t>Domain Adaptation</a:t>
              </a:r>
              <a:endParaRPr b="1" dirty="0"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pic>
          <p:nvPicPr>
            <p:cNvPr id="259" name="Picture 258">
              <a:extLst>
                <a:ext uri="{FF2B5EF4-FFF2-40B4-BE49-F238E27FC236}">
                  <a16:creationId xmlns:a16="http://schemas.microsoft.com/office/drawing/2014/main" id="{84BF1CEB-F12A-033D-C1AE-E4DDB3C9FE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893461" y="3979731"/>
              <a:ext cx="693908" cy="693908"/>
            </a:xfrm>
            <a:prstGeom prst="rect">
              <a:avLst/>
            </a:prstGeom>
          </p:spPr>
        </p:pic>
        <p:sp>
          <p:nvSpPr>
            <p:cNvPr id="53" name="Google Shape;180;p15">
              <a:extLst>
                <a:ext uri="{FF2B5EF4-FFF2-40B4-BE49-F238E27FC236}">
                  <a16:creationId xmlns:a16="http://schemas.microsoft.com/office/drawing/2014/main" id="{979F92CB-2236-DEA0-5B7F-188D91256C2B}"/>
                </a:ext>
              </a:extLst>
            </p:cNvPr>
            <p:cNvSpPr/>
            <p:nvPr/>
          </p:nvSpPr>
          <p:spPr>
            <a:xfrm>
              <a:off x="7585266" y="4313915"/>
              <a:ext cx="263909" cy="243054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/>
                <a:t>9</a:t>
              </a:r>
              <a:endParaRPr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84921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67C2B-BA60-D1C1-D1AE-CFE2C1227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689" y="178679"/>
            <a:ext cx="6609973" cy="393463"/>
          </a:xfrm>
        </p:spPr>
        <p:txBody>
          <a:bodyPr>
            <a:normAutofit fontScale="90000"/>
          </a:bodyPr>
          <a:lstStyle/>
          <a:p>
            <a:r>
              <a:rPr lang="en-US" dirty="0"/>
              <a:t>Source-Domain Representation with Embedding</a:t>
            </a:r>
          </a:p>
        </p:txBody>
      </p:sp>
      <p:sp>
        <p:nvSpPr>
          <p:cNvPr id="70" name="Freeform 5">
            <a:extLst>
              <a:ext uri="{FF2B5EF4-FFF2-40B4-BE49-F238E27FC236}">
                <a16:creationId xmlns:a16="http://schemas.microsoft.com/office/drawing/2014/main" id="{50F2F237-3597-8E20-AF00-764B8FBC8C7B}"/>
              </a:ext>
            </a:extLst>
          </p:cNvPr>
          <p:cNvSpPr/>
          <p:nvPr/>
        </p:nvSpPr>
        <p:spPr>
          <a:xfrm>
            <a:off x="4235876" y="835906"/>
            <a:ext cx="1311677" cy="1240368"/>
          </a:xfrm>
          <a:custGeom>
            <a:avLst/>
            <a:gdLst/>
            <a:ahLst/>
            <a:cxnLst/>
            <a:rect l="l" t="t" r="r" b="b"/>
            <a:pathLst>
              <a:path w="464568" h="412467">
                <a:moveTo>
                  <a:pt x="0" y="0"/>
                </a:moveTo>
                <a:lnTo>
                  <a:pt x="464568" y="0"/>
                </a:lnTo>
                <a:lnTo>
                  <a:pt x="464568" y="412467"/>
                </a:lnTo>
                <a:lnTo>
                  <a:pt x="0" y="4124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895" t="-17132" r="-14945" b="-1710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1" name="Freeform 6">
            <a:extLst>
              <a:ext uri="{FF2B5EF4-FFF2-40B4-BE49-F238E27FC236}">
                <a16:creationId xmlns:a16="http://schemas.microsoft.com/office/drawing/2014/main" id="{8A98690F-D496-5D41-01E9-D4709D1F1C1B}"/>
              </a:ext>
            </a:extLst>
          </p:cNvPr>
          <p:cNvSpPr/>
          <p:nvPr/>
        </p:nvSpPr>
        <p:spPr>
          <a:xfrm>
            <a:off x="242984" y="986670"/>
            <a:ext cx="2086928" cy="1013967"/>
          </a:xfrm>
          <a:custGeom>
            <a:avLst/>
            <a:gdLst/>
            <a:ahLst/>
            <a:cxnLst/>
            <a:rect l="l" t="t" r="r" b="b"/>
            <a:pathLst>
              <a:path w="681656" h="375562">
                <a:moveTo>
                  <a:pt x="0" y="0"/>
                </a:moveTo>
                <a:lnTo>
                  <a:pt x="681655" y="0"/>
                </a:lnTo>
                <a:lnTo>
                  <a:pt x="681655" y="375562"/>
                </a:lnTo>
                <a:lnTo>
                  <a:pt x="0" y="3755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3783" t="-52089" r="-36557" b="-535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2" name="Freeform 7">
            <a:extLst>
              <a:ext uri="{FF2B5EF4-FFF2-40B4-BE49-F238E27FC236}">
                <a16:creationId xmlns:a16="http://schemas.microsoft.com/office/drawing/2014/main" id="{56E6E9B2-5AA8-F304-8ACD-F3388BA2FB38}"/>
              </a:ext>
            </a:extLst>
          </p:cNvPr>
          <p:cNvSpPr/>
          <p:nvPr/>
        </p:nvSpPr>
        <p:spPr>
          <a:xfrm>
            <a:off x="7542832" y="928563"/>
            <a:ext cx="988062" cy="938013"/>
          </a:xfrm>
          <a:custGeom>
            <a:avLst/>
            <a:gdLst/>
            <a:ahLst/>
            <a:cxnLst/>
            <a:rect l="l" t="t" r="r" b="b"/>
            <a:pathLst>
              <a:path w="421429" h="398777">
                <a:moveTo>
                  <a:pt x="0" y="0"/>
                </a:moveTo>
                <a:lnTo>
                  <a:pt x="421429" y="0"/>
                </a:lnTo>
                <a:lnTo>
                  <a:pt x="421429" y="398777"/>
                </a:lnTo>
                <a:lnTo>
                  <a:pt x="0" y="3987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E17684A-A5C4-ECDF-9A7D-6DD167AF0275}"/>
              </a:ext>
            </a:extLst>
          </p:cNvPr>
          <p:cNvSpPr txBox="1"/>
          <p:nvPr/>
        </p:nvSpPr>
        <p:spPr>
          <a:xfrm>
            <a:off x="746345" y="2000642"/>
            <a:ext cx="140775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rgbClr val="000000"/>
                </a:solidFill>
                <a:latin typeface="Gill Sans" panose="020B0502020104020203" pitchFamily="34" charset="-79"/>
                <a:ea typeface="Times New Roman Bold"/>
                <a:cs typeface="Gill Sans" panose="020B0502020104020203" pitchFamily="34" charset="-79"/>
                <a:sym typeface="Times New Roman Bold"/>
              </a:rPr>
              <a:t>V matrices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5654CE4-720E-69CE-6F6D-39290330CF8C}"/>
              </a:ext>
            </a:extLst>
          </p:cNvPr>
          <p:cNvSpPr txBox="1"/>
          <p:nvPr/>
        </p:nvSpPr>
        <p:spPr>
          <a:xfrm>
            <a:off x="3553106" y="2003755"/>
            <a:ext cx="23686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rgbClr val="000000"/>
                </a:solidFill>
                <a:latin typeface="Gill Sans" panose="020B0502020104020203" pitchFamily="34" charset="-79"/>
                <a:ea typeface="Times New Roman Bold"/>
                <a:cs typeface="Gill Sans" panose="020B0502020104020203" pitchFamily="34" charset="-79"/>
                <a:sym typeface="Times New Roman Bold"/>
              </a:rPr>
              <a:t>Data Aggregation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B3F74F3-1D28-162C-1E0E-3E120DFF1A4B}"/>
              </a:ext>
            </a:extLst>
          </p:cNvPr>
          <p:cNvSpPr txBox="1"/>
          <p:nvPr/>
        </p:nvSpPr>
        <p:spPr>
          <a:xfrm>
            <a:off x="7091976" y="1990415"/>
            <a:ext cx="18231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rgbClr val="000000"/>
                </a:solidFill>
                <a:latin typeface="Gill Sans" panose="020B0502020104020203" pitchFamily="34" charset="-79"/>
                <a:ea typeface="Times New Roman Bold"/>
                <a:cs typeface="Gill Sans" panose="020B0502020104020203" pitchFamily="34" charset="-79"/>
                <a:sym typeface="Times New Roman Bold"/>
              </a:rPr>
              <a:t>Encoder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23ABD852-D4A5-50CB-7379-CA4B1B6DD50C}"/>
              </a:ext>
            </a:extLst>
          </p:cNvPr>
          <p:cNvCxnSpPr>
            <a:cxnSpLocks/>
          </p:cNvCxnSpPr>
          <p:nvPr/>
        </p:nvCxnSpPr>
        <p:spPr>
          <a:xfrm>
            <a:off x="2541895" y="1527567"/>
            <a:ext cx="1555186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EACBC702-D5D9-003E-E34C-2CC1BFFFEE10}"/>
              </a:ext>
            </a:extLst>
          </p:cNvPr>
          <p:cNvCxnSpPr>
            <a:cxnSpLocks/>
          </p:cNvCxnSpPr>
          <p:nvPr/>
        </p:nvCxnSpPr>
        <p:spPr>
          <a:xfrm>
            <a:off x="5547553" y="1527567"/>
            <a:ext cx="167887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113F6B2F-0E15-5CE1-0322-20F8243DAB7B}"/>
              </a:ext>
            </a:extLst>
          </p:cNvPr>
          <p:cNvGrpSpPr/>
          <p:nvPr/>
        </p:nvGrpSpPr>
        <p:grpSpPr>
          <a:xfrm>
            <a:off x="105203" y="2836801"/>
            <a:ext cx="8754010" cy="1781131"/>
            <a:chOff x="105203" y="2836801"/>
            <a:chExt cx="8754010" cy="1781131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5CF2A2DC-4900-D630-6DEC-C925A7091821}"/>
                </a:ext>
              </a:extLst>
            </p:cNvPr>
            <p:cNvSpPr txBox="1"/>
            <p:nvPr/>
          </p:nvSpPr>
          <p:spPr>
            <a:xfrm>
              <a:off x="105203" y="3462012"/>
              <a:ext cx="2198076" cy="80021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Gill Sans" panose="020B0502020104020203" pitchFamily="34" charset="-79"/>
                  <a:cs typeface="Gill Sans" panose="020B0502020104020203" pitchFamily="34" charset="-79"/>
                </a:rPr>
                <a:t>V-matrix Tensor</a:t>
              </a:r>
            </a:p>
            <a:p>
              <a:pPr algn="ctr"/>
              <a:endParaRPr lang="en-US" dirty="0">
                <a:latin typeface="Gill Sans" panose="020B0502020104020203" pitchFamily="34" charset="-79"/>
                <a:cs typeface="Gill Sans" panose="020B0502020104020203" pitchFamily="34" charset="-79"/>
              </a:endParaRPr>
            </a:p>
            <a:p>
              <a:pPr algn="ctr"/>
              <a:r>
                <a:rPr lang="en-US" sz="1600" dirty="0">
                  <a:latin typeface="Gill Sans" panose="020B0502020104020203" pitchFamily="34" charset="-79"/>
                  <a:cs typeface="Gill Sans" panose="020B0502020104020203" pitchFamily="34" charset="-79"/>
                </a:rPr>
                <a:t>Shape: (B × 16 × 250)</a:t>
              </a:r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DE87F9DE-A81E-1C77-61C9-1CE83A83BE2F}"/>
                </a:ext>
              </a:extLst>
            </p:cNvPr>
            <p:cNvGrpSpPr/>
            <p:nvPr/>
          </p:nvGrpSpPr>
          <p:grpSpPr>
            <a:xfrm>
              <a:off x="2717390" y="3061903"/>
              <a:ext cx="2651116" cy="1438736"/>
              <a:chOff x="1658643" y="1430067"/>
              <a:chExt cx="2651116" cy="1438736"/>
            </a:xfrm>
          </p:grpSpPr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46B1C474-7A92-28C9-839D-E2851438972E}"/>
                  </a:ext>
                </a:extLst>
              </p:cNvPr>
              <p:cNvSpPr txBox="1"/>
              <p:nvPr/>
            </p:nvSpPr>
            <p:spPr>
              <a:xfrm>
                <a:off x="1658643" y="1430067"/>
                <a:ext cx="2416046" cy="800219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prstDash val="dash"/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1" dirty="0">
                    <a:latin typeface="Gill Sans" panose="020B0502020104020203" pitchFamily="34" charset="-79"/>
                    <a:cs typeface="Gill Sans" panose="020B0502020104020203" pitchFamily="34" charset="-79"/>
                  </a:rPr>
                  <a:t>1D Convolution Block 1</a:t>
                </a:r>
              </a:p>
              <a:p>
                <a:pPr algn="ctr"/>
                <a:r>
                  <a:rPr lang="en-US" sz="1600" dirty="0">
                    <a:latin typeface="Gill Sans" panose="020B0502020104020203" pitchFamily="34" charset="-79"/>
                    <a:ea typeface="Canva Sans"/>
                    <a:cs typeface="Gill Sans" panose="020B0502020104020203" pitchFamily="34" charset="-79"/>
                    <a:sym typeface="Canva Sans"/>
                  </a:rPr>
                  <a:t>Conv1D (32), </a:t>
                </a:r>
              </a:p>
              <a:p>
                <a:pPr algn="ctr"/>
                <a:r>
                  <a:rPr lang="en-US" sz="1600" dirty="0">
                    <a:latin typeface="Gill Sans" panose="020B0502020104020203" pitchFamily="34" charset="-79"/>
                    <a:ea typeface="Canva Sans"/>
                    <a:cs typeface="Gill Sans" panose="020B0502020104020203" pitchFamily="34" charset="-79"/>
                    <a:sym typeface="Canva Sans"/>
                  </a:rPr>
                  <a:t>Batch </a:t>
                </a:r>
                <a:r>
                  <a:rPr lang="en-US" sz="1600" dirty="0" err="1">
                    <a:latin typeface="Gill Sans" panose="020B0502020104020203" pitchFamily="34" charset="-79"/>
                    <a:ea typeface="Canva Sans"/>
                    <a:cs typeface="Gill Sans" panose="020B0502020104020203" pitchFamily="34" charset="-79"/>
                    <a:sym typeface="Canva Sans"/>
                  </a:rPr>
                  <a:t>Normalization,ReLU</a:t>
                </a:r>
                <a:endParaRPr lang="en-US" sz="1600" dirty="0">
                  <a:latin typeface="Gill Sans" panose="020B0502020104020203" pitchFamily="34" charset="-79"/>
                  <a:ea typeface="Canva Sans"/>
                  <a:cs typeface="Gill Sans" panose="020B0502020104020203" pitchFamily="34" charset="-79"/>
                  <a:sym typeface="Canva Sans"/>
                </a:endParaRP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41EA7EDD-5700-656D-A6D7-721E1668A81A}"/>
                  </a:ext>
                </a:extLst>
              </p:cNvPr>
              <p:cNvSpPr txBox="1"/>
              <p:nvPr/>
            </p:nvSpPr>
            <p:spPr>
              <a:xfrm>
                <a:off x="1776178" y="1749325"/>
                <a:ext cx="2416046" cy="800219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prstDash val="dash"/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1" dirty="0">
                    <a:latin typeface="Gill Sans" panose="020B0502020104020203" pitchFamily="34" charset="-79"/>
                    <a:cs typeface="Gill Sans" panose="020B0502020104020203" pitchFamily="34" charset="-79"/>
                  </a:rPr>
                  <a:t>1D Convolution Block 2</a:t>
                </a:r>
              </a:p>
              <a:p>
                <a:pPr algn="ctr"/>
                <a:r>
                  <a:rPr lang="en-US" sz="1600" dirty="0">
                    <a:latin typeface="Gill Sans" panose="020B0502020104020203" pitchFamily="34" charset="-79"/>
                    <a:ea typeface="Canva Sans"/>
                    <a:cs typeface="Gill Sans" panose="020B0502020104020203" pitchFamily="34" charset="-79"/>
                    <a:sym typeface="Canva Sans"/>
                  </a:rPr>
                  <a:t>Conv1D (32), </a:t>
                </a:r>
              </a:p>
              <a:p>
                <a:pPr algn="ctr"/>
                <a:r>
                  <a:rPr lang="en-US" sz="1600" dirty="0">
                    <a:latin typeface="Gill Sans" panose="020B0502020104020203" pitchFamily="34" charset="-79"/>
                    <a:ea typeface="Canva Sans"/>
                    <a:cs typeface="Gill Sans" panose="020B0502020104020203" pitchFamily="34" charset="-79"/>
                    <a:sym typeface="Canva Sans"/>
                  </a:rPr>
                  <a:t>Batch </a:t>
                </a:r>
                <a:r>
                  <a:rPr lang="en-US" sz="1600" dirty="0" err="1">
                    <a:latin typeface="Gill Sans" panose="020B0502020104020203" pitchFamily="34" charset="-79"/>
                    <a:ea typeface="Canva Sans"/>
                    <a:cs typeface="Gill Sans" panose="020B0502020104020203" pitchFamily="34" charset="-79"/>
                    <a:sym typeface="Canva Sans"/>
                  </a:rPr>
                  <a:t>Normalization,ReLU</a:t>
                </a:r>
                <a:endParaRPr lang="en-US" sz="1600" dirty="0">
                  <a:latin typeface="Gill Sans" panose="020B0502020104020203" pitchFamily="34" charset="-79"/>
                  <a:ea typeface="Canva Sans"/>
                  <a:cs typeface="Gill Sans" panose="020B0502020104020203" pitchFamily="34" charset="-79"/>
                  <a:sym typeface="Canva Sans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9A40CDC6-D985-321F-8C2A-CA4A1C2EDD07}"/>
                  </a:ext>
                </a:extLst>
              </p:cNvPr>
              <p:cNvSpPr txBox="1"/>
              <p:nvPr/>
            </p:nvSpPr>
            <p:spPr>
              <a:xfrm>
                <a:off x="1893713" y="2068584"/>
                <a:ext cx="2416046" cy="800219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prstDash val="dash"/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1" dirty="0">
                    <a:latin typeface="Gill Sans" panose="020B0502020104020203" pitchFamily="34" charset="-79"/>
                    <a:cs typeface="Gill Sans" panose="020B0502020104020203" pitchFamily="34" charset="-79"/>
                  </a:rPr>
                  <a:t>1D Convolution Block 3</a:t>
                </a:r>
              </a:p>
              <a:p>
                <a:pPr algn="ctr"/>
                <a:r>
                  <a:rPr lang="en-US" sz="1600" dirty="0">
                    <a:latin typeface="Gill Sans" panose="020B0502020104020203" pitchFamily="34" charset="-79"/>
                    <a:ea typeface="Canva Sans"/>
                    <a:cs typeface="Gill Sans" panose="020B0502020104020203" pitchFamily="34" charset="-79"/>
                    <a:sym typeface="Canva Sans"/>
                  </a:rPr>
                  <a:t>Conv1D (32), </a:t>
                </a:r>
              </a:p>
              <a:p>
                <a:pPr algn="ctr"/>
                <a:r>
                  <a:rPr lang="en-US" sz="1600" dirty="0">
                    <a:latin typeface="Gill Sans" panose="020B0502020104020203" pitchFamily="34" charset="-79"/>
                    <a:ea typeface="Canva Sans"/>
                    <a:cs typeface="Gill Sans" panose="020B0502020104020203" pitchFamily="34" charset="-79"/>
                    <a:sym typeface="Canva Sans"/>
                  </a:rPr>
                  <a:t>Batch </a:t>
                </a:r>
                <a:r>
                  <a:rPr lang="en-US" sz="1600" dirty="0" err="1">
                    <a:latin typeface="Gill Sans" panose="020B0502020104020203" pitchFamily="34" charset="-79"/>
                    <a:ea typeface="Canva Sans"/>
                    <a:cs typeface="Gill Sans" panose="020B0502020104020203" pitchFamily="34" charset="-79"/>
                    <a:sym typeface="Canva Sans"/>
                  </a:rPr>
                  <a:t>Normalization,ReLU</a:t>
                </a:r>
                <a:endParaRPr lang="en-US" sz="1600" dirty="0">
                  <a:latin typeface="Gill Sans" panose="020B0502020104020203" pitchFamily="34" charset="-79"/>
                  <a:ea typeface="Canva Sans"/>
                  <a:cs typeface="Gill Sans" panose="020B0502020104020203" pitchFamily="34" charset="-79"/>
                  <a:sym typeface="Canva Sans"/>
                </a:endParaRPr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551D6C6D-01E2-CE78-2195-621A52C5EE0F}"/>
                </a:ext>
              </a:extLst>
            </p:cNvPr>
            <p:cNvSpPr txBox="1"/>
            <p:nvPr/>
          </p:nvSpPr>
          <p:spPr>
            <a:xfrm>
              <a:off x="5982344" y="2836801"/>
              <a:ext cx="2867991" cy="83099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Gill Sans" panose="020B0502020104020203" pitchFamily="34" charset="-79"/>
                  <a:cs typeface="Gill Sans" panose="020B0502020104020203" pitchFamily="34" charset="-79"/>
                </a:rPr>
                <a:t>Global Average Pooling</a:t>
              </a:r>
              <a:endParaRPr lang="en-US" dirty="0">
                <a:latin typeface="Gill Sans" panose="020B0502020104020203" pitchFamily="34" charset="-79"/>
                <a:cs typeface="Gill Sans" panose="020B0502020104020203" pitchFamily="34" charset="-79"/>
              </a:endParaRPr>
            </a:p>
            <a:p>
              <a:pPr algn="ctr"/>
              <a:r>
                <a:rPr lang="en-US" sz="1600" dirty="0">
                  <a:latin typeface="Gill Sans" panose="020B0502020104020203" pitchFamily="34" charset="-79"/>
                  <a:cs typeface="Gill Sans" panose="020B0502020104020203" pitchFamily="34" charset="-79"/>
                </a:rPr>
                <a:t>AdaptiveAvgPool1D → </a:t>
              </a:r>
            </a:p>
            <a:p>
              <a:pPr algn="ctr"/>
              <a:r>
                <a:rPr lang="en-US" sz="1600" dirty="0">
                  <a:latin typeface="Gill Sans" panose="020B0502020104020203" pitchFamily="34" charset="-79"/>
                  <a:cs typeface="Gill Sans" panose="020B0502020104020203" pitchFamily="34" charset="-79"/>
                </a:rPr>
                <a:t>(B × 128)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8A348922-9BCB-6F2A-B4E7-5026FE0E8660}"/>
                </a:ext>
              </a:extLst>
            </p:cNvPr>
            <p:cNvSpPr txBox="1"/>
            <p:nvPr/>
          </p:nvSpPr>
          <p:spPr>
            <a:xfrm>
              <a:off x="5991222" y="4033157"/>
              <a:ext cx="2867991" cy="58477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Gill Sans" panose="020B0502020104020203" pitchFamily="34" charset="-79"/>
                  <a:cs typeface="Gill Sans" panose="020B0502020104020203" pitchFamily="34" charset="-79"/>
                </a:rPr>
                <a:t>Output Embedding 𝒛 ∈ </a:t>
              </a:r>
              <a:r>
                <a:rPr lang="en-US" sz="1600" b="1" dirty="0" err="1">
                  <a:latin typeface="Gill Sans" panose="020B0502020104020203" pitchFamily="34" charset="-79"/>
                  <a:cs typeface="Gill Sans" panose="020B0502020104020203" pitchFamily="34" charset="-79"/>
                </a:rPr>
                <a:t>ℝ</a:t>
              </a:r>
              <a:r>
                <a:rPr lang="en-US" sz="1600" b="1" dirty="0">
                  <a:latin typeface="Gill Sans" panose="020B0502020104020203" pitchFamily="34" charset="-79"/>
                  <a:cs typeface="Gill Sans" panose="020B0502020104020203" pitchFamily="34" charset="-79"/>
                </a:rPr>
                <a:t>ᵈ</a:t>
              </a:r>
              <a:endParaRPr lang="en-US" dirty="0">
                <a:latin typeface="Gill Sans" panose="020B0502020104020203" pitchFamily="34" charset="-79"/>
                <a:cs typeface="Gill Sans" panose="020B0502020104020203" pitchFamily="34" charset="-79"/>
              </a:endParaRPr>
            </a:p>
            <a:p>
              <a:pPr algn="ctr"/>
              <a:r>
                <a:rPr lang="en-US" sz="1600" dirty="0">
                  <a:latin typeface="Gill Sans" panose="020B0502020104020203" pitchFamily="34" charset="-79"/>
                  <a:ea typeface="Canva Sans"/>
                  <a:cs typeface="Gill Sans" panose="020B0502020104020203" pitchFamily="34" charset="-79"/>
                  <a:sym typeface="Canva Sans"/>
                </a:rPr>
                <a:t>(d = 128)</a:t>
              </a:r>
            </a:p>
          </p:txBody>
        </p:sp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7BB2ADFF-7B4E-4074-76E5-A2DEAC2870F8}"/>
                </a:ext>
              </a:extLst>
            </p:cNvPr>
            <p:cNvCxnSpPr>
              <a:cxnSpLocks/>
              <a:stCxn id="81" idx="3"/>
            </p:cNvCxnSpPr>
            <p:nvPr/>
          </p:nvCxnSpPr>
          <p:spPr>
            <a:xfrm>
              <a:off x="2303279" y="3862122"/>
              <a:ext cx="39474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Elbow Connector 91">
              <a:extLst>
                <a:ext uri="{FF2B5EF4-FFF2-40B4-BE49-F238E27FC236}">
                  <a16:creationId xmlns:a16="http://schemas.microsoft.com/office/drawing/2014/main" id="{770315E0-BDF1-218D-FD22-AAAFDB69AB30}"/>
                </a:ext>
              </a:extLst>
            </p:cNvPr>
            <p:cNvCxnSpPr>
              <a:cxnSpLocks/>
              <a:endCxn id="86" idx="1"/>
            </p:cNvCxnSpPr>
            <p:nvPr/>
          </p:nvCxnSpPr>
          <p:spPr>
            <a:xfrm flipV="1">
              <a:off x="5313234" y="3252300"/>
              <a:ext cx="669110" cy="432712"/>
            </a:xfrm>
            <a:prstGeom prst="bentConnector3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Arrow Connector 97">
              <a:extLst>
                <a:ext uri="{FF2B5EF4-FFF2-40B4-BE49-F238E27FC236}">
                  <a16:creationId xmlns:a16="http://schemas.microsoft.com/office/drawing/2014/main" id="{A041DAFA-CCB9-FD85-69AC-C41AB3533326}"/>
                </a:ext>
              </a:extLst>
            </p:cNvPr>
            <p:cNvCxnSpPr>
              <a:cxnSpLocks/>
              <a:stCxn id="86" idx="2"/>
              <a:endCxn id="87" idx="0"/>
            </p:cNvCxnSpPr>
            <p:nvPr/>
          </p:nvCxnSpPr>
          <p:spPr>
            <a:xfrm>
              <a:off x="7416340" y="3667798"/>
              <a:ext cx="8878" cy="365359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" name="Google Shape;202;p31">
            <a:extLst>
              <a:ext uri="{FF2B5EF4-FFF2-40B4-BE49-F238E27FC236}">
                <a16:creationId xmlns:a16="http://schemas.microsoft.com/office/drawing/2014/main" id="{1ECDC7AF-7454-31F6-8BD7-5BBE3A3902E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13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158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A93C8-94B7-C7C3-3FA6-B0568F23F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43" y="137950"/>
            <a:ext cx="6311597" cy="393463"/>
          </a:xfrm>
        </p:spPr>
        <p:txBody>
          <a:bodyPr/>
          <a:lstStyle/>
          <a:p>
            <a:r>
              <a:rPr lang="en-US" dirty="0"/>
              <a:t>Enabling Domain Invariant Features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37A09E-1374-5D8C-7924-6B487B40E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07" y="1852437"/>
            <a:ext cx="4607250" cy="7149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30A910-3200-8A0F-EF9F-92591368CE04}"/>
              </a:ext>
            </a:extLst>
          </p:cNvPr>
          <p:cNvSpPr txBox="1"/>
          <p:nvPr/>
        </p:nvSpPr>
        <p:spPr>
          <a:xfrm>
            <a:off x="342900" y="808891"/>
            <a:ext cx="8695593" cy="70788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Gill Sans" panose="020B0502020104020203" pitchFamily="34" charset="-79"/>
                <a:cs typeface="Gill Sans" panose="020B0502020104020203" pitchFamily="34" charset="-79"/>
              </a:rPr>
              <a:t>We employ Supervised Contrastive loss, which directly enforces intraclass compactness and inter-class separation-properties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39330A-328B-2E9B-BD9D-D4F926EF53B1}"/>
              </a:ext>
            </a:extLst>
          </p:cNvPr>
          <p:cNvSpPr txBox="1"/>
          <p:nvPr/>
        </p:nvSpPr>
        <p:spPr>
          <a:xfrm>
            <a:off x="4868778" y="1719297"/>
            <a:ext cx="41697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rgbClr val="00B0F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Numerator pulls same-client embeddings together, whereas, Denominator contrasts against all other embeddings in the batch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B2B311-9196-C0DD-1853-112FB91D42CA}"/>
              </a:ext>
            </a:extLst>
          </p:cNvPr>
          <p:cNvSpPr txBox="1"/>
          <p:nvPr/>
        </p:nvSpPr>
        <p:spPr>
          <a:xfrm>
            <a:off x="416491" y="2847064"/>
            <a:ext cx="8311018" cy="70788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Gill Sans" panose="020B0502020104020203" pitchFamily="34" charset="-79"/>
                <a:cs typeface="Gill Sans" panose="020B0502020104020203" pitchFamily="34" charset="-79"/>
              </a:rPr>
              <a:t>To enable device identification during training, the contrastive objective is combined with a standard cross-entropy loss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2F8C11-0814-ACDB-9BB6-492F4C0038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5433" y="3890610"/>
            <a:ext cx="3105263" cy="7078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F47204D-D543-F982-A81D-511A9708A3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0892" y="4297664"/>
            <a:ext cx="2708184" cy="5450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74DB0C9-0963-BD8D-7348-7118CB9751F5}"/>
              </a:ext>
            </a:extLst>
          </p:cNvPr>
          <p:cNvSpPr txBox="1"/>
          <p:nvPr/>
        </p:nvSpPr>
        <p:spPr>
          <a:xfrm>
            <a:off x="5044625" y="3830264"/>
            <a:ext cx="32832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Gill Sans" panose="020B0502020104020203" pitchFamily="34" charset="-79"/>
                <a:cs typeface="Gill Sans" panose="020B0502020104020203" pitchFamily="34" charset="-79"/>
              </a:rPr>
              <a:t>The overall training objective </a:t>
            </a:r>
          </a:p>
        </p:txBody>
      </p:sp>
      <p:sp>
        <p:nvSpPr>
          <p:cNvPr id="11" name="Google Shape;202;p31">
            <a:extLst>
              <a:ext uri="{FF2B5EF4-FFF2-40B4-BE49-F238E27FC236}">
                <a16:creationId xmlns:a16="http://schemas.microsoft.com/office/drawing/2014/main" id="{083B9182-54D2-E12A-2C24-19825AC67CA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14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1683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04CC1-4C09-1A30-C276-8E5CD2C7C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6B89C-C783-B739-511D-2BF7D42D7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296" y="134808"/>
            <a:ext cx="6311597" cy="393463"/>
          </a:xfrm>
        </p:spPr>
        <p:txBody>
          <a:bodyPr/>
          <a:lstStyle/>
          <a:p>
            <a:r>
              <a:rPr lang="en-US" dirty="0"/>
              <a:t>Impact of Super Contrastive Learning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0DA14A-2125-F810-B448-85C1B0DDBB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34" t="3480" r="2654" b="6536"/>
          <a:stretch>
            <a:fillRect/>
          </a:stretch>
        </p:blipFill>
        <p:spPr>
          <a:xfrm>
            <a:off x="4708114" y="2802570"/>
            <a:ext cx="4122111" cy="18857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52A9EAA-126E-523D-54C1-14E1CF6690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296" y="2756902"/>
            <a:ext cx="4119021" cy="19771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23E63BA-8728-7C21-5A23-4C4A9ADB6126}"/>
              </a:ext>
            </a:extLst>
          </p:cNvPr>
          <p:cNvSpPr txBox="1"/>
          <p:nvPr/>
        </p:nvSpPr>
        <p:spPr>
          <a:xfrm>
            <a:off x="111597" y="893317"/>
            <a:ext cx="3920554" cy="12905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SzPct val="150000"/>
              <a:buFont typeface="Courier New" panose="02070309020205020404" pitchFamily="49" charset="0"/>
              <a:buChar char="o"/>
            </a:pP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Train and Tested in the same domain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SzPct val="150000"/>
              <a:buFont typeface="Courier New" panose="02070309020205020404" pitchFamily="49" charset="0"/>
              <a:buChar char="o"/>
            </a:pPr>
            <a:r>
              <a:rPr lang="en-US" sz="18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BeamID</a:t>
            </a: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 and SOTA approach-– both achieves ~99%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49C2EB-5435-67AB-C25E-DC30B5D4F704}"/>
              </a:ext>
            </a:extLst>
          </p:cNvPr>
          <p:cNvSpPr txBox="1"/>
          <p:nvPr/>
        </p:nvSpPr>
        <p:spPr>
          <a:xfrm>
            <a:off x="4572000" y="858592"/>
            <a:ext cx="4394341" cy="1706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SzPct val="150000"/>
              <a:buFont typeface="Courier New" panose="02070309020205020404" pitchFamily="49" charset="0"/>
              <a:buChar char="o"/>
            </a:pP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Train and Tested in the different domain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SzPct val="150000"/>
              <a:buFont typeface="Courier New" panose="02070309020205020404" pitchFamily="49" charset="0"/>
              <a:buChar char="o"/>
            </a:pP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DeepCSIv2’s performance is random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SzPct val="150000"/>
              <a:buFont typeface="Courier New" panose="02070309020205020404" pitchFamily="49" charset="0"/>
              <a:buChar char="o"/>
            </a:pPr>
            <a:r>
              <a:rPr lang="en-US" sz="18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BeamID</a:t>
            </a: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 is not totally random but still very poor</a:t>
            </a:r>
          </a:p>
        </p:txBody>
      </p:sp>
      <p:sp>
        <p:nvSpPr>
          <p:cNvPr id="14" name="Google Shape;202;p31">
            <a:extLst>
              <a:ext uri="{FF2B5EF4-FFF2-40B4-BE49-F238E27FC236}">
                <a16:creationId xmlns:a16="http://schemas.microsoft.com/office/drawing/2014/main" id="{E2E878C8-9D88-36F7-27F7-40A2538F6C4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15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72477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3E2CC-21F4-5D0F-D23D-766EDADAD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04CD4-D3FB-A919-4217-5E44C4618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3" y="150016"/>
            <a:ext cx="6837057" cy="393463"/>
          </a:xfrm>
        </p:spPr>
        <p:txBody>
          <a:bodyPr>
            <a:normAutofit/>
          </a:bodyPr>
          <a:lstStyle/>
          <a:p>
            <a:r>
              <a:rPr lang="en-US" sz="2000" dirty="0"/>
              <a:t>Few-Shot Domain Adaptation in Embedding Space</a:t>
            </a:r>
          </a:p>
        </p:txBody>
      </p:sp>
      <p:sp>
        <p:nvSpPr>
          <p:cNvPr id="11" name="Google Shape;202;p31">
            <a:extLst>
              <a:ext uri="{FF2B5EF4-FFF2-40B4-BE49-F238E27FC236}">
                <a16:creationId xmlns:a16="http://schemas.microsoft.com/office/drawing/2014/main" id="{3632546F-A019-7EA0-B1DC-A7460768BA7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16</a:t>
            </a:fld>
            <a:endParaRPr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6CE0F6-ADD6-8C22-B163-ABF5592EDB2C}"/>
              </a:ext>
            </a:extLst>
          </p:cNvPr>
          <p:cNvSpPr txBox="1"/>
          <p:nvPr/>
        </p:nvSpPr>
        <p:spPr>
          <a:xfrm>
            <a:off x="278583" y="794084"/>
            <a:ext cx="4774223" cy="1706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SzPct val="150000"/>
              <a:buFont typeface="Courier New" panose="02070309020205020404" pitchFamily="49" charset="0"/>
              <a:buChar char="o"/>
            </a:pP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Collect K-shot labeled target samples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SzPct val="150000"/>
              <a:buFont typeface="Courier New" panose="02070309020205020404" pitchFamily="49" charset="0"/>
              <a:buChar char="o"/>
            </a:pP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Fine-tune classifier + last encoder layer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SzPct val="150000"/>
              <a:buFont typeface="Courier New" panose="02070309020205020404" pitchFamily="49" charset="0"/>
              <a:buChar char="o"/>
            </a:pP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Align target embeddings with source clusters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SzPct val="150000"/>
              <a:buFont typeface="Courier New" panose="02070309020205020404" pitchFamily="49" charset="0"/>
              <a:buChar char="o"/>
            </a:pP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Preserve inter-client separation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698C849-16F8-AF0A-990C-998BC0005EAB}"/>
              </a:ext>
            </a:extLst>
          </p:cNvPr>
          <p:cNvGrpSpPr/>
          <p:nvPr/>
        </p:nvGrpSpPr>
        <p:grpSpPr>
          <a:xfrm>
            <a:off x="5187008" y="867887"/>
            <a:ext cx="3795002" cy="1642308"/>
            <a:chOff x="5187008" y="867887"/>
            <a:chExt cx="3795002" cy="164230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ADDE226-8B84-A1BE-A65E-8F43BFEA863C}"/>
                </a:ext>
              </a:extLst>
            </p:cNvPr>
            <p:cNvSpPr txBox="1"/>
            <p:nvPr/>
          </p:nvSpPr>
          <p:spPr>
            <a:xfrm>
              <a:off x="5187008" y="1056962"/>
              <a:ext cx="7439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D</a:t>
              </a:r>
              <a:r>
                <a:rPr lang="en-US" sz="2800" baseline="-25000" dirty="0"/>
                <a:t>s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DA316DCD-AD68-963B-3771-9E914708B7BD}"/>
                </a:ext>
              </a:extLst>
            </p:cNvPr>
            <p:cNvCxnSpPr>
              <a:cxnSpLocks/>
            </p:cNvCxnSpPr>
            <p:nvPr/>
          </p:nvCxnSpPr>
          <p:spPr>
            <a:xfrm>
              <a:off x="6062999" y="1549466"/>
              <a:ext cx="1385788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F99E74E-6CF1-899F-A45E-FC9F78F0F371}"/>
                </a:ext>
              </a:extLst>
            </p:cNvPr>
            <p:cNvSpPr txBox="1"/>
            <p:nvPr/>
          </p:nvSpPr>
          <p:spPr>
            <a:xfrm>
              <a:off x="7722610" y="1056962"/>
              <a:ext cx="7439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Z</a:t>
              </a:r>
              <a:r>
                <a:rPr lang="en-US" sz="2800" baseline="-25000" dirty="0"/>
                <a:t>s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06A4D3E1-7A4D-65C2-D73C-E4720A61F922}"/>
                    </a:ext>
                  </a:extLst>
                </p:cNvPr>
                <p:cNvSpPr txBox="1"/>
                <p:nvPr/>
              </p:nvSpPr>
              <p:spPr>
                <a:xfrm>
                  <a:off x="6261701" y="867887"/>
                  <a:ext cx="1187086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/>
                    <a:t>f</a:t>
                  </a:r>
                  <a14:m>
                    <m:oMath xmlns:m="http://schemas.openxmlformats.org/officeDocument/2006/math">
                      <m:r>
                        <a:rPr lang="en-US" sz="2800" b="0" i="1" baseline="-25000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a14:m>
                  <a:r>
                    <a:rPr lang="en-US" sz="2800" dirty="0"/>
                    <a:t>(.)</a:t>
                  </a:r>
                  <a:endParaRPr lang="en-US" sz="2800" baseline="-250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06A4D3E1-7A4D-65C2-D73C-E4720A61F9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61701" y="867887"/>
                  <a:ext cx="1187086" cy="523220"/>
                </a:xfrm>
                <a:prstGeom prst="rect">
                  <a:avLst/>
                </a:prstGeom>
                <a:blipFill>
                  <a:blip r:embed="rId2"/>
                  <a:stretch>
                    <a:fillRect l="-10526" t="-11905" b="-3095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7EBEC72-44F4-DC36-CFD5-DAF550A881D6}"/>
                </a:ext>
              </a:extLst>
            </p:cNvPr>
            <p:cNvSpPr txBox="1"/>
            <p:nvPr/>
          </p:nvSpPr>
          <p:spPr>
            <a:xfrm>
              <a:off x="5187008" y="1871681"/>
              <a:ext cx="7439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D</a:t>
              </a:r>
              <a:r>
                <a:rPr lang="en-US" sz="2800" baseline="30000" dirty="0" err="1"/>
                <a:t>k</a:t>
              </a:r>
              <a:r>
                <a:rPr lang="en-US" sz="2800" baseline="-25000" dirty="0" err="1"/>
                <a:t>t</a:t>
              </a:r>
              <a:endParaRPr lang="en-US" sz="2800" baseline="-25000" dirty="0"/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685377FC-A6CC-20B3-8EAB-F96452426207}"/>
                </a:ext>
              </a:extLst>
            </p:cNvPr>
            <p:cNvCxnSpPr>
              <a:cxnSpLocks/>
            </p:cNvCxnSpPr>
            <p:nvPr/>
          </p:nvCxnSpPr>
          <p:spPr>
            <a:xfrm>
              <a:off x="6062999" y="2364185"/>
              <a:ext cx="1385788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7B1F6F0-6B00-43EE-9172-89A5493F41D0}"/>
                </a:ext>
              </a:extLst>
            </p:cNvPr>
            <p:cNvSpPr txBox="1"/>
            <p:nvPr/>
          </p:nvSpPr>
          <p:spPr>
            <a:xfrm>
              <a:off x="7532088" y="1986975"/>
              <a:ext cx="144992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Z</a:t>
              </a:r>
              <a:r>
                <a:rPr lang="en-US" sz="2800" baseline="-25000" dirty="0" err="1"/>
                <a:t>t</a:t>
              </a:r>
              <a:r>
                <a:rPr lang="en-US" sz="2800" dirty="0"/>
                <a:t> ≈ Z</a:t>
              </a:r>
              <a:r>
                <a:rPr lang="en-US" sz="2800" baseline="-25000" dirty="0"/>
                <a:t>s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717ECE7-1CD6-54E8-73BF-30CCBAB53491}"/>
                </a:ext>
              </a:extLst>
            </p:cNvPr>
            <p:cNvSpPr txBox="1"/>
            <p:nvPr/>
          </p:nvSpPr>
          <p:spPr>
            <a:xfrm>
              <a:off x="6062999" y="1805332"/>
              <a:ext cx="13548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Gill Sans" panose="020B0502020104020203" pitchFamily="34" charset="-79"/>
                  <a:cs typeface="Gill Sans" panose="020B0502020104020203" pitchFamily="34" charset="-79"/>
                </a:rPr>
                <a:t>Fine-tune</a:t>
              </a: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64D1A736-5531-4546-DA2C-0BFB105090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483"/>
          <a:stretch>
            <a:fillRect/>
          </a:stretch>
        </p:blipFill>
        <p:spPr>
          <a:xfrm>
            <a:off x="395054" y="2806780"/>
            <a:ext cx="2916314" cy="1939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95E968A-0E90-2C35-C693-37FB5C43BF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940" r="32517"/>
          <a:stretch>
            <a:fillRect/>
          </a:stretch>
        </p:blipFill>
        <p:spPr>
          <a:xfrm>
            <a:off x="3456353" y="2806780"/>
            <a:ext cx="2672180" cy="19396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49A6DE6-D3EA-1CD4-7FF3-23D83A09F15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358"/>
          <a:stretch>
            <a:fillRect/>
          </a:stretch>
        </p:blipFill>
        <p:spPr>
          <a:xfrm>
            <a:off x="6168525" y="2806780"/>
            <a:ext cx="2680317" cy="193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40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61465-F836-900F-09F5-DF9426459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EA456-9EE1-085D-E155-0B4E6715B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3" y="150016"/>
            <a:ext cx="6837057" cy="393463"/>
          </a:xfrm>
        </p:spPr>
        <p:txBody>
          <a:bodyPr>
            <a:normAutofit/>
          </a:bodyPr>
          <a:lstStyle/>
          <a:p>
            <a:r>
              <a:rPr lang="en-US" sz="2000" dirty="0"/>
              <a:t>Experimental Evaluation</a:t>
            </a:r>
          </a:p>
        </p:txBody>
      </p:sp>
      <p:sp>
        <p:nvSpPr>
          <p:cNvPr id="11" name="Google Shape;202;p31">
            <a:extLst>
              <a:ext uri="{FF2B5EF4-FFF2-40B4-BE49-F238E27FC236}">
                <a16:creationId xmlns:a16="http://schemas.microsoft.com/office/drawing/2014/main" id="{2980282B-8F2C-52EA-2CAD-052CE65C033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17</a:t>
            </a:fld>
            <a:endParaRPr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7DB3C8-1319-F3B8-6A00-D61744950E11}"/>
              </a:ext>
            </a:extLst>
          </p:cNvPr>
          <p:cNvSpPr txBox="1"/>
          <p:nvPr/>
        </p:nvSpPr>
        <p:spPr>
          <a:xfrm>
            <a:off x="278583" y="794084"/>
            <a:ext cx="4774223" cy="2121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SzPct val="150000"/>
              <a:buFont typeface="Courier New" panose="02070309020205020404" pitchFamily="49" charset="0"/>
              <a:buChar char="o"/>
            </a:pP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Evaluate </a:t>
            </a:r>
            <a:r>
              <a:rPr lang="en-US" sz="18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BeamID</a:t>
            </a: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 with </a:t>
            </a:r>
            <a:r>
              <a:rPr lang="en-US" sz="18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WiSEC</a:t>
            </a: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 testbed, a large-scale multi-NICs platform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SzPct val="150000"/>
              <a:buFont typeface="Courier New" panose="02070309020205020404" pitchFamily="49" charset="0"/>
              <a:buChar char="o"/>
            </a:pP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Hosts 15 intel AX210 Wi-Fi NIC implementing IEEE 802.11ax.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SzPct val="150000"/>
              <a:buFont typeface="Courier New" panose="02070309020205020404" pitchFamily="49" charset="0"/>
              <a:buChar char="o"/>
            </a:pP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Used ASUS RT-AX86U as AP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C956B6B-FE37-7396-A780-760B5891549F}"/>
              </a:ext>
            </a:extLst>
          </p:cNvPr>
          <p:cNvGrpSpPr/>
          <p:nvPr/>
        </p:nvGrpSpPr>
        <p:grpSpPr>
          <a:xfrm>
            <a:off x="384888" y="3048541"/>
            <a:ext cx="3885921" cy="1742770"/>
            <a:chOff x="1423123" y="2814449"/>
            <a:chExt cx="4148700" cy="1785900"/>
          </a:xfrm>
        </p:grpSpPr>
        <p:sp>
          <p:nvSpPr>
            <p:cNvPr id="6" name="Google Shape;54;p13">
              <a:extLst>
                <a:ext uri="{FF2B5EF4-FFF2-40B4-BE49-F238E27FC236}">
                  <a16:creationId xmlns:a16="http://schemas.microsoft.com/office/drawing/2014/main" id="{DB8C7DCA-C652-0CC6-AF5F-3A8F5104C5A6}"/>
                </a:ext>
              </a:extLst>
            </p:cNvPr>
            <p:cNvSpPr/>
            <p:nvPr/>
          </p:nvSpPr>
          <p:spPr>
            <a:xfrm>
              <a:off x="1423123" y="2814449"/>
              <a:ext cx="4148700" cy="1785900"/>
            </a:xfrm>
            <a:prstGeom prst="rect">
              <a:avLst/>
            </a:prstGeom>
            <a:noFill/>
            <a:ln w="187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4950" tIns="44950" rIns="44950" bIns="44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88"/>
            </a:p>
          </p:txBody>
        </p:sp>
        <p:pic>
          <p:nvPicPr>
            <p:cNvPr id="7" name="Google Shape;77;p13">
              <a:extLst>
                <a:ext uri="{FF2B5EF4-FFF2-40B4-BE49-F238E27FC236}">
                  <a16:creationId xmlns:a16="http://schemas.microsoft.com/office/drawing/2014/main" id="{8BAC6C43-7BDE-6A34-8091-C10D9DBD8415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542972" y="3397402"/>
              <a:ext cx="796479" cy="7845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78;p13">
              <a:extLst>
                <a:ext uri="{FF2B5EF4-FFF2-40B4-BE49-F238E27FC236}">
                  <a16:creationId xmlns:a16="http://schemas.microsoft.com/office/drawing/2014/main" id="{EDAEBCE4-0A7C-6EFE-EA69-35FF087C4C63}"/>
                </a:ext>
              </a:extLst>
            </p:cNvPr>
            <p:cNvSpPr txBox="1"/>
            <p:nvPr/>
          </p:nvSpPr>
          <p:spPr>
            <a:xfrm>
              <a:off x="3458803" y="2845069"/>
              <a:ext cx="2058497" cy="334540"/>
            </a:xfrm>
            <a:prstGeom prst="rect">
              <a:avLst/>
            </a:prstGeom>
            <a:solidFill>
              <a:srgbClr val="CCCCCC"/>
            </a:solidFill>
            <a:ln w="14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0400" tIns="50400" rIns="50400" bIns="50400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60" dirty="0">
                  <a:latin typeface="Times New Roman"/>
                  <a:ea typeface="Times New Roman"/>
                  <a:cs typeface="Times New Roman"/>
                  <a:sym typeface="Times New Roman"/>
                </a:rPr>
                <a:t>9 diff. loc. for each NIC</a:t>
              </a:r>
              <a:endParaRPr sz="1460" dirty="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9" name="Google Shape;79;p13">
              <a:extLst>
                <a:ext uri="{FF2B5EF4-FFF2-40B4-BE49-F238E27FC236}">
                  <a16:creationId xmlns:a16="http://schemas.microsoft.com/office/drawing/2014/main" id="{6390FF92-D99B-C49C-6131-6BEC87AD7A1C}"/>
                </a:ext>
              </a:extLst>
            </p:cNvPr>
            <p:cNvCxnSpPr/>
            <p:nvPr/>
          </p:nvCxnSpPr>
          <p:spPr>
            <a:xfrm>
              <a:off x="4760563" y="3230256"/>
              <a:ext cx="12300" cy="1306800"/>
            </a:xfrm>
            <a:prstGeom prst="straightConnector1">
              <a:avLst/>
            </a:prstGeom>
            <a:noFill/>
            <a:ln w="562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80;p13">
              <a:extLst>
                <a:ext uri="{FF2B5EF4-FFF2-40B4-BE49-F238E27FC236}">
                  <a16:creationId xmlns:a16="http://schemas.microsoft.com/office/drawing/2014/main" id="{F98C7685-414E-D971-CC0C-D9D5A07D1452}"/>
                </a:ext>
              </a:extLst>
            </p:cNvPr>
            <p:cNvCxnSpPr/>
            <p:nvPr/>
          </p:nvCxnSpPr>
          <p:spPr>
            <a:xfrm rot="10800000" flipH="1">
              <a:off x="4560303" y="4537048"/>
              <a:ext cx="412800" cy="6000"/>
            </a:xfrm>
            <a:prstGeom prst="straightConnector1">
              <a:avLst/>
            </a:prstGeom>
            <a:noFill/>
            <a:ln w="562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81;p13">
              <a:extLst>
                <a:ext uri="{FF2B5EF4-FFF2-40B4-BE49-F238E27FC236}">
                  <a16:creationId xmlns:a16="http://schemas.microsoft.com/office/drawing/2014/main" id="{B61E9142-A5C5-A518-AD67-93BCAE3C30D3}"/>
                </a:ext>
              </a:extLst>
            </p:cNvPr>
            <p:cNvCxnSpPr/>
            <p:nvPr/>
          </p:nvCxnSpPr>
          <p:spPr>
            <a:xfrm rot="10800000" flipH="1">
              <a:off x="4532434" y="3235333"/>
              <a:ext cx="412800" cy="6000"/>
            </a:xfrm>
            <a:prstGeom prst="straightConnector1">
              <a:avLst/>
            </a:prstGeom>
            <a:noFill/>
            <a:ln w="562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82;p13">
              <a:extLst>
                <a:ext uri="{FF2B5EF4-FFF2-40B4-BE49-F238E27FC236}">
                  <a16:creationId xmlns:a16="http://schemas.microsoft.com/office/drawing/2014/main" id="{E53672B8-2F12-9F55-00BF-43C066F8C55B}"/>
                </a:ext>
              </a:extLst>
            </p:cNvPr>
            <p:cNvCxnSpPr/>
            <p:nvPr/>
          </p:nvCxnSpPr>
          <p:spPr>
            <a:xfrm rot="10800000" flipH="1">
              <a:off x="4532434" y="3681818"/>
              <a:ext cx="412800" cy="6000"/>
            </a:xfrm>
            <a:prstGeom prst="straightConnector1">
              <a:avLst/>
            </a:prstGeom>
            <a:noFill/>
            <a:ln w="562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83;p13">
              <a:extLst>
                <a:ext uri="{FF2B5EF4-FFF2-40B4-BE49-F238E27FC236}">
                  <a16:creationId xmlns:a16="http://schemas.microsoft.com/office/drawing/2014/main" id="{2272C85F-AA1F-C92C-CFB3-1B05CF3DA7B3}"/>
                </a:ext>
              </a:extLst>
            </p:cNvPr>
            <p:cNvCxnSpPr/>
            <p:nvPr/>
          </p:nvCxnSpPr>
          <p:spPr>
            <a:xfrm rot="10800000" flipH="1">
              <a:off x="4538597" y="3458569"/>
              <a:ext cx="412800" cy="6000"/>
            </a:xfrm>
            <a:prstGeom prst="straightConnector1">
              <a:avLst/>
            </a:prstGeom>
            <a:noFill/>
            <a:ln w="562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0" name="Google Shape;86;p13">
              <a:extLst>
                <a:ext uri="{FF2B5EF4-FFF2-40B4-BE49-F238E27FC236}">
                  <a16:creationId xmlns:a16="http://schemas.microsoft.com/office/drawing/2014/main" id="{A1EDD1DC-17E2-BEB5-C2F4-5EA3B1DF137E}"/>
                </a:ext>
              </a:extLst>
            </p:cNvPr>
            <p:cNvSpPr txBox="1"/>
            <p:nvPr/>
          </p:nvSpPr>
          <p:spPr>
            <a:xfrm>
              <a:off x="2591156" y="3502797"/>
              <a:ext cx="1629600" cy="776100"/>
            </a:xfrm>
            <a:prstGeom prst="rect">
              <a:avLst/>
            </a:prstGeom>
            <a:solidFill>
              <a:srgbClr val="CCCCCC"/>
            </a:solidFill>
            <a:ln w="187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0400" tIns="50400" rIns="50400" bIns="50400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60">
                  <a:latin typeface="Times New Roman"/>
                  <a:ea typeface="Times New Roman"/>
                  <a:cs typeface="Times New Roman"/>
                  <a:sym typeface="Times New Roman"/>
                </a:rPr>
                <a:t>Spacing of 4 inch between two diff. NIC loc.</a:t>
              </a:r>
              <a:endParaRPr sz="146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25" name="Google Shape;89;p13">
              <a:extLst>
                <a:ext uri="{FF2B5EF4-FFF2-40B4-BE49-F238E27FC236}">
                  <a16:creationId xmlns:a16="http://schemas.microsoft.com/office/drawing/2014/main" id="{DB6A57B3-8A7D-34CD-A1B4-3E8CB513C7E6}"/>
                </a:ext>
              </a:extLst>
            </p:cNvPr>
            <p:cNvCxnSpPr>
              <a:endCxn id="20" idx="3"/>
            </p:cNvCxnSpPr>
            <p:nvPr/>
          </p:nvCxnSpPr>
          <p:spPr>
            <a:xfrm flipH="1">
              <a:off x="4220756" y="3568047"/>
              <a:ext cx="408900" cy="322800"/>
            </a:xfrm>
            <a:prstGeom prst="bentConnector3">
              <a:avLst>
                <a:gd name="adj1" fmla="val 50000"/>
              </a:avLst>
            </a:prstGeom>
            <a:noFill/>
            <a:ln w="187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90;p13">
              <a:extLst>
                <a:ext uri="{FF2B5EF4-FFF2-40B4-BE49-F238E27FC236}">
                  <a16:creationId xmlns:a16="http://schemas.microsoft.com/office/drawing/2014/main" id="{1E309F10-1D86-E5EA-923D-5C0287917D3E}"/>
                </a:ext>
              </a:extLst>
            </p:cNvPr>
            <p:cNvCxnSpPr/>
            <p:nvPr/>
          </p:nvCxnSpPr>
          <p:spPr>
            <a:xfrm>
              <a:off x="4627977" y="3457244"/>
              <a:ext cx="1500" cy="220500"/>
            </a:xfrm>
            <a:prstGeom prst="straightConnector1">
              <a:avLst/>
            </a:prstGeom>
            <a:noFill/>
            <a:ln w="187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91;p13">
              <a:extLst>
                <a:ext uri="{FF2B5EF4-FFF2-40B4-BE49-F238E27FC236}">
                  <a16:creationId xmlns:a16="http://schemas.microsoft.com/office/drawing/2014/main" id="{8BB67373-A1E7-1378-657C-B334F12ADD1A}"/>
                </a:ext>
              </a:extLst>
            </p:cNvPr>
            <p:cNvCxnSpPr/>
            <p:nvPr/>
          </p:nvCxnSpPr>
          <p:spPr>
            <a:xfrm>
              <a:off x="4603247" y="3770898"/>
              <a:ext cx="10500" cy="693300"/>
            </a:xfrm>
            <a:prstGeom prst="straightConnector1">
              <a:avLst/>
            </a:prstGeom>
            <a:noFill/>
            <a:ln w="56200" cap="flat" cmpd="sng">
              <a:solidFill>
                <a:srgbClr val="000000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30" name="Google Shape;85;p13">
              <a:extLst>
                <a:ext uri="{FF2B5EF4-FFF2-40B4-BE49-F238E27FC236}">
                  <a16:creationId xmlns:a16="http://schemas.microsoft.com/office/drawing/2014/main" id="{6E15C949-ADE0-ED9C-83D2-D14381D3E378}"/>
                </a:ext>
              </a:extLst>
            </p:cNvPr>
            <p:cNvSpPr/>
            <p:nvPr/>
          </p:nvSpPr>
          <p:spPr>
            <a:xfrm>
              <a:off x="1493389" y="3335729"/>
              <a:ext cx="895200" cy="907800"/>
            </a:xfrm>
            <a:prstGeom prst="rect">
              <a:avLst/>
            </a:prstGeom>
            <a:noFill/>
            <a:ln w="21025" cap="flat" cmpd="sng">
              <a:solidFill>
                <a:srgbClr val="00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0400" tIns="50400" rIns="50400" bIns="50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772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FD37A9C7-DE78-9EDE-FC8B-5595129F84F5}"/>
              </a:ext>
            </a:extLst>
          </p:cNvPr>
          <p:cNvGrpSpPr/>
          <p:nvPr/>
        </p:nvGrpSpPr>
        <p:grpSpPr>
          <a:xfrm>
            <a:off x="4717148" y="733517"/>
            <a:ext cx="4184673" cy="2315024"/>
            <a:chOff x="4765796" y="842691"/>
            <a:chExt cx="4184673" cy="2315024"/>
          </a:xfrm>
        </p:grpSpPr>
        <p:pic>
          <p:nvPicPr>
            <p:cNvPr id="31" name="Google Shape;55;p13" title="Testbed.jpg">
              <a:extLst>
                <a:ext uri="{FF2B5EF4-FFF2-40B4-BE49-F238E27FC236}">
                  <a16:creationId xmlns:a16="http://schemas.microsoft.com/office/drawing/2014/main" id="{2BFE2477-C876-72EB-D474-D31A504F7FA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21392" t="17168" r="29889" b="25985"/>
            <a:stretch/>
          </p:blipFill>
          <p:spPr>
            <a:xfrm>
              <a:off x="4765796" y="842691"/>
              <a:ext cx="4184673" cy="23150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" name="Google Shape;56;p13">
              <a:extLst>
                <a:ext uri="{FF2B5EF4-FFF2-40B4-BE49-F238E27FC236}">
                  <a16:creationId xmlns:a16="http://schemas.microsoft.com/office/drawing/2014/main" id="{D137E9D4-714B-A0C3-0659-17BE3E3AFDAC}"/>
                </a:ext>
              </a:extLst>
            </p:cNvPr>
            <p:cNvSpPr/>
            <p:nvPr/>
          </p:nvSpPr>
          <p:spPr>
            <a:xfrm>
              <a:off x="4967028" y="2048254"/>
              <a:ext cx="721200" cy="653100"/>
            </a:xfrm>
            <a:prstGeom prst="rect">
              <a:avLst/>
            </a:prstGeom>
            <a:noFill/>
            <a:ln w="21025" cap="flat" cmpd="sng">
              <a:solidFill>
                <a:srgbClr val="00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0400" tIns="50400" rIns="50400" bIns="50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772"/>
            </a:p>
          </p:txBody>
        </p:sp>
        <p:sp>
          <p:nvSpPr>
            <p:cNvPr id="33" name="Google Shape;57;p13">
              <a:extLst>
                <a:ext uri="{FF2B5EF4-FFF2-40B4-BE49-F238E27FC236}">
                  <a16:creationId xmlns:a16="http://schemas.microsoft.com/office/drawing/2014/main" id="{F0464185-829F-5FBB-2734-EBEB0C6B052A}"/>
                </a:ext>
              </a:extLst>
            </p:cNvPr>
            <p:cNvSpPr/>
            <p:nvPr/>
          </p:nvSpPr>
          <p:spPr>
            <a:xfrm>
              <a:off x="8168443" y="1932151"/>
              <a:ext cx="721200" cy="264000"/>
            </a:xfrm>
            <a:prstGeom prst="rect">
              <a:avLst/>
            </a:prstGeom>
            <a:noFill/>
            <a:ln w="210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0400" tIns="50400" rIns="50400" bIns="50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772"/>
            </a:p>
          </p:txBody>
        </p:sp>
        <p:sp>
          <p:nvSpPr>
            <p:cNvPr id="34" name="Google Shape;58;p13">
              <a:extLst>
                <a:ext uri="{FF2B5EF4-FFF2-40B4-BE49-F238E27FC236}">
                  <a16:creationId xmlns:a16="http://schemas.microsoft.com/office/drawing/2014/main" id="{E0E3E7CE-2A72-A1A1-F4E2-B63ED209AEB9}"/>
                </a:ext>
              </a:extLst>
            </p:cNvPr>
            <p:cNvSpPr txBox="1"/>
            <p:nvPr/>
          </p:nvSpPr>
          <p:spPr>
            <a:xfrm>
              <a:off x="4872281" y="1235256"/>
              <a:ext cx="672600" cy="551400"/>
            </a:xfrm>
            <a:prstGeom prst="rect">
              <a:avLst/>
            </a:prstGeom>
            <a:solidFill>
              <a:srgbClr val="CCCCCC"/>
            </a:solidFill>
            <a:ln w="18750" cap="flat" cmpd="sng">
              <a:solidFill>
                <a:srgbClr val="00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0400" tIns="50400" rIns="50400" bIns="50400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60">
                  <a:latin typeface="Times New Roman"/>
                  <a:ea typeface="Times New Roman"/>
                  <a:cs typeface="Times New Roman"/>
                  <a:sym typeface="Times New Roman"/>
                </a:rPr>
                <a:t>Access Point</a:t>
              </a:r>
              <a:endParaRPr sz="146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35" name="Google Shape;59;p13">
              <a:extLst>
                <a:ext uri="{FF2B5EF4-FFF2-40B4-BE49-F238E27FC236}">
                  <a16:creationId xmlns:a16="http://schemas.microsoft.com/office/drawing/2014/main" id="{DF0A7F8A-C860-C8F5-D136-0EEE1F4E9A60}"/>
                </a:ext>
              </a:extLst>
            </p:cNvPr>
            <p:cNvCxnSpPr>
              <a:stCxn id="34" idx="2"/>
              <a:endCxn id="32" idx="0"/>
            </p:cNvCxnSpPr>
            <p:nvPr/>
          </p:nvCxnSpPr>
          <p:spPr>
            <a:xfrm rot="16200000" flipH="1">
              <a:off x="5137305" y="1857931"/>
              <a:ext cx="261598" cy="119047"/>
            </a:xfrm>
            <a:prstGeom prst="bentConnector3">
              <a:avLst>
                <a:gd name="adj1" fmla="val 50000"/>
              </a:avLst>
            </a:prstGeom>
            <a:noFill/>
            <a:ln w="15775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6" name="Google Shape;60;p13">
              <a:extLst>
                <a:ext uri="{FF2B5EF4-FFF2-40B4-BE49-F238E27FC236}">
                  <a16:creationId xmlns:a16="http://schemas.microsoft.com/office/drawing/2014/main" id="{53505186-0BA2-001A-B96F-438A3537369A}"/>
                </a:ext>
              </a:extLst>
            </p:cNvPr>
            <p:cNvSpPr txBox="1"/>
            <p:nvPr/>
          </p:nvSpPr>
          <p:spPr>
            <a:xfrm>
              <a:off x="8209436" y="1049929"/>
              <a:ext cx="623100" cy="551400"/>
            </a:xfrm>
            <a:prstGeom prst="rect">
              <a:avLst/>
            </a:prstGeom>
            <a:solidFill>
              <a:srgbClr val="D9D9D9"/>
            </a:solidFill>
            <a:ln w="14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0400" tIns="50400" rIns="50400" bIns="50400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60">
                  <a:latin typeface="Times New Roman"/>
                  <a:ea typeface="Times New Roman"/>
                  <a:cs typeface="Times New Roman"/>
                  <a:sym typeface="Times New Roman"/>
                </a:rPr>
                <a:t>Wi-Fi NICs</a:t>
              </a:r>
              <a:endParaRPr sz="146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37" name="Google Shape;61;p13">
              <a:extLst>
                <a:ext uri="{FF2B5EF4-FFF2-40B4-BE49-F238E27FC236}">
                  <a16:creationId xmlns:a16="http://schemas.microsoft.com/office/drawing/2014/main" id="{AB187799-0B75-5701-B84A-6BC8AA26A826}"/>
                </a:ext>
              </a:extLst>
            </p:cNvPr>
            <p:cNvCxnSpPr>
              <a:stCxn id="36" idx="2"/>
              <a:endCxn id="33" idx="0"/>
            </p:cNvCxnSpPr>
            <p:nvPr/>
          </p:nvCxnSpPr>
          <p:spPr>
            <a:xfrm rot="16200000" flipH="1">
              <a:off x="8359603" y="1762711"/>
              <a:ext cx="330822" cy="8057"/>
            </a:xfrm>
            <a:prstGeom prst="bentConnector3">
              <a:avLst>
                <a:gd name="adj1" fmla="val 50000"/>
              </a:avLst>
            </a:prstGeom>
            <a:noFill/>
            <a:ln w="157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3" name="Google Shape;87;p13">
              <a:extLst>
                <a:ext uri="{FF2B5EF4-FFF2-40B4-BE49-F238E27FC236}">
                  <a16:creationId xmlns:a16="http://schemas.microsoft.com/office/drawing/2014/main" id="{B50DE134-F481-44DE-B1CF-A394BCEA07E5}"/>
                </a:ext>
              </a:extLst>
            </p:cNvPr>
            <p:cNvSpPr txBox="1"/>
            <p:nvPr/>
          </p:nvSpPr>
          <p:spPr>
            <a:xfrm>
              <a:off x="6205494" y="872006"/>
              <a:ext cx="1386300" cy="340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44950" tIns="44950" rIns="44950" bIns="44950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23" b="1" dirty="0">
                  <a:latin typeface="Times New Roman"/>
                  <a:ea typeface="Times New Roman"/>
                  <a:cs typeface="Times New Roman"/>
                  <a:sym typeface="Times New Roman"/>
                </a:rPr>
                <a:t>Testbed Setup</a:t>
              </a:r>
              <a:endParaRPr sz="1623" b="1" dirty="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4" name="Google Shape;92;p13">
              <a:extLst>
                <a:ext uri="{FF2B5EF4-FFF2-40B4-BE49-F238E27FC236}">
                  <a16:creationId xmlns:a16="http://schemas.microsoft.com/office/drawing/2014/main" id="{FA637820-9E49-7E79-CC62-BDD6648E0EF2}"/>
                </a:ext>
              </a:extLst>
            </p:cNvPr>
            <p:cNvSpPr/>
            <p:nvPr/>
          </p:nvSpPr>
          <p:spPr>
            <a:xfrm>
              <a:off x="7900053" y="2256956"/>
              <a:ext cx="440100" cy="340800"/>
            </a:xfrm>
            <a:prstGeom prst="rect">
              <a:avLst/>
            </a:prstGeom>
            <a:noFill/>
            <a:ln w="21025" cap="flat" cmpd="sng">
              <a:solidFill>
                <a:srgbClr val="00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0400" tIns="50400" rIns="50400" bIns="50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772"/>
            </a:p>
          </p:txBody>
        </p:sp>
        <p:sp>
          <p:nvSpPr>
            <p:cNvPr id="55" name="Google Shape;93;p13">
              <a:extLst>
                <a:ext uri="{FF2B5EF4-FFF2-40B4-BE49-F238E27FC236}">
                  <a16:creationId xmlns:a16="http://schemas.microsoft.com/office/drawing/2014/main" id="{779D0888-CA50-77BC-5793-9F15F752AF2F}"/>
                </a:ext>
              </a:extLst>
            </p:cNvPr>
            <p:cNvSpPr txBox="1"/>
            <p:nvPr/>
          </p:nvSpPr>
          <p:spPr>
            <a:xfrm>
              <a:off x="6858133" y="2462093"/>
              <a:ext cx="796500" cy="551400"/>
            </a:xfrm>
            <a:prstGeom prst="rect">
              <a:avLst/>
            </a:prstGeom>
            <a:solidFill>
              <a:srgbClr val="CCCCCC"/>
            </a:solidFill>
            <a:ln w="18750" cap="flat" cmpd="sng">
              <a:solidFill>
                <a:srgbClr val="00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0400" tIns="50400" rIns="50400" bIns="50400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60">
                  <a:latin typeface="Times New Roman"/>
                  <a:ea typeface="Times New Roman"/>
                  <a:cs typeface="Times New Roman"/>
                  <a:sym typeface="Times New Roman"/>
                </a:rPr>
                <a:t>NIC Antenna</a:t>
              </a:r>
              <a:endParaRPr sz="146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56" name="Google Shape;94;p13">
              <a:extLst>
                <a:ext uri="{FF2B5EF4-FFF2-40B4-BE49-F238E27FC236}">
                  <a16:creationId xmlns:a16="http://schemas.microsoft.com/office/drawing/2014/main" id="{8D4AFC6C-5A9D-5A11-C635-9E7F20394D90}"/>
                </a:ext>
              </a:extLst>
            </p:cNvPr>
            <p:cNvCxnSpPr>
              <a:stCxn id="55" idx="3"/>
              <a:endCxn id="54" idx="1"/>
            </p:cNvCxnSpPr>
            <p:nvPr/>
          </p:nvCxnSpPr>
          <p:spPr>
            <a:xfrm flipV="1">
              <a:off x="7654633" y="2427356"/>
              <a:ext cx="245420" cy="310437"/>
            </a:xfrm>
            <a:prstGeom prst="bentConnector3">
              <a:avLst>
                <a:gd name="adj1" fmla="val 50000"/>
              </a:avLst>
            </a:prstGeom>
            <a:noFill/>
            <a:ln w="1875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7480A3ED-B19C-9C6C-C3D8-2E6BCDED663C}"/>
              </a:ext>
            </a:extLst>
          </p:cNvPr>
          <p:cNvGrpSpPr/>
          <p:nvPr/>
        </p:nvGrpSpPr>
        <p:grpSpPr>
          <a:xfrm>
            <a:off x="4713011" y="3091747"/>
            <a:ext cx="4046101" cy="1670003"/>
            <a:chOff x="4622665" y="3238245"/>
            <a:chExt cx="4046101" cy="1670003"/>
          </a:xfrm>
        </p:grpSpPr>
        <p:pic>
          <p:nvPicPr>
            <p:cNvPr id="38" name="Google Shape;62;p13">
              <a:extLst>
                <a:ext uri="{FF2B5EF4-FFF2-40B4-BE49-F238E27FC236}">
                  <a16:creationId xmlns:a16="http://schemas.microsoft.com/office/drawing/2014/main" id="{30D23BD6-D235-60AE-357A-1BE05D715638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t="37981"/>
            <a:stretch/>
          </p:blipFill>
          <p:spPr>
            <a:xfrm>
              <a:off x="4622665" y="3238245"/>
              <a:ext cx="4046101" cy="1670003"/>
            </a:xfrm>
            <a:prstGeom prst="rect">
              <a:avLst/>
            </a:prstGeom>
            <a:noFill/>
            <a:ln w="15775" cap="flat" cmpd="sng">
              <a:noFill/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7A26C7DB-1E8B-1F2A-B044-7B2DA3206DBC}"/>
                </a:ext>
              </a:extLst>
            </p:cNvPr>
            <p:cNvSpPr/>
            <p:nvPr/>
          </p:nvSpPr>
          <p:spPr>
            <a:xfrm>
              <a:off x="5662470" y="3310139"/>
              <a:ext cx="307800" cy="299615"/>
            </a:xfrm>
            <a:prstGeom prst="rect">
              <a:avLst/>
            </a:prstGeom>
            <a:noFill/>
            <a:ln>
              <a:solidFill>
                <a:srgbClr val="00F26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4A22DDB-CAF9-45CA-9198-411CFB952727}"/>
                </a:ext>
              </a:extLst>
            </p:cNvPr>
            <p:cNvSpPr txBox="1"/>
            <p:nvPr/>
          </p:nvSpPr>
          <p:spPr>
            <a:xfrm>
              <a:off x="5448459" y="3946327"/>
              <a:ext cx="643125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/>
                  </a:solidFill>
                </a:rPr>
                <a:t>NIC 1</a:t>
              </a:r>
            </a:p>
          </p:txBody>
        </p:sp>
        <p:cxnSp>
          <p:nvCxnSpPr>
            <p:cNvPr id="67" name="Elbow Connector 66">
              <a:extLst>
                <a:ext uri="{FF2B5EF4-FFF2-40B4-BE49-F238E27FC236}">
                  <a16:creationId xmlns:a16="http://schemas.microsoft.com/office/drawing/2014/main" id="{261084D3-04AD-107C-CED3-6B49DD549E7B}"/>
                </a:ext>
              </a:extLst>
            </p:cNvPr>
            <p:cNvCxnSpPr>
              <a:cxnSpLocks/>
              <a:stCxn id="64" idx="2"/>
              <a:endCxn id="65" idx="0"/>
            </p:cNvCxnSpPr>
            <p:nvPr/>
          </p:nvCxnSpPr>
          <p:spPr>
            <a:xfrm rot="5400000">
              <a:off x="5624910" y="3754866"/>
              <a:ext cx="336573" cy="46348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00F26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B9FEF0B-4660-59A0-67D7-170CD68AA9B1}"/>
                </a:ext>
              </a:extLst>
            </p:cNvPr>
            <p:cNvSpPr txBox="1"/>
            <p:nvPr/>
          </p:nvSpPr>
          <p:spPr>
            <a:xfrm>
              <a:off x="6914198" y="3287391"/>
              <a:ext cx="74251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/>
                  </a:solidFill>
                </a:rPr>
                <a:t>NIC 15</a:t>
              </a: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45984D0C-DB7E-6915-50C8-35D85D91EC4B}"/>
                </a:ext>
              </a:extLst>
            </p:cNvPr>
            <p:cNvSpPr/>
            <p:nvPr/>
          </p:nvSpPr>
          <p:spPr>
            <a:xfrm>
              <a:off x="7088668" y="3841275"/>
              <a:ext cx="307800" cy="299615"/>
            </a:xfrm>
            <a:prstGeom prst="rect">
              <a:avLst/>
            </a:prstGeom>
            <a:noFill/>
            <a:ln>
              <a:solidFill>
                <a:srgbClr val="00F26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4" name="Elbow Connector 73">
              <a:extLst>
                <a:ext uri="{FF2B5EF4-FFF2-40B4-BE49-F238E27FC236}">
                  <a16:creationId xmlns:a16="http://schemas.microsoft.com/office/drawing/2014/main" id="{FD6155F9-F37B-8C90-E300-83F8CF69B2B7}"/>
                </a:ext>
              </a:extLst>
            </p:cNvPr>
            <p:cNvCxnSpPr>
              <a:cxnSpLocks/>
              <a:stCxn id="72" idx="2"/>
              <a:endCxn id="73" idx="0"/>
            </p:cNvCxnSpPr>
            <p:nvPr/>
          </p:nvCxnSpPr>
          <p:spPr>
            <a:xfrm rot="5400000">
              <a:off x="7140958" y="3696778"/>
              <a:ext cx="246107" cy="42886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00F26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2514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56F5A-A7AB-B2FB-8ACC-BA1C07755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296" y="134808"/>
            <a:ext cx="6311597" cy="393463"/>
          </a:xfrm>
        </p:spPr>
        <p:txBody>
          <a:bodyPr/>
          <a:lstStyle/>
          <a:p>
            <a:r>
              <a:rPr lang="en-US" dirty="0" err="1"/>
              <a:t>BeamID</a:t>
            </a:r>
            <a:r>
              <a:rPr lang="en-US" dirty="0"/>
              <a:t> Performance (1)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751A29-E3B3-E7B1-77DC-03AA62DE7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60" y="1473715"/>
            <a:ext cx="4126293" cy="19483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16708C4-D811-3E83-19D0-6BCB82E31DD7}"/>
              </a:ext>
            </a:extLst>
          </p:cNvPr>
          <p:cNvSpPr txBox="1"/>
          <p:nvPr/>
        </p:nvSpPr>
        <p:spPr>
          <a:xfrm>
            <a:off x="398234" y="816327"/>
            <a:ext cx="3643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Performance with domain adaptation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CBC284B-E2FB-7EF0-B2E5-AE2C66622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3547" y="1223144"/>
            <a:ext cx="4253158" cy="375910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3EB2552-3CB1-5B52-EBF7-18986252312B}"/>
              </a:ext>
            </a:extLst>
          </p:cNvPr>
          <p:cNvSpPr txBox="1"/>
          <p:nvPr/>
        </p:nvSpPr>
        <p:spPr>
          <a:xfrm>
            <a:off x="4175348" y="817750"/>
            <a:ext cx="4851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Pairwise cross-domain transfer accuracy at k = 15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66C3B1-8F47-7FF6-480A-8F65232D3A43}"/>
              </a:ext>
            </a:extLst>
          </p:cNvPr>
          <p:cNvSpPr txBox="1"/>
          <p:nvPr/>
        </p:nvSpPr>
        <p:spPr>
          <a:xfrm>
            <a:off x="537896" y="3642328"/>
            <a:ext cx="3920554" cy="875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SzPct val="150000"/>
              <a:buFont typeface="Courier New" panose="02070309020205020404" pitchFamily="49" charset="0"/>
              <a:buChar char="o"/>
            </a:pP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Legends show the training domain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SzPct val="150000"/>
              <a:buFont typeface="Courier New" panose="02070309020205020404" pitchFamily="49" charset="0"/>
              <a:buChar char="o"/>
            </a:pP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Tested with rest of the domain</a:t>
            </a:r>
          </a:p>
        </p:txBody>
      </p:sp>
      <p:sp>
        <p:nvSpPr>
          <p:cNvPr id="6" name="Google Shape;202;p31">
            <a:extLst>
              <a:ext uri="{FF2B5EF4-FFF2-40B4-BE49-F238E27FC236}">
                <a16:creationId xmlns:a16="http://schemas.microsoft.com/office/drawing/2014/main" id="{9B4BB9E7-DD7E-5814-96F5-C55C0A3A6D6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18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0080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4C7E6-D210-9072-62E8-B2E97D48E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63F61-C17B-39ED-96CD-33093485C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296" y="134808"/>
            <a:ext cx="6311597" cy="393463"/>
          </a:xfrm>
        </p:spPr>
        <p:txBody>
          <a:bodyPr/>
          <a:lstStyle/>
          <a:p>
            <a:r>
              <a:rPr lang="en-US" dirty="0" err="1"/>
              <a:t>BeamID</a:t>
            </a:r>
            <a:r>
              <a:rPr lang="en-US" dirty="0"/>
              <a:t> Performance (2)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5A74F0-3DC5-154D-41E7-F10D87918ACB}"/>
              </a:ext>
            </a:extLst>
          </p:cNvPr>
          <p:cNvSpPr txBox="1"/>
          <p:nvPr/>
        </p:nvSpPr>
        <p:spPr>
          <a:xfrm>
            <a:off x="231732" y="1195419"/>
            <a:ext cx="41352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Experimental Scenarios with Training and Testing Locations</a:t>
            </a:r>
          </a:p>
          <a:p>
            <a:endParaRPr lang="en-US" sz="180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66B22E-2ECC-09AD-8D42-B83047FF0BB6}"/>
              </a:ext>
            </a:extLst>
          </p:cNvPr>
          <p:cNvSpPr txBox="1"/>
          <p:nvPr/>
        </p:nvSpPr>
        <p:spPr>
          <a:xfrm>
            <a:off x="4501577" y="713180"/>
            <a:ext cx="4403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Accuracy vs number of source environments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AF4C69-2B0A-244B-8F60-B952E7EF7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32" y="2315784"/>
            <a:ext cx="4118898" cy="17036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05CB4A-A370-6A24-6231-83E289019C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4540" y="1137783"/>
            <a:ext cx="3760595" cy="14705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C957885-0AA2-A178-CB82-F8D6D0EFEF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1577" y="3167598"/>
            <a:ext cx="4486520" cy="170362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982BFB6-3F7F-B26F-EB89-9A2E9218CFE7}"/>
              </a:ext>
            </a:extLst>
          </p:cNvPr>
          <p:cNvSpPr txBox="1"/>
          <p:nvPr/>
        </p:nvSpPr>
        <p:spPr>
          <a:xfrm>
            <a:off x="5252469" y="2687723"/>
            <a:ext cx="3310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Impact of fine-tuning the encoder</a:t>
            </a:r>
          </a:p>
        </p:txBody>
      </p:sp>
      <p:sp>
        <p:nvSpPr>
          <p:cNvPr id="4" name="Google Shape;202;p31">
            <a:extLst>
              <a:ext uri="{FF2B5EF4-FFF2-40B4-BE49-F238E27FC236}">
                <a16:creationId xmlns:a16="http://schemas.microsoft.com/office/drawing/2014/main" id="{3743FC07-162E-D32B-6513-25D5154DA99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19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324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1C02E-0308-8D44-B42F-4FB9BCA2E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92;p30">
            <a:extLst>
              <a:ext uri="{FF2B5EF4-FFF2-40B4-BE49-F238E27FC236}">
                <a16:creationId xmlns:a16="http://schemas.microsoft.com/office/drawing/2014/main" id="{DE8D422A-E5CD-4E46-7100-18FF99F0BF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4387" y="115280"/>
            <a:ext cx="6890837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en-US" dirty="0"/>
              <a:t>The Era of Massive Connectivity</a:t>
            </a:r>
            <a:endParaRPr lang="en" dirty="0"/>
          </a:p>
        </p:txBody>
      </p:sp>
      <p:sp>
        <p:nvSpPr>
          <p:cNvPr id="3" name="Google Shape;193;p30">
            <a:extLst>
              <a:ext uri="{FF2B5EF4-FFF2-40B4-BE49-F238E27FC236}">
                <a16:creationId xmlns:a16="http://schemas.microsoft.com/office/drawing/2014/main" id="{09589FEC-6E9E-4B98-5451-7023F42F32A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768470" y="4680800"/>
            <a:ext cx="275086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11" name="Google Shape;196;p30">
            <a:extLst>
              <a:ext uri="{FF2B5EF4-FFF2-40B4-BE49-F238E27FC236}">
                <a16:creationId xmlns:a16="http://schemas.microsoft.com/office/drawing/2014/main" id="{E32C2501-6C1C-2F80-A315-45CBCEA8BCA3}"/>
              </a:ext>
            </a:extLst>
          </p:cNvPr>
          <p:cNvSpPr txBox="1"/>
          <p:nvPr/>
        </p:nvSpPr>
        <p:spPr>
          <a:xfrm>
            <a:off x="0" y="4157796"/>
            <a:ext cx="9143999" cy="538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71450" algn="ctr">
              <a:lnSpc>
                <a:spcPct val="114999"/>
              </a:lnSpc>
            </a:pPr>
            <a:r>
              <a:rPr lang="en" sz="2000" dirty="0">
                <a:solidFill>
                  <a:schemeClr val="dk1"/>
                </a:solidFill>
                <a:highlight>
                  <a:srgbClr val="FFFFFF"/>
                </a:highlight>
                <a:latin typeface="Gill Sans" panose="020B0502020104020203" pitchFamily="34" charset="-79"/>
                <a:cs typeface="Gill Sans" panose="020B0502020104020203" pitchFamily="34" charset="-79"/>
                <a:sym typeface="Gill Sans"/>
              </a:rPr>
              <a:t>N</a:t>
            </a:r>
            <a:r>
              <a:rPr lang="en-US" sz="2000" dirty="0">
                <a:solidFill>
                  <a:schemeClr val="dk1"/>
                </a:solidFill>
                <a:highlight>
                  <a:srgbClr val="FFFFFF"/>
                </a:highlight>
                <a:latin typeface="Gill Sans" panose="020B0502020104020203" pitchFamily="34" charset="-79"/>
                <a:cs typeface="Gill Sans" panose="020B0502020104020203" pitchFamily="34" charset="-79"/>
                <a:sym typeface="Gill Sans"/>
              </a:rPr>
              <a:t>umber</a:t>
            </a:r>
            <a:r>
              <a:rPr lang="en" sz="2000" dirty="0">
                <a:solidFill>
                  <a:schemeClr val="dk1"/>
                </a:solidFill>
                <a:highlight>
                  <a:srgbClr val="FFFFFF"/>
                </a:highlight>
                <a:latin typeface="Gill Sans" panose="020B0502020104020203" pitchFamily="34" charset="-79"/>
                <a:cs typeface="Gill Sans" panose="020B0502020104020203" pitchFamily="34" charset="-79"/>
                <a:sym typeface="Gill Sans"/>
              </a:rPr>
              <a:t> of the connected devices predicted to reach 39 Billion by 2030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4BD700-2874-0340-B975-E929005E1DB0}"/>
              </a:ext>
            </a:extLst>
          </p:cNvPr>
          <p:cNvSpPr txBox="1"/>
          <p:nvPr/>
        </p:nvSpPr>
        <p:spPr>
          <a:xfrm>
            <a:off x="1063869" y="4827668"/>
            <a:ext cx="770460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1. State of IoT 2025: Number of connected IoT devices growing 14% to 21.1 billion globally “https://</a:t>
            </a:r>
            <a:r>
              <a:rPr lang="en-US" sz="9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iot-analytics.com</a:t>
            </a: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/number-connected-</a:t>
            </a:r>
            <a:r>
              <a:rPr lang="en-US" sz="9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iot</a:t>
            </a: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devices/ ”</a:t>
            </a:r>
          </a:p>
        </p:txBody>
      </p:sp>
      <p:sp>
        <p:nvSpPr>
          <p:cNvPr id="2" name="Google Shape;136;p19">
            <a:extLst>
              <a:ext uri="{FF2B5EF4-FFF2-40B4-BE49-F238E27FC236}">
                <a16:creationId xmlns:a16="http://schemas.microsoft.com/office/drawing/2014/main" id="{0780D291-6ED2-BCED-3707-0F4933F9712A}"/>
              </a:ext>
            </a:extLst>
          </p:cNvPr>
          <p:cNvSpPr txBox="1"/>
          <p:nvPr/>
        </p:nvSpPr>
        <p:spPr>
          <a:xfrm>
            <a:off x="0" y="532452"/>
            <a:ext cx="91440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88900" algn="ctr">
              <a:spcBef>
                <a:spcPts val="1200"/>
              </a:spcBef>
              <a:buClr>
                <a:srgbClr val="FF0000"/>
              </a:buClr>
              <a:buSzPts val="2200"/>
            </a:pPr>
            <a:r>
              <a:rPr lang="en-US" sz="2000" dirty="0">
                <a:latin typeface="Gill Sans"/>
                <a:cs typeface="Gill Sans" panose="020B0502020104020203" pitchFamily="34" charset="-79"/>
              </a:rPr>
              <a:t>Today’s Digital World Runs on 21+ Billion Connected Devices [1]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4B7B5F0-E1C5-D704-4EB6-3B684A134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986" y="1248719"/>
            <a:ext cx="5525621" cy="285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46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858FD-C480-53C5-66F1-436247FD3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26CF1-E0DC-46F5-13F2-26E747A73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296" y="134808"/>
            <a:ext cx="6311597" cy="393463"/>
          </a:xfrm>
        </p:spPr>
        <p:txBody>
          <a:bodyPr/>
          <a:lstStyle/>
          <a:p>
            <a:r>
              <a:rPr lang="en-US" dirty="0"/>
              <a:t>Computational Overhead of </a:t>
            </a:r>
            <a:r>
              <a:rPr lang="en-US" dirty="0" err="1"/>
              <a:t>BeamID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788929-DE08-2842-D868-C30CCA4EBD30}"/>
              </a:ext>
            </a:extLst>
          </p:cNvPr>
          <p:cNvSpPr txBox="1"/>
          <p:nvPr/>
        </p:nvSpPr>
        <p:spPr>
          <a:xfrm>
            <a:off x="257296" y="809443"/>
            <a:ext cx="8578973" cy="1706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lnSpc>
                <a:spcPct val="150000"/>
              </a:lnSpc>
              <a:buClr>
                <a:schemeClr val="accent1"/>
              </a:buClr>
              <a:buSzPct val="150000"/>
              <a:buFont typeface="Courier New" panose="02070309020205020404" pitchFamily="49" charset="0"/>
              <a:buChar char="o"/>
            </a:pP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Executed </a:t>
            </a:r>
            <a:r>
              <a:rPr lang="en-US" sz="18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BeamID</a:t>
            </a: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 in a </a:t>
            </a:r>
            <a:r>
              <a:rPr lang="en-US" sz="18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linux</a:t>
            </a: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 machine with intel core </a:t>
            </a:r>
            <a:r>
              <a:rPr lang="en-US" sz="1800" dirty="0"/>
              <a:t>i7-12700K</a:t>
            </a: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 CPU </a:t>
            </a:r>
          </a:p>
          <a:p>
            <a:pPr algn="ctr">
              <a:lnSpc>
                <a:spcPct val="150000"/>
              </a:lnSpc>
              <a:buClr>
                <a:schemeClr val="accent1"/>
              </a:buClr>
              <a:buSzPct val="150000"/>
            </a:pP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and RTX A4000 GPU with 84 GB RAM</a:t>
            </a:r>
          </a:p>
          <a:p>
            <a:pPr marL="285750" indent="-285750" algn="ctr">
              <a:lnSpc>
                <a:spcPct val="150000"/>
              </a:lnSpc>
              <a:buClr>
                <a:schemeClr val="accent1"/>
              </a:buClr>
              <a:buSzPct val="150000"/>
              <a:buFont typeface="Courier New" panose="02070309020205020404" pitchFamily="49" charset="0"/>
              <a:buChar char="o"/>
            </a:pPr>
            <a:r>
              <a:rPr lang="en-US" sz="18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BeamID</a:t>
            </a: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 takes only 133 </a:t>
            </a:r>
            <a:r>
              <a:rPr lang="en-US" sz="18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ms</a:t>
            </a: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 for inference time whereas it takes up to 2.32 s </a:t>
            </a:r>
          </a:p>
          <a:p>
            <a:pPr algn="ctr">
              <a:lnSpc>
                <a:spcPct val="150000"/>
              </a:lnSpc>
              <a:buClr>
                <a:schemeClr val="accent1"/>
              </a:buClr>
              <a:buSzPct val="150000"/>
            </a:pP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for adapting to an unseen domain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6B52AA-F5AA-732D-1050-F597CD484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309" y="2796659"/>
            <a:ext cx="7061382" cy="1762307"/>
          </a:xfrm>
          <a:prstGeom prst="rect">
            <a:avLst/>
          </a:prstGeom>
        </p:spPr>
      </p:pic>
      <p:sp>
        <p:nvSpPr>
          <p:cNvPr id="3" name="Google Shape;202;p31">
            <a:extLst>
              <a:ext uri="{FF2B5EF4-FFF2-40B4-BE49-F238E27FC236}">
                <a16:creationId xmlns:a16="http://schemas.microsoft.com/office/drawing/2014/main" id="{F51B9BB1-1897-A80C-D483-535D3893C7C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20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885056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49"/>
          <p:cNvSpPr txBox="1">
            <a:spLocks noGrp="1"/>
          </p:cNvSpPr>
          <p:nvPr>
            <p:ph type="title"/>
          </p:nvPr>
        </p:nvSpPr>
        <p:spPr>
          <a:xfrm>
            <a:off x="295495" y="183447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r>
              <a:rPr lang="en" dirty="0"/>
              <a:t>Possible Next Steps?</a:t>
            </a:r>
            <a:endParaRPr lang="en-US" dirty="0"/>
          </a:p>
        </p:txBody>
      </p:sp>
      <p:sp>
        <p:nvSpPr>
          <p:cNvPr id="483" name="Google Shape;483;p49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>
                <a:latin typeface="Gill Sans"/>
              </a:rPr>
              <a:t>21</a:t>
            </a:fld>
            <a:endParaRPr>
              <a:latin typeface="Gill Sans"/>
            </a:endParaRPr>
          </a:p>
        </p:txBody>
      </p:sp>
      <p:pic>
        <p:nvPicPr>
          <p:cNvPr id="2" name="Picture 1" descr="The tip of the iceberg: | Imprint">
            <a:extLst>
              <a:ext uri="{FF2B5EF4-FFF2-40B4-BE49-F238E27FC236}">
                <a16:creationId xmlns:a16="http://schemas.microsoft.com/office/drawing/2014/main" id="{2065CBED-71AD-1701-71CB-36B768021D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4966" b="-91"/>
          <a:stretch/>
        </p:blipFill>
        <p:spPr>
          <a:xfrm>
            <a:off x="234270" y="904180"/>
            <a:ext cx="2559162" cy="386535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0B861E3-CC85-4FD9-8FE6-B8E8FF5FADA6}"/>
              </a:ext>
            </a:extLst>
          </p:cNvPr>
          <p:cNvGrpSpPr/>
          <p:nvPr/>
        </p:nvGrpSpPr>
        <p:grpSpPr>
          <a:xfrm>
            <a:off x="909650" y="1044014"/>
            <a:ext cx="2282779" cy="1568900"/>
            <a:chOff x="1221343" y="984213"/>
            <a:chExt cx="2282779" cy="15689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0237CCB-6E49-015E-9192-80EFAB3D4810}"/>
                </a:ext>
              </a:extLst>
            </p:cNvPr>
            <p:cNvSpPr txBox="1"/>
            <p:nvPr/>
          </p:nvSpPr>
          <p:spPr>
            <a:xfrm>
              <a:off x="1221343" y="1306618"/>
              <a:ext cx="1416888" cy="124649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400" dirty="0">
                  <a:latin typeface="Gill Sans"/>
                </a:rPr>
                <a:t>This work 💪</a:t>
              </a:r>
              <a:endParaRPr lang="en-US" sz="2400" dirty="0"/>
            </a:p>
            <a:p>
              <a:pPr algn="ctr"/>
              <a:endParaRPr lang="en-US" sz="2400" dirty="0">
                <a:latin typeface="Gill Sans"/>
              </a:endParaRPr>
            </a:p>
          </p:txBody>
        </p:sp>
        <p:sp>
          <p:nvSpPr>
            <p:cNvPr id="5" name="Right Brace 4">
              <a:extLst>
                <a:ext uri="{FF2B5EF4-FFF2-40B4-BE49-F238E27FC236}">
                  <a16:creationId xmlns:a16="http://schemas.microsoft.com/office/drawing/2014/main" id="{FCC8E057-BCBA-9E45-08DF-49BB9D1872E9}"/>
                </a:ext>
              </a:extLst>
            </p:cNvPr>
            <p:cNvSpPr/>
            <p:nvPr/>
          </p:nvSpPr>
          <p:spPr>
            <a:xfrm>
              <a:off x="3237243" y="984213"/>
              <a:ext cx="266879" cy="1205002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30A2B31-B1A9-C00F-D9CA-7050279D82BD}"/>
              </a:ext>
            </a:extLst>
          </p:cNvPr>
          <p:cNvGrpSpPr/>
          <p:nvPr/>
        </p:nvGrpSpPr>
        <p:grpSpPr>
          <a:xfrm>
            <a:off x="853039" y="2260013"/>
            <a:ext cx="2339390" cy="2420787"/>
            <a:chOff x="1164732" y="2280870"/>
            <a:chExt cx="2339390" cy="24207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18FB418-84A8-4AC1-FBBA-C292893A92CB}"/>
                </a:ext>
              </a:extLst>
            </p:cNvPr>
            <p:cNvSpPr txBox="1"/>
            <p:nvPr/>
          </p:nvSpPr>
          <p:spPr>
            <a:xfrm>
              <a:off x="1164732" y="2706433"/>
              <a:ext cx="1530110" cy="156966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Gill Sans"/>
                </a:rPr>
                <a:t>Future Directions </a:t>
              </a:r>
              <a:r>
                <a:rPr lang="en-US" sz="2400" dirty="0">
                  <a:latin typeface="Gill Sans"/>
                </a:rPr>
                <a:t>🚀</a:t>
              </a:r>
              <a:endParaRPr lang="en-US" sz="2400" dirty="0"/>
            </a:p>
            <a:p>
              <a:pPr algn="ctr"/>
              <a:endParaRPr lang="en-US" sz="2400" dirty="0">
                <a:latin typeface="Gill Sans"/>
              </a:endParaRPr>
            </a:p>
          </p:txBody>
        </p:sp>
        <p:sp>
          <p:nvSpPr>
            <p:cNvPr id="6" name="Right Brace 5">
              <a:extLst>
                <a:ext uri="{FF2B5EF4-FFF2-40B4-BE49-F238E27FC236}">
                  <a16:creationId xmlns:a16="http://schemas.microsoft.com/office/drawing/2014/main" id="{A6FD1133-932A-0B7D-0B09-7C6014CBF347}"/>
                </a:ext>
              </a:extLst>
            </p:cNvPr>
            <p:cNvSpPr/>
            <p:nvPr/>
          </p:nvSpPr>
          <p:spPr>
            <a:xfrm>
              <a:off x="3237243" y="2280870"/>
              <a:ext cx="266879" cy="2420787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27FE38B-AD14-5E76-D6F7-31CA0DCB75D0}"/>
              </a:ext>
            </a:extLst>
          </p:cNvPr>
          <p:cNvSpPr txBox="1"/>
          <p:nvPr/>
        </p:nvSpPr>
        <p:spPr>
          <a:xfrm>
            <a:off x="3666392" y="1075435"/>
            <a:ext cx="540397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>
                <a:latin typeface="Gill Sans" panose="020B0502020104020203" pitchFamily="34" charset="-79"/>
                <a:cs typeface="Gill Sans" panose="020B0502020104020203" pitchFamily="34" charset="-79"/>
              </a:rPr>
              <a:t>✅ Few-shot cross-domain RFP from standard MIMO beamforming feedback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08A647-A98A-7023-F6D7-76574CB977CC}"/>
              </a:ext>
            </a:extLst>
          </p:cNvPr>
          <p:cNvSpPr txBox="1"/>
          <p:nvPr/>
        </p:nvSpPr>
        <p:spPr>
          <a:xfrm>
            <a:off x="3543078" y="2483016"/>
            <a:ext cx="5366652" cy="23237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500" dirty="0">
                <a:latin typeface="Gill Sans" panose="020B0502020104020203" pitchFamily="34" charset="-79"/>
                <a:cs typeface="Gill Sans" panose="020B0502020104020203" pitchFamily="34" charset="-79"/>
              </a:rPr>
              <a:t>⚠️ </a:t>
            </a:r>
            <a:r>
              <a:rPr lang="en-US" sz="2400" dirty="0">
                <a:latin typeface="Gill Sans" panose="020B0502020104020203" pitchFamily="34" charset="-79"/>
                <a:cs typeface="Gill Sans" panose="020B0502020104020203" pitchFamily="34" charset="-79"/>
              </a:rPr>
              <a:t>Extend </a:t>
            </a:r>
            <a:r>
              <a:rPr lang="en-US" sz="24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BeamID</a:t>
            </a:r>
            <a:r>
              <a:rPr lang="en-US" sz="2400" dirty="0">
                <a:latin typeface="Gill Sans" panose="020B0502020104020203" pitchFamily="34" charset="-79"/>
                <a:cs typeface="Gill Sans" panose="020B0502020104020203" pitchFamily="34" charset="-79"/>
              </a:rPr>
              <a:t> across heterogeneous AP hardware</a:t>
            </a:r>
          </a:p>
          <a:p>
            <a:pPr algn="ctr"/>
            <a:endParaRPr lang="en-US" sz="24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algn="ctr"/>
            <a:r>
              <a:rPr lang="en-US" sz="2400" dirty="0">
                <a:latin typeface="Gill Sans" panose="020B0502020104020203" pitchFamily="34" charset="-79"/>
                <a:cs typeface="Gill Sans" panose="020B0502020104020203" pitchFamily="34" charset="-79"/>
              </a:rPr>
              <a:t>⚠️ Generalize </a:t>
            </a:r>
            <a:r>
              <a:rPr lang="en-US" sz="24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BeamID</a:t>
            </a:r>
            <a:r>
              <a:rPr lang="en-US" sz="2400" dirty="0">
                <a:latin typeface="Gill Sans" panose="020B0502020104020203" pitchFamily="34" charset="-79"/>
                <a:cs typeface="Gill Sans" panose="020B0502020104020203" pitchFamily="34" charset="-79"/>
              </a:rPr>
              <a:t> across different frequency bands</a:t>
            </a:r>
          </a:p>
          <a:p>
            <a:pPr algn="ctr"/>
            <a:endParaRPr lang="en-US" sz="240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>
          <a:extLst>
            <a:ext uri="{FF2B5EF4-FFF2-40B4-BE49-F238E27FC236}">
              <a16:creationId xmlns:a16="http://schemas.microsoft.com/office/drawing/2014/main" id="{50073337-ED23-9411-5DE0-91F3B312E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8;p15">
            <a:extLst>
              <a:ext uri="{FF2B5EF4-FFF2-40B4-BE49-F238E27FC236}">
                <a16:creationId xmlns:a16="http://schemas.microsoft.com/office/drawing/2014/main" id="{333D3428-7CCC-9BD6-124C-6DD98C1633BB}"/>
              </a:ext>
            </a:extLst>
          </p:cNvPr>
          <p:cNvSpPr/>
          <p:nvPr/>
        </p:nvSpPr>
        <p:spPr>
          <a:xfrm>
            <a:off x="1014972" y="1290823"/>
            <a:ext cx="7114053" cy="861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2400" b="1" i="1" dirty="0" err="1">
                <a:solidFill>
                  <a:srgbClr val="00B0F0"/>
                </a:solidFill>
              </a:rPr>
              <a:t>BeamID</a:t>
            </a:r>
            <a:r>
              <a:rPr lang="en-US" sz="2400" b="1" i="1" dirty="0">
                <a:solidFill>
                  <a:srgbClr val="00B0F0"/>
                </a:solidFill>
              </a:rPr>
              <a:t>: Domain-Adaptive Radio Fingerprinting</a:t>
            </a:r>
          </a:p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2400" b="1" i="1" dirty="0">
                <a:solidFill>
                  <a:srgbClr val="00B0F0"/>
                </a:solidFill>
              </a:rPr>
              <a:t>with MIMO Beamforming Feedback</a:t>
            </a:r>
            <a:endParaRPr lang="en-US" sz="1800" b="1" dirty="0">
              <a:solidFill>
                <a:schemeClr val="bg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lang="en-US" sz="2500" b="1" i="1" dirty="0">
              <a:solidFill>
                <a:srgbClr val="00B0F0"/>
              </a:solidFill>
            </a:endParaRPr>
          </a:p>
        </p:txBody>
      </p:sp>
      <p:sp>
        <p:nvSpPr>
          <p:cNvPr id="4" name="Google Shape;98;p15">
            <a:extLst>
              <a:ext uri="{FF2B5EF4-FFF2-40B4-BE49-F238E27FC236}">
                <a16:creationId xmlns:a16="http://schemas.microsoft.com/office/drawing/2014/main" id="{9C01A42D-EFCC-740A-5379-83F4E69FF58D}"/>
              </a:ext>
            </a:extLst>
          </p:cNvPr>
          <p:cNvSpPr/>
          <p:nvPr/>
        </p:nvSpPr>
        <p:spPr>
          <a:xfrm>
            <a:off x="1207309" y="2472772"/>
            <a:ext cx="3848475" cy="76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4400" b="1" dirty="0">
                <a:solidFill>
                  <a:schemeClr val="bg1"/>
                </a:solidFill>
              </a:rPr>
              <a:t>THANK YOU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8" name="Google Shape;98;p15">
            <a:extLst>
              <a:ext uri="{FF2B5EF4-FFF2-40B4-BE49-F238E27FC236}">
                <a16:creationId xmlns:a16="http://schemas.microsoft.com/office/drawing/2014/main" id="{3C74F533-9C7A-EDA2-8C2D-BABEACFBF394}"/>
              </a:ext>
            </a:extLst>
          </p:cNvPr>
          <p:cNvSpPr/>
          <p:nvPr/>
        </p:nvSpPr>
        <p:spPr>
          <a:xfrm>
            <a:off x="1014972" y="3759014"/>
            <a:ext cx="4233151" cy="861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2400" b="1" dirty="0">
                <a:solidFill>
                  <a:schemeClr val="bg1"/>
                </a:solidFill>
              </a:rPr>
              <a:t>K Foysal Haque</a:t>
            </a:r>
          </a:p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2400" b="1" dirty="0" err="1">
                <a:solidFill>
                  <a:schemeClr val="bg1"/>
                </a:solidFill>
              </a:rPr>
              <a:t>Haque.k@northeastern.edu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399149-30C5-3B33-8EC9-46B2082323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290" b="33846"/>
          <a:stretch>
            <a:fillRect/>
          </a:stretch>
        </p:blipFill>
        <p:spPr>
          <a:xfrm>
            <a:off x="3877408" y="275445"/>
            <a:ext cx="2686049" cy="8558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0B4E473-8A52-7988-7FEF-4AB7625DDD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025" y="2434045"/>
            <a:ext cx="2185999" cy="218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6534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5A7FD55-3254-1BA5-A8EF-794116485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3;p30">
            <a:extLst>
              <a:ext uri="{FF2B5EF4-FFF2-40B4-BE49-F238E27FC236}">
                <a16:creationId xmlns:a16="http://schemas.microsoft.com/office/drawing/2014/main" id="{628878AF-EAA4-ED4A-C60D-C6D60F4B201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78392" y="4680800"/>
            <a:ext cx="465164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23</a:t>
            </a:fld>
            <a:endParaRPr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F1135F3-2ED8-1310-C0AB-13A28AA3F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385" y="191115"/>
            <a:ext cx="6242539" cy="393463"/>
          </a:xfrm>
        </p:spPr>
        <p:txBody>
          <a:bodyPr>
            <a:noAutofit/>
          </a:bodyPr>
          <a:lstStyle/>
          <a:p>
            <a:r>
              <a:rPr lang="en-US" dirty="0"/>
              <a:t>Controller-level integration of </a:t>
            </a:r>
            <a:r>
              <a:rPr lang="en-US" dirty="0" err="1"/>
              <a:t>BeamID</a:t>
            </a:r>
            <a:r>
              <a:rPr lang="en-US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1377AA-F244-D10D-1DAA-92AB8A678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6650" y="952106"/>
            <a:ext cx="6450699" cy="387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310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85392-87E5-069C-A309-721D19252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3;p30">
            <a:extLst>
              <a:ext uri="{FF2B5EF4-FFF2-40B4-BE49-F238E27FC236}">
                <a16:creationId xmlns:a16="http://schemas.microsoft.com/office/drawing/2014/main" id="{73BDFDA9-9F5B-5AA6-8BF0-13CFA38332F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768470" y="4680800"/>
            <a:ext cx="275086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3</a:t>
            </a:fld>
            <a:endParaRPr dirty="0"/>
          </a:p>
        </p:txBody>
      </p:sp>
      <p:sp>
        <p:nvSpPr>
          <p:cNvPr id="11" name="Google Shape;196;p30">
            <a:extLst>
              <a:ext uri="{FF2B5EF4-FFF2-40B4-BE49-F238E27FC236}">
                <a16:creationId xmlns:a16="http://schemas.microsoft.com/office/drawing/2014/main" id="{9BB5F9AD-4D0B-91E4-E4EC-CA96460B1C06}"/>
              </a:ext>
            </a:extLst>
          </p:cNvPr>
          <p:cNvSpPr txBox="1"/>
          <p:nvPr/>
        </p:nvSpPr>
        <p:spPr>
          <a:xfrm>
            <a:off x="1232551" y="3799050"/>
            <a:ext cx="6907498" cy="1175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71450" algn="ctr">
              <a:lnSpc>
                <a:spcPct val="114999"/>
              </a:lnSpc>
            </a:pPr>
            <a:r>
              <a:rPr lang="en" sz="2800" dirty="0">
                <a:solidFill>
                  <a:schemeClr val="dk1"/>
                </a:solidFill>
                <a:highlight>
                  <a:srgbClr val="FFFFFF"/>
                </a:highlight>
                <a:latin typeface="Gill Sans" panose="020B0502020104020203" pitchFamily="34" charset="-79"/>
                <a:cs typeface="Gill Sans" panose="020B0502020104020203" pitchFamily="34" charset="-79"/>
                <a:sym typeface="Gill Sans"/>
              </a:rPr>
              <a:t>We </a:t>
            </a:r>
            <a:r>
              <a:rPr lang="en-US" sz="2800" dirty="0">
                <a:solidFill>
                  <a:schemeClr val="dk1"/>
                </a:solidFill>
                <a:latin typeface="Gill Sans" panose="020B0502020104020203" pitchFamily="34" charset="-79"/>
                <a:cs typeface="Gill Sans" panose="020B0502020104020203" pitchFamily="34" charset="-79"/>
                <a:sym typeface="Gill Sans"/>
              </a:rPr>
              <a:t>need to reliably identify and authenticate</a:t>
            </a:r>
          </a:p>
          <a:p>
            <a:pPr marL="171450" algn="ctr">
              <a:lnSpc>
                <a:spcPct val="114999"/>
              </a:lnSpc>
            </a:pPr>
            <a:r>
              <a:rPr lang="en-US" sz="2800" dirty="0">
                <a:solidFill>
                  <a:schemeClr val="dk1"/>
                </a:solidFill>
                <a:latin typeface="Gill Sans" panose="020B0502020104020203" pitchFamily="34" charset="-79"/>
                <a:cs typeface="Gill Sans" panose="020B0502020104020203" pitchFamily="34" charset="-79"/>
                <a:sym typeface="Gill Sans"/>
              </a:rPr>
              <a:t>devices at the physical layer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D693DA3-756A-0C55-2D6B-D4EE1839A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712" y="161881"/>
            <a:ext cx="6311597" cy="393463"/>
          </a:xfrm>
        </p:spPr>
        <p:txBody>
          <a:bodyPr/>
          <a:lstStyle/>
          <a:p>
            <a:r>
              <a:rPr lang="en-US" dirty="0"/>
              <a:t>What are the Implications?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584B68F-00D3-C4BF-73D5-92CA0714A04E}"/>
              </a:ext>
            </a:extLst>
          </p:cNvPr>
          <p:cNvGrpSpPr/>
          <p:nvPr/>
        </p:nvGrpSpPr>
        <p:grpSpPr>
          <a:xfrm>
            <a:off x="519236" y="712172"/>
            <a:ext cx="2048118" cy="3086346"/>
            <a:chOff x="519236" y="712172"/>
            <a:chExt cx="2048118" cy="308634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4E1D99B-70EA-F9AE-C6B6-106E1D77A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7586" t="17696" r="66063" b="23188"/>
            <a:stretch>
              <a:fillRect/>
            </a:stretch>
          </p:blipFill>
          <p:spPr>
            <a:xfrm>
              <a:off x="519236" y="712172"/>
              <a:ext cx="2048118" cy="2294792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A2561FE-F246-69BB-4EA0-FABDB9CA9FB5}"/>
                </a:ext>
              </a:extLst>
            </p:cNvPr>
            <p:cNvSpPr txBox="1"/>
            <p:nvPr/>
          </p:nvSpPr>
          <p:spPr>
            <a:xfrm>
              <a:off x="606025" y="2967521"/>
              <a:ext cx="176202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Spectrum </a:t>
              </a:r>
            </a:p>
            <a:p>
              <a:pPr algn="ctr"/>
              <a:r>
                <a:rPr lang="en-US" sz="2400" dirty="0">
                  <a:solidFill>
                    <a:srgbClr val="FF0000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Management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2EA0724-69EF-8C2E-B6FC-630B6A98FDF8}"/>
              </a:ext>
            </a:extLst>
          </p:cNvPr>
          <p:cNvGrpSpPr/>
          <p:nvPr/>
        </p:nvGrpSpPr>
        <p:grpSpPr>
          <a:xfrm>
            <a:off x="3580853" y="712704"/>
            <a:ext cx="2048118" cy="3086346"/>
            <a:chOff x="3580853" y="712704"/>
            <a:chExt cx="2048118" cy="308634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AFBE27A-F352-F257-A243-32C611D5CE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5625" t="16498" r="8024" b="24386"/>
            <a:stretch>
              <a:fillRect/>
            </a:stretch>
          </p:blipFill>
          <p:spPr>
            <a:xfrm>
              <a:off x="3580853" y="712704"/>
              <a:ext cx="2048118" cy="2294792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1C176DF-79AB-20B7-6B73-1279A97D2B4A}"/>
                </a:ext>
              </a:extLst>
            </p:cNvPr>
            <p:cNvSpPr txBox="1"/>
            <p:nvPr/>
          </p:nvSpPr>
          <p:spPr>
            <a:xfrm>
              <a:off x="3976009" y="2968053"/>
              <a:ext cx="142058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Network </a:t>
              </a:r>
            </a:p>
            <a:p>
              <a:pPr algn="ctr"/>
              <a:r>
                <a:rPr lang="en-US" sz="2400" dirty="0">
                  <a:solidFill>
                    <a:srgbClr val="FF0000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Policies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79C4F72-0677-BE39-B069-BE12CE2BC7D5}"/>
              </a:ext>
            </a:extLst>
          </p:cNvPr>
          <p:cNvGrpSpPr/>
          <p:nvPr/>
        </p:nvGrpSpPr>
        <p:grpSpPr>
          <a:xfrm>
            <a:off x="6732597" y="722570"/>
            <a:ext cx="2048118" cy="3126510"/>
            <a:chOff x="6732597" y="722570"/>
            <a:chExt cx="2048118" cy="312651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6F7B337-2DD0-96D1-1014-728F6230A0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6658" t="16300" r="36991" b="24584"/>
            <a:stretch>
              <a:fillRect/>
            </a:stretch>
          </p:blipFill>
          <p:spPr>
            <a:xfrm>
              <a:off x="6732597" y="722570"/>
              <a:ext cx="2048118" cy="2294792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C145FDF-7C29-BDFD-9FAC-389E8405EF31}"/>
                </a:ext>
              </a:extLst>
            </p:cNvPr>
            <p:cNvSpPr txBox="1"/>
            <p:nvPr/>
          </p:nvSpPr>
          <p:spPr>
            <a:xfrm>
              <a:off x="7132257" y="3018083"/>
              <a:ext cx="140294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Security </a:t>
              </a:r>
            </a:p>
            <a:p>
              <a:pPr algn="ctr"/>
              <a:r>
                <a:rPr lang="en-US" sz="2400" dirty="0">
                  <a:solidFill>
                    <a:srgbClr val="FF0000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Concerns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341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FC6E3-7C69-1AD3-3998-815A45111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3;p30">
            <a:extLst>
              <a:ext uri="{FF2B5EF4-FFF2-40B4-BE49-F238E27FC236}">
                <a16:creationId xmlns:a16="http://schemas.microsoft.com/office/drawing/2014/main" id="{B826F501-5EA8-1590-B1F7-B77A6C3839F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768470" y="4680800"/>
            <a:ext cx="275086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4</a:t>
            </a:fld>
            <a:endParaRPr dirty="0"/>
          </a:p>
        </p:txBody>
      </p:sp>
      <p:sp>
        <p:nvSpPr>
          <p:cNvPr id="11" name="Google Shape;196;p30">
            <a:extLst>
              <a:ext uri="{FF2B5EF4-FFF2-40B4-BE49-F238E27FC236}">
                <a16:creationId xmlns:a16="http://schemas.microsoft.com/office/drawing/2014/main" id="{484F1142-75A2-12C4-E8E8-23BB04A54508}"/>
              </a:ext>
            </a:extLst>
          </p:cNvPr>
          <p:cNvSpPr txBox="1"/>
          <p:nvPr/>
        </p:nvSpPr>
        <p:spPr>
          <a:xfrm>
            <a:off x="915655" y="619379"/>
            <a:ext cx="7312689" cy="1034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71450" algn="ctr">
              <a:lnSpc>
                <a:spcPct val="114999"/>
              </a:lnSpc>
            </a:pPr>
            <a:r>
              <a:rPr lang="en" sz="2400" dirty="0">
                <a:solidFill>
                  <a:schemeClr val="dk1"/>
                </a:solidFill>
                <a:highlight>
                  <a:srgbClr val="FFFFFF"/>
                </a:highlight>
                <a:latin typeface="Gill Sans" panose="020B0502020104020203" pitchFamily="34" charset="-79"/>
                <a:cs typeface="Gill Sans" panose="020B0502020104020203" pitchFamily="34" charset="-79"/>
                <a:sym typeface="Gill Sans"/>
              </a:rPr>
              <a:t>Radio Fingerprinting is a promising alternative to cryptographic authentication</a:t>
            </a:r>
            <a:endParaRPr lang="en-US" sz="2400" dirty="0">
              <a:solidFill>
                <a:schemeClr val="dk1"/>
              </a:solidFill>
              <a:latin typeface="Gill Sans" panose="020B0502020104020203" pitchFamily="34" charset="-79"/>
              <a:cs typeface="Gill Sans" panose="020B0502020104020203" pitchFamily="34" charset="-79"/>
              <a:sym typeface="Gill San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D644914-8090-8EFA-AEA6-CC8DBC3E3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385" y="137872"/>
            <a:ext cx="6242539" cy="393463"/>
          </a:xfrm>
        </p:spPr>
        <p:txBody>
          <a:bodyPr>
            <a:noAutofit/>
          </a:bodyPr>
          <a:lstStyle/>
          <a:p>
            <a:r>
              <a:rPr lang="en-US" dirty="0"/>
              <a:t>Radio Fingerprinting for Authentication</a:t>
            </a:r>
          </a:p>
        </p:txBody>
      </p:sp>
      <p:sp>
        <p:nvSpPr>
          <p:cNvPr id="32" name="Google Shape;54;p13">
            <a:extLst>
              <a:ext uri="{FF2B5EF4-FFF2-40B4-BE49-F238E27FC236}">
                <a16:creationId xmlns:a16="http://schemas.microsoft.com/office/drawing/2014/main" id="{C957E697-7AF4-661B-943F-009ACED2B4CB}"/>
              </a:ext>
            </a:extLst>
          </p:cNvPr>
          <p:cNvSpPr txBox="1"/>
          <p:nvPr/>
        </p:nvSpPr>
        <p:spPr>
          <a:xfrm>
            <a:off x="3382039" y="3079632"/>
            <a:ext cx="18387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8850" tIns="158850" rIns="158850" bIns="1588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11">
                <a:latin typeface="Palatino"/>
                <a:ea typeface="Palatino"/>
                <a:cs typeface="Palatino"/>
                <a:sym typeface="Palatino"/>
              </a:rPr>
              <a:t>STA 2</a:t>
            </a:r>
            <a:endParaRPr sz="1911"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33" name="Google Shape;55;p13">
            <a:extLst>
              <a:ext uri="{FF2B5EF4-FFF2-40B4-BE49-F238E27FC236}">
                <a16:creationId xmlns:a16="http://schemas.microsoft.com/office/drawing/2014/main" id="{550934D1-77C6-F398-B9D0-FE80DB6CAD39}"/>
              </a:ext>
            </a:extLst>
          </p:cNvPr>
          <p:cNvSpPr txBox="1"/>
          <p:nvPr/>
        </p:nvSpPr>
        <p:spPr>
          <a:xfrm>
            <a:off x="-21173" y="2956964"/>
            <a:ext cx="1838700" cy="9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8850" tIns="158850" rIns="158850" bIns="1588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11" dirty="0">
                <a:latin typeface="Palatino"/>
                <a:ea typeface="Palatino"/>
                <a:cs typeface="Palatino"/>
                <a:sym typeface="Palatino"/>
              </a:rPr>
              <a:t>Access point (AP)</a:t>
            </a:r>
            <a:endParaRPr sz="1911" dirty="0"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34" name="Google Shape;56;p13">
            <a:extLst>
              <a:ext uri="{FF2B5EF4-FFF2-40B4-BE49-F238E27FC236}">
                <a16:creationId xmlns:a16="http://schemas.microsoft.com/office/drawing/2014/main" id="{AA3869F8-76E3-F192-E38E-55A12E428B41}"/>
              </a:ext>
            </a:extLst>
          </p:cNvPr>
          <p:cNvSpPr/>
          <p:nvPr/>
        </p:nvSpPr>
        <p:spPr>
          <a:xfrm rot="-1346599">
            <a:off x="1306438" y="2195313"/>
            <a:ext cx="2013555" cy="279380"/>
          </a:xfrm>
          <a:prstGeom prst="flowChartDisplay">
            <a:avLst/>
          </a:prstGeom>
          <a:gradFill>
            <a:gsLst>
              <a:gs pos="0">
                <a:srgbClr val="DBD4EB"/>
              </a:gs>
              <a:gs pos="100000">
                <a:srgbClr val="9080BB"/>
              </a:gs>
            </a:gsLst>
            <a:lin ang="5400012" scaled="0"/>
          </a:gradFill>
          <a:ln>
            <a:noFill/>
          </a:ln>
        </p:spPr>
        <p:txBody>
          <a:bodyPr spcFirstLastPara="1" wrap="square" lIns="158850" tIns="158850" rIns="158850" bIns="158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32" b="1"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35" name="Google Shape;57;p13">
            <a:extLst>
              <a:ext uri="{FF2B5EF4-FFF2-40B4-BE49-F238E27FC236}">
                <a16:creationId xmlns:a16="http://schemas.microsoft.com/office/drawing/2014/main" id="{85290F02-7361-7A27-80E7-5DD5C24458FD}"/>
              </a:ext>
            </a:extLst>
          </p:cNvPr>
          <p:cNvSpPr/>
          <p:nvPr/>
        </p:nvSpPr>
        <p:spPr>
          <a:xfrm rot="1163820">
            <a:off x="1326407" y="2917438"/>
            <a:ext cx="1959854" cy="279374"/>
          </a:xfrm>
          <a:prstGeom prst="flowChartDisplay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158850" tIns="158850" rIns="158850" bIns="158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32" b="1">
              <a:latin typeface="Palatino"/>
              <a:ea typeface="Palatino"/>
              <a:cs typeface="Palatino"/>
              <a:sym typeface="Palatino"/>
            </a:endParaRPr>
          </a:p>
        </p:txBody>
      </p:sp>
      <p:cxnSp>
        <p:nvCxnSpPr>
          <p:cNvPr id="36" name="Google Shape;58;p13">
            <a:extLst>
              <a:ext uri="{FF2B5EF4-FFF2-40B4-BE49-F238E27FC236}">
                <a16:creationId xmlns:a16="http://schemas.microsoft.com/office/drawing/2014/main" id="{71C31D21-8D39-8A87-3046-EA99644F4672}"/>
              </a:ext>
            </a:extLst>
          </p:cNvPr>
          <p:cNvCxnSpPr>
            <a:cxnSpLocks/>
            <a:stCxn id="37" idx="0"/>
            <a:endCxn id="35" idx="2"/>
          </p:cNvCxnSpPr>
          <p:nvPr/>
        </p:nvCxnSpPr>
        <p:spPr>
          <a:xfrm rot="16200000" flipV="1">
            <a:off x="2077619" y="3371206"/>
            <a:ext cx="670652" cy="306006"/>
          </a:xfrm>
          <a:prstGeom prst="bentConnector3">
            <a:avLst>
              <a:gd name="adj1" fmla="val 50000"/>
            </a:avLst>
          </a:prstGeom>
          <a:noFill/>
          <a:ln w="33100" cap="flat" cmpd="sng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37" name="Google Shape;59;p13">
            <a:extLst>
              <a:ext uri="{FF2B5EF4-FFF2-40B4-BE49-F238E27FC236}">
                <a16:creationId xmlns:a16="http://schemas.microsoft.com/office/drawing/2014/main" id="{34E55E32-693E-69FD-0147-3E3BCC793C11}"/>
              </a:ext>
            </a:extLst>
          </p:cNvPr>
          <p:cNvSpPr txBox="1"/>
          <p:nvPr/>
        </p:nvSpPr>
        <p:spPr>
          <a:xfrm>
            <a:off x="1075248" y="3859535"/>
            <a:ext cx="2981400" cy="9093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58850" tIns="158850" rIns="158850" bIns="1588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11" dirty="0">
                <a:latin typeface="Palatino"/>
                <a:ea typeface="Palatino"/>
                <a:cs typeface="Palatino"/>
                <a:sym typeface="Palatino"/>
              </a:rPr>
              <a:t>Hardware Imperfections Percolate to Signal</a:t>
            </a:r>
            <a:endParaRPr sz="1911" dirty="0">
              <a:latin typeface="Palatino"/>
              <a:ea typeface="Palatino"/>
              <a:cs typeface="Palatino"/>
              <a:sym typeface="Palatino"/>
            </a:endParaRPr>
          </a:p>
        </p:txBody>
      </p:sp>
      <p:cxnSp>
        <p:nvCxnSpPr>
          <p:cNvPr id="38" name="Google Shape;60;p13">
            <a:extLst>
              <a:ext uri="{FF2B5EF4-FFF2-40B4-BE49-F238E27FC236}">
                <a16:creationId xmlns:a16="http://schemas.microsoft.com/office/drawing/2014/main" id="{85C2E633-493F-61D0-F124-CD706819B84F}"/>
              </a:ext>
            </a:extLst>
          </p:cNvPr>
          <p:cNvCxnSpPr>
            <a:cxnSpLocks/>
            <a:stCxn id="37" idx="3"/>
            <a:endCxn id="39" idx="1"/>
          </p:cNvCxnSpPr>
          <p:nvPr/>
        </p:nvCxnSpPr>
        <p:spPr>
          <a:xfrm flipV="1">
            <a:off x="4056648" y="3129351"/>
            <a:ext cx="1895123" cy="1184834"/>
          </a:xfrm>
          <a:prstGeom prst="bentConnector3">
            <a:avLst>
              <a:gd name="adj1" fmla="val 50000"/>
            </a:avLst>
          </a:prstGeom>
          <a:noFill/>
          <a:ln w="33100" cap="flat" cmpd="sng">
            <a:solidFill>
              <a:srgbClr val="000000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9" name="Google Shape;61;p13">
            <a:extLst>
              <a:ext uri="{FF2B5EF4-FFF2-40B4-BE49-F238E27FC236}">
                <a16:creationId xmlns:a16="http://schemas.microsoft.com/office/drawing/2014/main" id="{D9B69698-51FD-6330-EE0C-E036DB04AFED}"/>
              </a:ext>
            </a:extLst>
          </p:cNvPr>
          <p:cNvSpPr txBox="1"/>
          <p:nvPr/>
        </p:nvSpPr>
        <p:spPr>
          <a:xfrm>
            <a:off x="5951771" y="2139482"/>
            <a:ext cx="2816700" cy="1979738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58850" tIns="158850" rIns="158850" bIns="158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11">
              <a:latin typeface="Consolas"/>
              <a:ea typeface="Consolas"/>
              <a:cs typeface="Consolas"/>
              <a:sym typeface="Consolas"/>
            </a:endParaRPr>
          </a:p>
        </p:txBody>
      </p:sp>
      <p:pic>
        <p:nvPicPr>
          <p:cNvPr id="40" name="Google Shape;62;p13">
            <a:extLst>
              <a:ext uri="{FF2B5EF4-FFF2-40B4-BE49-F238E27FC236}">
                <a16:creationId xmlns:a16="http://schemas.microsoft.com/office/drawing/2014/main" id="{07015D08-B657-AC2F-EF38-5CF077B17DF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002114" y="2219643"/>
            <a:ext cx="728605" cy="748712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63;p13">
            <a:extLst>
              <a:ext uri="{FF2B5EF4-FFF2-40B4-BE49-F238E27FC236}">
                <a16:creationId xmlns:a16="http://schemas.microsoft.com/office/drawing/2014/main" id="{EF9C717C-06CD-25AB-A7F7-8BE9D70A4451}"/>
              </a:ext>
            </a:extLst>
          </p:cNvPr>
          <p:cNvSpPr txBox="1"/>
          <p:nvPr/>
        </p:nvSpPr>
        <p:spPr>
          <a:xfrm>
            <a:off x="6663046" y="2139482"/>
            <a:ext cx="2039100" cy="9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8850" tIns="158850" rIns="158850" bIns="1588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11" dirty="0">
                <a:latin typeface="Palatino"/>
                <a:ea typeface="Palatino"/>
                <a:cs typeface="Palatino"/>
                <a:sym typeface="Palatino"/>
              </a:rPr>
              <a:t>Authentication</a:t>
            </a:r>
            <a:endParaRPr sz="1911" dirty="0">
              <a:latin typeface="Palatino"/>
              <a:ea typeface="Palatino"/>
              <a:cs typeface="Palatino"/>
              <a:sym typeface="Palati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11" dirty="0">
                <a:latin typeface="Palatino"/>
                <a:ea typeface="Palatino"/>
                <a:cs typeface="Palatino"/>
                <a:sym typeface="Palatino"/>
              </a:rPr>
              <a:t>of the STA</a:t>
            </a:r>
            <a:endParaRPr sz="1911" dirty="0"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42" name="Google Shape;64;p13">
            <a:extLst>
              <a:ext uri="{FF2B5EF4-FFF2-40B4-BE49-F238E27FC236}">
                <a16:creationId xmlns:a16="http://schemas.microsoft.com/office/drawing/2014/main" id="{6DDBFB42-9952-B7AD-25B3-2C263DB2EBE8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07607" y="3117025"/>
            <a:ext cx="840179" cy="9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65;p13">
            <a:extLst>
              <a:ext uri="{FF2B5EF4-FFF2-40B4-BE49-F238E27FC236}">
                <a16:creationId xmlns:a16="http://schemas.microsoft.com/office/drawing/2014/main" id="{89BA4EB4-36AB-5BB5-D1A0-188EDAD4F1F3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55337" y="2998261"/>
            <a:ext cx="573361" cy="573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66;p13">
            <a:extLst>
              <a:ext uri="{FF2B5EF4-FFF2-40B4-BE49-F238E27FC236}">
                <a16:creationId xmlns:a16="http://schemas.microsoft.com/office/drawing/2014/main" id="{BB3D019A-82FD-427E-75AB-AD9D5271EE4E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7918" y="1618114"/>
            <a:ext cx="1450990" cy="145099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67;p13">
            <a:extLst>
              <a:ext uri="{FF2B5EF4-FFF2-40B4-BE49-F238E27FC236}">
                <a16:creationId xmlns:a16="http://schemas.microsoft.com/office/drawing/2014/main" id="{9089E272-CBC2-2E9C-9043-E5F49E3F7E17}"/>
              </a:ext>
            </a:extLst>
          </p:cNvPr>
          <p:cNvSpPr txBox="1"/>
          <p:nvPr/>
        </p:nvSpPr>
        <p:spPr>
          <a:xfrm>
            <a:off x="3405061" y="1748642"/>
            <a:ext cx="18387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8850" tIns="158850" rIns="158850" bIns="1588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11">
                <a:latin typeface="Palatino"/>
                <a:ea typeface="Palatino"/>
                <a:cs typeface="Palatino"/>
                <a:sym typeface="Palatino"/>
              </a:rPr>
              <a:t>STA 1</a:t>
            </a:r>
            <a:endParaRPr sz="1911"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46" name="Google Shape;68;p13">
            <a:extLst>
              <a:ext uri="{FF2B5EF4-FFF2-40B4-BE49-F238E27FC236}">
                <a16:creationId xmlns:a16="http://schemas.microsoft.com/office/drawing/2014/main" id="{6C87E0FB-C8CF-F8DA-47E2-EB7B7790EDF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-600" r="600"/>
          <a:stretch/>
        </p:blipFill>
        <p:spPr>
          <a:xfrm rot="793088" flipH="1">
            <a:off x="2992264" y="1639896"/>
            <a:ext cx="1455428" cy="1162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69;p13">
            <a:extLst>
              <a:ext uri="{FF2B5EF4-FFF2-40B4-BE49-F238E27FC236}">
                <a16:creationId xmlns:a16="http://schemas.microsoft.com/office/drawing/2014/main" id="{3F259902-B88E-D06C-7E76-B127ADACBE5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-600" r="600"/>
          <a:stretch/>
        </p:blipFill>
        <p:spPr>
          <a:xfrm rot="793088" flipH="1">
            <a:off x="2834676" y="2806117"/>
            <a:ext cx="1455428" cy="11620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8136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 animBg="1"/>
      <p:bldP spid="35" grpId="0" animBg="1"/>
      <p:bldP spid="37" grpId="0" animBg="1"/>
      <p:bldP spid="39" grpId="0" animBg="1"/>
      <p:bldP spid="41" grpId="0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AC7EA-A126-3A15-3561-24CEA8D73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3;p30">
            <a:extLst>
              <a:ext uri="{FF2B5EF4-FFF2-40B4-BE49-F238E27FC236}">
                <a16:creationId xmlns:a16="http://schemas.microsoft.com/office/drawing/2014/main" id="{09FA641B-4DB4-FF15-4595-29C8E8F05BD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768470" y="4680800"/>
            <a:ext cx="275086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5</a:t>
            </a:fld>
            <a:endParaRPr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3F69EBE-C44B-D581-FFC9-43CE0ACDB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385" y="137872"/>
            <a:ext cx="6242539" cy="393463"/>
          </a:xfrm>
        </p:spPr>
        <p:txBody>
          <a:bodyPr>
            <a:noAutofit/>
          </a:bodyPr>
          <a:lstStyle/>
          <a:p>
            <a:r>
              <a:rPr lang="en-US" dirty="0"/>
              <a:t>What has been Done so Far ? (1)</a:t>
            </a:r>
          </a:p>
        </p:txBody>
      </p:sp>
      <p:sp>
        <p:nvSpPr>
          <p:cNvPr id="20" name="Google Shape;54;p13">
            <a:extLst>
              <a:ext uri="{FF2B5EF4-FFF2-40B4-BE49-F238E27FC236}">
                <a16:creationId xmlns:a16="http://schemas.microsoft.com/office/drawing/2014/main" id="{71B2E9C3-70CB-32DF-E074-32B829D7E074}"/>
              </a:ext>
            </a:extLst>
          </p:cNvPr>
          <p:cNvSpPr txBox="1"/>
          <p:nvPr/>
        </p:nvSpPr>
        <p:spPr>
          <a:xfrm>
            <a:off x="3223830" y="2685515"/>
            <a:ext cx="1336762" cy="574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8850" tIns="158850" rIns="158850" bIns="1588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latin typeface="Gill Sans" panose="020B0502020104020203" pitchFamily="34" charset="-79"/>
                <a:ea typeface="Palatino"/>
                <a:cs typeface="Gill Sans" panose="020B0502020104020203" pitchFamily="34" charset="-79"/>
                <a:sym typeface="Palatino"/>
              </a:rPr>
              <a:t>STA 2</a:t>
            </a:r>
            <a:endParaRPr sz="2000" dirty="0">
              <a:latin typeface="Gill Sans" panose="020B0502020104020203" pitchFamily="34" charset="-79"/>
              <a:ea typeface="Palatino"/>
              <a:cs typeface="Gill Sans" panose="020B0502020104020203" pitchFamily="34" charset="-79"/>
              <a:sym typeface="Palatino"/>
            </a:endParaRPr>
          </a:p>
        </p:txBody>
      </p:sp>
      <p:sp>
        <p:nvSpPr>
          <p:cNvPr id="21" name="Google Shape;55;p13">
            <a:extLst>
              <a:ext uri="{FF2B5EF4-FFF2-40B4-BE49-F238E27FC236}">
                <a16:creationId xmlns:a16="http://schemas.microsoft.com/office/drawing/2014/main" id="{C08A64F7-3170-79F4-8BD8-57D6AEFCAC8B}"/>
              </a:ext>
            </a:extLst>
          </p:cNvPr>
          <p:cNvSpPr txBox="1"/>
          <p:nvPr/>
        </p:nvSpPr>
        <p:spPr>
          <a:xfrm>
            <a:off x="21224" y="2380332"/>
            <a:ext cx="1782639" cy="856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8850" tIns="158850" rIns="158850" bIns="1588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latin typeface="Palatino"/>
                <a:ea typeface="Palatino"/>
                <a:cs typeface="Palatino"/>
                <a:sym typeface="Palatino"/>
              </a:rPr>
              <a:t>Access point (AP)</a:t>
            </a:r>
            <a:endParaRPr sz="2000" dirty="0"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22" name="Google Shape;56;p13">
            <a:extLst>
              <a:ext uri="{FF2B5EF4-FFF2-40B4-BE49-F238E27FC236}">
                <a16:creationId xmlns:a16="http://schemas.microsoft.com/office/drawing/2014/main" id="{D316F2C2-BB74-AC54-7E0A-AC7340F7CE1E}"/>
              </a:ext>
            </a:extLst>
          </p:cNvPr>
          <p:cNvSpPr/>
          <p:nvPr/>
        </p:nvSpPr>
        <p:spPr>
          <a:xfrm rot="20253401">
            <a:off x="1235020" y="1723906"/>
            <a:ext cx="1702950" cy="225592"/>
          </a:xfrm>
          <a:prstGeom prst="flowChartDisplay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58850" tIns="158850" rIns="158850" bIns="158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32" b="1" dirty="0">
              <a:highlight>
                <a:srgbClr val="FFFF00"/>
              </a:highlight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23" name="Google Shape;57;p13">
            <a:extLst>
              <a:ext uri="{FF2B5EF4-FFF2-40B4-BE49-F238E27FC236}">
                <a16:creationId xmlns:a16="http://schemas.microsoft.com/office/drawing/2014/main" id="{08EDD39F-9355-CC08-EC0D-047815A2FF29}"/>
              </a:ext>
            </a:extLst>
          </p:cNvPr>
          <p:cNvSpPr/>
          <p:nvPr/>
        </p:nvSpPr>
        <p:spPr>
          <a:xfrm rot="1649986">
            <a:off x="1218176" y="2382377"/>
            <a:ext cx="1545226" cy="225587"/>
          </a:xfrm>
          <a:prstGeom prst="flowChartDisplay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58850" tIns="158850" rIns="158850" bIns="158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32" b="1">
              <a:latin typeface="Palatino"/>
              <a:ea typeface="Palatino"/>
              <a:cs typeface="Palatino"/>
              <a:sym typeface="Palatino"/>
            </a:endParaRPr>
          </a:p>
        </p:txBody>
      </p:sp>
      <p:cxnSp>
        <p:nvCxnSpPr>
          <p:cNvPr id="24" name="Google Shape;58;p13">
            <a:extLst>
              <a:ext uri="{FF2B5EF4-FFF2-40B4-BE49-F238E27FC236}">
                <a16:creationId xmlns:a16="http://schemas.microsoft.com/office/drawing/2014/main" id="{90FD04F0-44D5-1841-5A1A-D45ED16160FB}"/>
              </a:ext>
            </a:extLst>
          </p:cNvPr>
          <p:cNvCxnSpPr>
            <a:cxnSpLocks/>
          </p:cNvCxnSpPr>
          <p:nvPr/>
        </p:nvCxnSpPr>
        <p:spPr>
          <a:xfrm>
            <a:off x="3491521" y="1350397"/>
            <a:ext cx="1072666" cy="438872"/>
          </a:xfrm>
          <a:prstGeom prst="bentConnector2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med" len="med"/>
            <a:tailEnd type="stealth" w="med" len="med"/>
          </a:ln>
        </p:spPr>
      </p:cxnSp>
      <p:pic>
        <p:nvPicPr>
          <p:cNvPr id="25" name="Google Shape;60;p13">
            <a:extLst>
              <a:ext uri="{FF2B5EF4-FFF2-40B4-BE49-F238E27FC236}">
                <a16:creationId xmlns:a16="http://schemas.microsoft.com/office/drawing/2014/main" id="{7D20561B-48EE-0423-1302-0EB25A49278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165" y="1372805"/>
            <a:ext cx="1406750" cy="1171638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61;p13">
            <a:extLst>
              <a:ext uri="{FF2B5EF4-FFF2-40B4-BE49-F238E27FC236}">
                <a16:creationId xmlns:a16="http://schemas.microsoft.com/office/drawing/2014/main" id="{96D740EB-BD29-4616-514F-432DC38EA324}"/>
              </a:ext>
            </a:extLst>
          </p:cNvPr>
          <p:cNvSpPr txBox="1"/>
          <p:nvPr/>
        </p:nvSpPr>
        <p:spPr>
          <a:xfrm>
            <a:off x="3165199" y="1316504"/>
            <a:ext cx="1782639" cy="574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8850" tIns="158850" rIns="158850" bIns="1588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latin typeface="Gill Sans" panose="020B0502020104020203" pitchFamily="34" charset="-79"/>
                <a:ea typeface="Palatino"/>
                <a:cs typeface="Gill Sans" panose="020B0502020104020203" pitchFamily="34" charset="-79"/>
                <a:sym typeface="Palatino"/>
              </a:rPr>
              <a:t>STA 1</a:t>
            </a:r>
            <a:endParaRPr sz="2000" dirty="0">
              <a:latin typeface="Gill Sans" panose="020B0502020104020203" pitchFamily="34" charset="-79"/>
              <a:ea typeface="Palatino"/>
              <a:cs typeface="Gill Sans" panose="020B0502020104020203" pitchFamily="34" charset="-79"/>
              <a:sym typeface="Palatino"/>
            </a:endParaRPr>
          </a:p>
        </p:txBody>
      </p:sp>
      <p:pic>
        <p:nvPicPr>
          <p:cNvPr id="27" name="Google Shape;62;p13">
            <a:extLst>
              <a:ext uri="{FF2B5EF4-FFF2-40B4-BE49-F238E27FC236}">
                <a16:creationId xmlns:a16="http://schemas.microsoft.com/office/drawing/2014/main" id="{F2921BA6-CD53-C883-8F09-AD9D59EB409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-600" r="600"/>
          <a:stretch/>
        </p:blipFill>
        <p:spPr>
          <a:xfrm rot="793088" flipH="1">
            <a:off x="2635074" y="1145335"/>
            <a:ext cx="1411053" cy="938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63;p13">
            <a:extLst>
              <a:ext uri="{FF2B5EF4-FFF2-40B4-BE49-F238E27FC236}">
                <a16:creationId xmlns:a16="http://schemas.microsoft.com/office/drawing/2014/main" id="{7F5FF8B6-4FE6-26E3-B29E-9C22C9DF4BA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-600" r="600"/>
          <a:stretch/>
        </p:blipFill>
        <p:spPr>
          <a:xfrm rot="793088" flipH="1">
            <a:off x="2456726" y="2502253"/>
            <a:ext cx="1411053" cy="93836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59;p13">
            <a:extLst>
              <a:ext uri="{FF2B5EF4-FFF2-40B4-BE49-F238E27FC236}">
                <a16:creationId xmlns:a16="http://schemas.microsoft.com/office/drawing/2014/main" id="{D1814120-18AC-D6DA-2967-39DCDC5C14EB}"/>
              </a:ext>
            </a:extLst>
          </p:cNvPr>
          <p:cNvSpPr txBox="1"/>
          <p:nvPr/>
        </p:nvSpPr>
        <p:spPr>
          <a:xfrm>
            <a:off x="3528814" y="1819056"/>
            <a:ext cx="1895498" cy="855492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58850" tIns="158850" rIns="158850" bIns="158850" anchor="t" anchorCtr="0">
            <a:spAutoFit/>
          </a:bodyPr>
          <a:lstStyle/>
          <a:p>
            <a:pPr lvl="0" indent="0" algn="ctr" rtl="0">
              <a:spcAft>
                <a:spcPts val="0"/>
              </a:spcAft>
              <a:buNone/>
            </a:pPr>
            <a:r>
              <a:rPr lang="en" sz="2000" dirty="0">
                <a:latin typeface="Gill Sans" panose="020B0502020104020203" pitchFamily="34" charset="-79"/>
                <a:ea typeface="Palatino"/>
                <a:cs typeface="Gill Sans" panose="020B0502020104020203" pitchFamily="34" charset="-79"/>
                <a:sym typeface="Palatino"/>
              </a:rPr>
              <a:t>Extract CFR or I/Q</a:t>
            </a:r>
            <a:endParaRPr sz="2000" dirty="0">
              <a:latin typeface="Gill Sans" panose="020B0502020104020203" pitchFamily="34" charset="-79"/>
              <a:ea typeface="Palatino"/>
              <a:cs typeface="Gill Sans" panose="020B0502020104020203" pitchFamily="34" charset="-79"/>
              <a:sym typeface="Palatino"/>
            </a:endParaRPr>
          </a:p>
        </p:txBody>
      </p:sp>
      <p:cxnSp>
        <p:nvCxnSpPr>
          <p:cNvPr id="30" name="Google Shape;64;p13">
            <a:extLst>
              <a:ext uri="{FF2B5EF4-FFF2-40B4-BE49-F238E27FC236}">
                <a16:creationId xmlns:a16="http://schemas.microsoft.com/office/drawing/2014/main" id="{88999DA9-B66B-A3B0-D543-95666E704695}"/>
              </a:ext>
            </a:extLst>
          </p:cNvPr>
          <p:cNvCxnSpPr>
            <a:cxnSpLocks/>
          </p:cNvCxnSpPr>
          <p:nvPr/>
        </p:nvCxnSpPr>
        <p:spPr>
          <a:xfrm flipV="1">
            <a:off x="3491521" y="2685515"/>
            <a:ext cx="1133685" cy="506085"/>
          </a:xfrm>
          <a:prstGeom prst="bentConnector3">
            <a:avLst>
              <a:gd name="adj1" fmla="val 100037"/>
            </a:avLst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med" len="med"/>
            <a:tailEnd type="stealth" w="med" len="med"/>
          </a:ln>
        </p:spPr>
      </p:cxnSp>
      <p:grpSp>
        <p:nvGrpSpPr>
          <p:cNvPr id="31" name="Google Shape;65;p13">
            <a:extLst>
              <a:ext uri="{FF2B5EF4-FFF2-40B4-BE49-F238E27FC236}">
                <a16:creationId xmlns:a16="http://schemas.microsoft.com/office/drawing/2014/main" id="{6F1D2B02-5F3B-3251-851E-B7DE5AB70F9B}"/>
              </a:ext>
            </a:extLst>
          </p:cNvPr>
          <p:cNvGrpSpPr/>
          <p:nvPr/>
        </p:nvGrpSpPr>
        <p:grpSpPr>
          <a:xfrm>
            <a:off x="5857018" y="1501821"/>
            <a:ext cx="2911452" cy="1377437"/>
            <a:chOff x="5997363" y="1636738"/>
            <a:chExt cx="3003012" cy="1705858"/>
          </a:xfrm>
        </p:grpSpPr>
        <p:sp>
          <p:nvSpPr>
            <p:cNvPr id="48" name="Google Shape;66;p13">
              <a:extLst>
                <a:ext uri="{FF2B5EF4-FFF2-40B4-BE49-F238E27FC236}">
                  <a16:creationId xmlns:a16="http://schemas.microsoft.com/office/drawing/2014/main" id="{5414FD37-3E0E-82AA-81BF-176A6603F91B}"/>
                </a:ext>
              </a:extLst>
            </p:cNvPr>
            <p:cNvSpPr txBox="1"/>
            <p:nvPr/>
          </p:nvSpPr>
          <p:spPr>
            <a:xfrm>
              <a:off x="6069375" y="1636738"/>
              <a:ext cx="2931000" cy="1705858"/>
            </a:xfrm>
            <a:prstGeom prst="rect">
              <a:avLst/>
            </a:prstGeom>
            <a:solidFill>
              <a:srgbClr val="FFF2CC"/>
            </a:solidFill>
            <a:ln w="9525" cap="flat" cmpd="sng">
              <a:solidFill>
                <a:srgbClr val="0000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158850" tIns="158850" rIns="158850" bIns="1588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11"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pic>
          <p:nvPicPr>
            <p:cNvPr id="49" name="Google Shape;67;p13">
              <a:extLst>
                <a:ext uri="{FF2B5EF4-FFF2-40B4-BE49-F238E27FC236}">
                  <a16:creationId xmlns:a16="http://schemas.microsoft.com/office/drawing/2014/main" id="{38127DE3-ED85-EE1C-E1E1-FEC16A7A8F8D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flipH="1">
              <a:off x="8102009" y="1694002"/>
              <a:ext cx="563815" cy="6455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" name="Google Shape;68;p13">
              <a:extLst>
                <a:ext uri="{FF2B5EF4-FFF2-40B4-BE49-F238E27FC236}">
                  <a16:creationId xmlns:a16="http://schemas.microsoft.com/office/drawing/2014/main" id="{2EBC4457-D7A9-2B5A-8EE5-EB8A4876C59D}"/>
                </a:ext>
              </a:extLst>
            </p:cNvPr>
            <p:cNvSpPr txBox="1"/>
            <p:nvPr/>
          </p:nvSpPr>
          <p:spPr>
            <a:xfrm>
              <a:off x="6064009" y="2250173"/>
              <a:ext cx="2038000" cy="10594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8850" tIns="158850" rIns="158850" bIns="158850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>
                  <a:latin typeface="Gill Sans" panose="020B0502020104020203" pitchFamily="34" charset="-79"/>
                  <a:ea typeface="Palatino"/>
                  <a:cs typeface="Gill Sans" panose="020B0502020104020203" pitchFamily="34" charset="-79"/>
                  <a:sym typeface="Palatino"/>
                </a:rPr>
                <a:t>Authenticate</a:t>
              </a:r>
              <a:endParaRPr sz="2000" dirty="0">
                <a:latin typeface="Gill Sans" panose="020B0502020104020203" pitchFamily="34" charset="-79"/>
                <a:ea typeface="Palatino"/>
                <a:cs typeface="Gill Sans" panose="020B0502020104020203" pitchFamily="34" charset="-79"/>
                <a:sym typeface="Palatin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>
                  <a:latin typeface="Gill Sans" panose="020B0502020104020203" pitchFamily="34" charset="-79"/>
                  <a:ea typeface="Palatino"/>
                  <a:cs typeface="Gill Sans" panose="020B0502020104020203" pitchFamily="34" charset="-79"/>
                  <a:sym typeface="Palatino"/>
                </a:rPr>
                <a:t>STA</a:t>
              </a:r>
              <a:endParaRPr sz="2000" dirty="0">
                <a:latin typeface="Gill Sans" panose="020B0502020104020203" pitchFamily="34" charset="-79"/>
                <a:ea typeface="Palatino"/>
                <a:cs typeface="Gill Sans" panose="020B0502020104020203" pitchFamily="34" charset="-79"/>
                <a:sym typeface="Palatino"/>
              </a:endParaRPr>
            </a:p>
          </p:txBody>
        </p:sp>
        <p:pic>
          <p:nvPicPr>
            <p:cNvPr id="51" name="Google Shape;69;p13">
              <a:extLst>
                <a:ext uri="{FF2B5EF4-FFF2-40B4-BE49-F238E27FC236}">
                  <a16:creationId xmlns:a16="http://schemas.microsoft.com/office/drawing/2014/main" id="{65F653FD-9827-0C02-4E26-3620F0743B88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168843" y="2456855"/>
              <a:ext cx="667191" cy="7492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" name="Google Shape;70;p13">
              <a:extLst>
                <a:ext uri="{FF2B5EF4-FFF2-40B4-BE49-F238E27FC236}">
                  <a16:creationId xmlns:a16="http://schemas.microsoft.com/office/drawing/2014/main" id="{70902CEA-808F-C6DE-454A-3CD981278C91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8041708" y="2406946"/>
              <a:ext cx="388718" cy="4174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" name="Google Shape;71;p13">
              <a:extLst>
                <a:ext uri="{FF2B5EF4-FFF2-40B4-BE49-F238E27FC236}">
                  <a16:creationId xmlns:a16="http://schemas.microsoft.com/office/drawing/2014/main" id="{3F3C3E0E-1E98-9BE2-2C12-DF5FB32F9033}"/>
                </a:ext>
              </a:extLst>
            </p:cNvPr>
            <p:cNvSpPr txBox="1"/>
            <p:nvPr/>
          </p:nvSpPr>
          <p:spPr>
            <a:xfrm>
              <a:off x="5997363" y="1703600"/>
              <a:ext cx="2107200" cy="7116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8850" tIns="158850" rIns="158850" bIns="158850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>
                  <a:latin typeface="Gill Sans" panose="020B0502020104020203" pitchFamily="34" charset="-79"/>
                  <a:ea typeface="Palatino"/>
                  <a:cs typeface="Gill Sans" panose="020B0502020104020203" pitchFamily="34" charset="-79"/>
                  <a:sym typeface="Palatino"/>
                </a:rPr>
                <a:t>DNN Model</a:t>
              </a:r>
              <a:endParaRPr sz="2000" dirty="0">
                <a:latin typeface="Gill Sans" panose="020B0502020104020203" pitchFamily="34" charset="-79"/>
                <a:ea typeface="Palatino"/>
                <a:cs typeface="Gill Sans" panose="020B0502020104020203" pitchFamily="34" charset="-79"/>
                <a:sym typeface="Palatino"/>
              </a:endParaRPr>
            </a:p>
          </p:txBody>
        </p:sp>
      </p:grpSp>
      <p:cxnSp>
        <p:nvCxnSpPr>
          <p:cNvPr id="54" name="Google Shape;72;p13">
            <a:extLst>
              <a:ext uri="{FF2B5EF4-FFF2-40B4-BE49-F238E27FC236}">
                <a16:creationId xmlns:a16="http://schemas.microsoft.com/office/drawing/2014/main" id="{3C7BD9F5-DC78-3912-7B8C-2419AE15B155}"/>
              </a:ext>
            </a:extLst>
          </p:cNvPr>
          <p:cNvCxnSpPr>
            <a:cxnSpLocks/>
            <a:stCxn id="29" idx="3"/>
          </p:cNvCxnSpPr>
          <p:nvPr/>
        </p:nvCxnSpPr>
        <p:spPr>
          <a:xfrm>
            <a:off x="5424312" y="2246801"/>
            <a:ext cx="502523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6" name="Google Shape;196;p30">
            <a:extLst>
              <a:ext uri="{FF2B5EF4-FFF2-40B4-BE49-F238E27FC236}">
                <a16:creationId xmlns:a16="http://schemas.microsoft.com/office/drawing/2014/main" id="{5A63B955-F60F-552F-66E6-76CB0A2FC69D}"/>
              </a:ext>
            </a:extLst>
          </p:cNvPr>
          <p:cNvSpPr txBox="1"/>
          <p:nvPr/>
        </p:nvSpPr>
        <p:spPr>
          <a:xfrm>
            <a:off x="305113" y="619004"/>
            <a:ext cx="8328516" cy="609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71450" algn="ctr">
              <a:lnSpc>
                <a:spcPct val="114999"/>
              </a:lnSpc>
            </a:pPr>
            <a:r>
              <a:rPr lang="en" sz="2400" dirty="0">
                <a:solidFill>
                  <a:schemeClr val="dk1"/>
                </a:solidFill>
                <a:highlight>
                  <a:srgbClr val="FFFFFF"/>
                </a:highlight>
                <a:latin typeface="Gill Sans" panose="020B0502020104020203" pitchFamily="34" charset="-79"/>
                <a:cs typeface="Gill Sans" panose="020B0502020104020203" pitchFamily="34" charset="-79"/>
                <a:sym typeface="Gill Sans"/>
              </a:rPr>
              <a:t>CFR and I/Q based fingerprinting are few of t</a:t>
            </a:r>
            <a:r>
              <a:rPr lang="en-US" sz="2400" dirty="0">
                <a:solidFill>
                  <a:schemeClr val="dk1"/>
                </a:solidFill>
                <a:highlight>
                  <a:srgbClr val="FFFFFF"/>
                </a:highlight>
                <a:latin typeface="Gill Sans" panose="020B0502020104020203" pitchFamily="34" charset="-79"/>
                <a:cs typeface="Gill Sans" panose="020B0502020104020203" pitchFamily="34" charset="-79"/>
                <a:sym typeface="Gill Sans"/>
              </a:rPr>
              <a:t>he</a:t>
            </a:r>
            <a:r>
              <a:rPr lang="en" sz="2400" dirty="0">
                <a:solidFill>
                  <a:schemeClr val="dk1"/>
                </a:solidFill>
                <a:highlight>
                  <a:srgbClr val="FFFFFF"/>
                </a:highlight>
                <a:latin typeface="Gill Sans" panose="020B0502020104020203" pitchFamily="34" charset="-79"/>
                <a:cs typeface="Gill Sans" panose="020B0502020104020203" pitchFamily="34" charset="-79"/>
                <a:sym typeface="Gill Sans"/>
              </a:rPr>
              <a:t> popular choices</a:t>
            </a:r>
            <a:endParaRPr lang="en-US" sz="2400" dirty="0">
              <a:solidFill>
                <a:schemeClr val="dk1"/>
              </a:solidFill>
              <a:latin typeface="Gill Sans" panose="020B0502020104020203" pitchFamily="34" charset="-79"/>
              <a:cs typeface="Gill Sans" panose="020B0502020104020203" pitchFamily="34" charset="-79"/>
              <a:sym typeface="Gill Sans"/>
            </a:endParaRPr>
          </a:p>
        </p:txBody>
      </p:sp>
      <p:sp>
        <p:nvSpPr>
          <p:cNvPr id="2" name="Google Shape;136;p19">
            <a:extLst>
              <a:ext uri="{FF2B5EF4-FFF2-40B4-BE49-F238E27FC236}">
                <a16:creationId xmlns:a16="http://schemas.microsoft.com/office/drawing/2014/main" id="{E6EFCC93-9AE2-6372-A6E8-968F3FA2E9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618" y="3947071"/>
            <a:ext cx="8803507" cy="973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800" dirty="0"/>
          </a:p>
          <a:p>
            <a:pPr marL="342900" indent="-234950" algn="just">
              <a:lnSpc>
                <a:spcPct val="115000"/>
              </a:lnSpc>
              <a:spcBef>
                <a:spcPts val="0"/>
              </a:spcBef>
              <a:buSzPts val="1100"/>
              <a:buFont typeface="Arial"/>
              <a:buChar char="●"/>
            </a:pPr>
            <a:r>
              <a:rPr lang="en-US" sz="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Kong, R. and Chen, H., 2024. </a:t>
            </a:r>
            <a:r>
              <a:rPr lang="en-US" sz="8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DeepCRF</a:t>
            </a:r>
            <a:r>
              <a:rPr lang="en-US" sz="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: Deep learning-enhanced CSI-based RF fingerprinting for channel-resilient </a:t>
            </a:r>
            <a:r>
              <a:rPr lang="en-US" sz="8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WiFi</a:t>
            </a:r>
            <a:r>
              <a:rPr lang="en-US" sz="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device identification. IEEE Transactions on Information Forensics and Security, 20, pp.264-278.</a:t>
            </a:r>
          </a:p>
          <a:p>
            <a:pPr marL="342900" indent="-234950" algn="just">
              <a:lnSpc>
                <a:spcPct val="115000"/>
              </a:lnSpc>
              <a:spcBef>
                <a:spcPts val="0"/>
              </a:spcBef>
              <a:buSzPts val="1100"/>
              <a:buFont typeface="Arial"/>
              <a:buChar char="●"/>
            </a:pPr>
            <a:r>
              <a:rPr lang="en-US" sz="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Kong, R. and Chen, H., 2024. CSI-RFF: Leveraging micro-signals on CSI for RF fingerprinting of commodity </a:t>
            </a:r>
            <a:r>
              <a:rPr lang="en-US" sz="8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WiFi</a:t>
            </a:r>
            <a:r>
              <a:rPr lang="en-US" sz="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. IEEE Transactions on Information Forensics and Security, 19, pp.5301-5315.</a:t>
            </a:r>
          </a:p>
          <a:p>
            <a:pPr marL="342900" indent="-234950" algn="just">
              <a:lnSpc>
                <a:spcPct val="115000"/>
              </a:lnSpc>
              <a:spcBef>
                <a:spcPts val="0"/>
              </a:spcBef>
              <a:buSzPts val="1100"/>
              <a:buFont typeface="Arial"/>
              <a:buChar char="●"/>
            </a:pPr>
            <a:r>
              <a:rPr lang="en-US" sz="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Restuccia, F., D'Oro, S., Al-</a:t>
            </a:r>
            <a:r>
              <a:rPr lang="en-US" sz="8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Shawabka</a:t>
            </a:r>
            <a:r>
              <a:rPr lang="en-US" sz="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, A., </a:t>
            </a:r>
            <a:r>
              <a:rPr lang="en-US" sz="8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Belgiovine</a:t>
            </a:r>
            <a:r>
              <a:rPr lang="en-US" sz="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, M., </a:t>
            </a:r>
            <a:r>
              <a:rPr lang="en-US" sz="8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Angioloni</a:t>
            </a:r>
            <a:r>
              <a:rPr lang="en-US" sz="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, L., Ioannidis, S., Chowdhury, K. and Melodia, T., 2019, July. </a:t>
            </a:r>
            <a:r>
              <a:rPr lang="en-US" sz="8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DeepRadioID</a:t>
            </a:r>
            <a:r>
              <a:rPr lang="en-US" sz="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: Real-time channel-resilient optimization of deep learning-based radio fingerprinting algorithms. In Proceedings of the twentieth ACM international symposium on mobile ad hoc networking and computing (pp. 51-60).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C9339E-5837-CF16-9327-E2B008A1C9A9}"/>
              </a:ext>
            </a:extLst>
          </p:cNvPr>
          <p:cNvSpPr txBox="1"/>
          <p:nvPr/>
        </p:nvSpPr>
        <p:spPr>
          <a:xfrm>
            <a:off x="1005663" y="3440618"/>
            <a:ext cx="7109857" cy="4616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Requires specialized hardware / firmware support</a:t>
            </a:r>
          </a:p>
        </p:txBody>
      </p:sp>
    </p:spTree>
    <p:extLst>
      <p:ext uri="{BB962C8B-B14F-4D97-AF65-F5344CB8AC3E}">
        <p14:creationId xmlns:p14="http://schemas.microsoft.com/office/powerpoint/2010/main" val="247925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C59D2-F194-F32C-295D-008B353AF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3;p30">
            <a:extLst>
              <a:ext uri="{FF2B5EF4-FFF2-40B4-BE49-F238E27FC236}">
                <a16:creationId xmlns:a16="http://schemas.microsoft.com/office/drawing/2014/main" id="{155C5180-32D6-B631-B2C6-EB734036591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768470" y="4680800"/>
            <a:ext cx="275086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6</a:t>
            </a:fld>
            <a:endParaRPr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7502EFA-9B34-3432-3E21-191FA6AEA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385" y="137872"/>
            <a:ext cx="6242539" cy="393463"/>
          </a:xfrm>
        </p:spPr>
        <p:txBody>
          <a:bodyPr>
            <a:noAutofit/>
          </a:bodyPr>
          <a:lstStyle/>
          <a:p>
            <a:r>
              <a:rPr lang="en-US" dirty="0"/>
              <a:t>What has been Done so Far ? (2)</a:t>
            </a:r>
          </a:p>
        </p:txBody>
      </p:sp>
      <p:sp>
        <p:nvSpPr>
          <p:cNvPr id="20" name="Google Shape;54;p13">
            <a:extLst>
              <a:ext uri="{FF2B5EF4-FFF2-40B4-BE49-F238E27FC236}">
                <a16:creationId xmlns:a16="http://schemas.microsoft.com/office/drawing/2014/main" id="{7BFF65CB-BDC4-2EBD-3A8D-F8F7A8A925D9}"/>
              </a:ext>
            </a:extLst>
          </p:cNvPr>
          <p:cNvSpPr txBox="1"/>
          <p:nvPr/>
        </p:nvSpPr>
        <p:spPr>
          <a:xfrm>
            <a:off x="3542744" y="2330218"/>
            <a:ext cx="964397" cy="628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8850" tIns="158850" rIns="158850" bIns="1588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latin typeface="Gill Sans" panose="020B0502020104020203" pitchFamily="34" charset="-79"/>
                <a:ea typeface="Palatino"/>
                <a:cs typeface="Gill Sans" panose="020B0502020104020203" pitchFamily="34" charset="-79"/>
                <a:sym typeface="Palatino"/>
              </a:rPr>
              <a:t>STA 2</a:t>
            </a:r>
            <a:endParaRPr sz="2000" dirty="0">
              <a:latin typeface="Gill Sans" panose="020B0502020104020203" pitchFamily="34" charset="-79"/>
              <a:ea typeface="Palatino"/>
              <a:cs typeface="Gill Sans" panose="020B0502020104020203" pitchFamily="34" charset="-79"/>
              <a:sym typeface="Palatino"/>
            </a:endParaRPr>
          </a:p>
        </p:txBody>
      </p:sp>
      <p:sp>
        <p:nvSpPr>
          <p:cNvPr id="21" name="Google Shape;55;p13">
            <a:extLst>
              <a:ext uri="{FF2B5EF4-FFF2-40B4-BE49-F238E27FC236}">
                <a16:creationId xmlns:a16="http://schemas.microsoft.com/office/drawing/2014/main" id="{94E71C10-57CF-8EB3-05BC-A6AE493591DD}"/>
              </a:ext>
            </a:extLst>
          </p:cNvPr>
          <p:cNvSpPr txBox="1"/>
          <p:nvPr/>
        </p:nvSpPr>
        <p:spPr>
          <a:xfrm>
            <a:off x="446050" y="2212375"/>
            <a:ext cx="1581034" cy="62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8850" tIns="158850" rIns="158850" bIns="1588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latin typeface="Palatino"/>
                <a:ea typeface="Palatino"/>
                <a:cs typeface="Palatino"/>
                <a:sym typeface="Palatino"/>
              </a:rPr>
              <a:t>AP</a:t>
            </a:r>
            <a:endParaRPr sz="2000" dirty="0"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22" name="Google Shape;56;p13">
            <a:extLst>
              <a:ext uri="{FF2B5EF4-FFF2-40B4-BE49-F238E27FC236}">
                <a16:creationId xmlns:a16="http://schemas.microsoft.com/office/drawing/2014/main" id="{68766226-DB5B-5122-01BC-09EF3F313AAF}"/>
              </a:ext>
            </a:extLst>
          </p:cNvPr>
          <p:cNvSpPr/>
          <p:nvPr/>
        </p:nvSpPr>
        <p:spPr>
          <a:xfrm rot="20253401">
            <a:off x="1731247" y="1842846"/>
            <a:ext cx="1510357" cy="189408"/>
          </a:xfrm>
          <a:prstGeom prst="flowChartDisplay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158850" tIns="158850" rIns="158850" bIns="158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32" b="1" dirty="0">
              <a:highlight>
                <a:srgbClr val="FFFF00"/>
              </a:highlight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23" name="Google Shape;57;p13">
            <a:extLst>
              <a:ext uri="{FF2B5EF4-FFF2-40B4-BE49-F238E27FC236}">
                <a16:creationId xmlns:a16="http://schemas.microsoft.com/office/drawing/2014/main" id="{440C9360-73BB-65F1-02EE-2EBB13B44CFF}"/>
              </a:ext>
            </a:extLst>
          </p:cNvPr>
          <p:cNvSpPr/>
          <p:nvPr/>
        </p:nvSpPr>
        <p:spPr>
          <a:xfrm rot="986563">
            <a:off x="1774747" y="2308354"/>
            <a:ext cx="1370471" cy="189403"/>
          </a:xfrm>
          <a:prstGeom prst="flowChartDisplay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158850" tIns="158850" rIns="158850" bIns="158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32" b="1">
              <a:latin typeface="Palatino"/>
              <a:ea typeface="Palatino"/>
              <a:cs typeface="Palatino"/>
              <a:sym typeface="Palatino"/>
            </a:endParaRPr>
          </a:p>
        </p:txBody>
      </p:sp>
      <p:cxnSp>
        <p:nvCxnSpPr>
          <p:cNvPr id="24" name="Google Shape;58;p13">
            <a:extLst>
              <a:ext uri="{FF2B5EF4-FFF2-40B4-BE49-F238E27FC236}">
                <a16:creationId xmlns:a16="http://schemas.microsoft.com/office/drawing/2014/main" id="{028B793C-D87F-5005-1DB0-05B63484D7A0}"/>
              </a:ext>
            </a:extLst>
          </p:cNvPr>
          <p:cNvCxnSpPr>
            <a:cxnSpLocks/>
          </p:cNvCxnSpPr>
          <p:nvPr/>
        </p:nvCxnSpPr>
        <p:spPr>
          <a:xfrm rot="5400000">
            <a:off x="3317579" y="2051442"/>
            <a:ext cx="1684576" cy="628097"/>
          </a:xfrm>
          <a:prstGeom prst="bentConnector3">
            <a:avLst>
              <a:gd name="adj1" fmla="val 99537"/>
            </a:avLst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med" len="med"/>
            <a:tailEnd type="stealth" w="med" len="med"/>
          </a:ln>
        </p:spPr>
      </p:cxnSp>
      <p:pic>
        <p:nvPicPr>
          <p:cNvPr id="25" name="Google Shape;60;p13">
            <a:extLst>
              <a:ext uri="{FF2B5EF4-FFF2-40B4-BE49-F238E27FC236}">
                <a16:creationId xmlns:a16="http://schemas.microsoft.com/office/drawing/2014/main" id="{A2622CC1-37C5-F2AE-2E1B-47BBFED0CFE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2083" y="1296542"/>
            <a:ext cx="1153360" cy="1069231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61;p13">
            <a:extLst>
              <a:ext uri="{FF2B5EF4-FFF2-40B4-BE49-F238E27FC236}">
                <a16:creationId xmlns:a16="http://schemas.microsoft.com/office/drawing/2014/main" id="{EDB2FACC-6EEE-6A62-04B3-3D7B0220316E}"/>
              </a:ext>
            </a:extLst>
          </p:cNvPr>
          <p:cNvSpPr txBox="1"/>
          <p:nvPr/>
        </p:nvSpPr>
        <p:spPr>
          <a:xfrm>
            <a:off x="3579989" y="1537251"/>
            <a:ext cx="981214" cy="628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8850" tIns="158850" rIns="158850" bIns="1588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latin typeface="Gill Sans" panose="020B0502020104020203" pitchFamily="34" charset="-79"/>
                <a:ea typeface="Palatino"/>
                <a:cs typeface="Gill Sans" panose="020B0502020104020203" pitchFamily="34" charset="-79"/>
                <a:sym typeface="Palatino"/>
              </a:rPr>
              <a:t>STA 1</a:t>
            </a:r>
            <a:endParaRPr sz="2000" dirty="0">
              <a:latin typeface="Gill Sans" panose="020B0502020104020203" pitchFamily="34" charset="-79"/>
              <a:ea typeface="Palatino"/>
              <a:cs typeface="Gill Sans" panose="020B0502020104020203" pitchFamily="34" charset="-79"/>
              <a:sym typeface="Palatino"/>
            </a:endParaRPr>
          </a:p>
        </p:txBody>
      </p:sp>
      <p:pic>
        <p:nvPicPr>
          <p:cNvPr id="27" name="Google Shape;62;p13">
            <a:extLst>
              <a:ext uri="{FF2B5EF4-FFF2-40B4-BE49-F238E27FC236}">
                <a16:creationId xmlns:a16="http://schemas.microsoft.com/office/drawing/2014/main" id="{3C56E401-84B1-34AE-C708-4136AF89DCE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-600" r="600"/>
          <a:stretch/>
        </p:blipFill>
        <p:spPr>
          <a:xfrm rot="793088" flipH="1">
            <a:off x="3027973" y="1328536"/>
            <a:ext cx="1094293" cy="787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63;p13">
            <a:extLst>
              <a:ext uri="{FF2B5EF4-FFF2-40B4-BE49-F238E27FC236}">
                <a16:creationId xmlns:a16="http://schemas.microsoft.com/office/drawing/2014/main" id="{25B8B526-A473-681E-9A6C-43E98424A94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-600" r="600"/>
          <a:stretch/>
        </p:blipFill>
        <p:spPr>
          <a:xfrm rot="793088" flipH="1">
            <a:off x="2900427" y="2106783"/>
            <a:ext cx="1140435" cy="78785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" name="Google Shape;64;p13">
            <a:extLst>
              <a:ext uri="{FF2B5EF4-FFF2-40B4-BE49-F238E27FC236}">
                <a16:creationId xmlns:a16="http://schemas.microsoft.com/office/drawing/2014/main" id="{25099759-AB35-ED14-C8A6-6E91A8B7AA26}"/>
              </a:ext>
            </a:extLst>
          </p:cNvPr>
          <p:cNvCxnSpPr>
            <a:cxnSpLocks/>
            <a:stCxn id="57" idx="1"/>
          </p:cNvCxnSpPr>
          <p:nvPr/>
        </p:nvCxnSpPr>
        <p:spPr>
          <a:xfrm rot="10800000">
            <a:off x="1191969" y="2687845"/>
            <a:ext cx="274021" cy="547822"/>
          </a:xfrm>
          <a:prstGeom prst="bentConnector2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8" name="Google Shape;66;p13">
            <a:extLst>
              <a:ext uri="{FF2B5EF4-FFF2-40B4-BE49-F238E27FC236}">
                <a16:creationId xmlns:a16="http://schemas.microsoft.com/office/drawing/2014/main" id="{9A425CFB-45BC-0168-28AD-FB61E015ABEF}"/>
              </a:ext>
            </a:extLst>
          </p:cNvPr>
          <p:cNvSpPr txBox="1"/>
          <p:nvPr/>
        </p:nvSpPr>
        <p:spPr>
          <a:xfrm>
            <a:off x="5901006" y="1537251"/>
            <a:ext cx="2796941" cy="1847114"/>
          </a:xfrm>
          <a:prstGeom prst="rect">
            <a:avLst/>
          </a:prstGeom>
          <a:solidFill>
            <a:srgbClr val="E2F4FF"/>
          </a:solidFill>
          <a:ln w="952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58850" tIns="158850" rIns="158850" bIns="158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11" dirty="0">
              <a:latin typeface="Consolas"/>
              <a:ea typeface="Consolas"/>
              <a:cs typeface="Consolas"/>
              <a:sym typeface="Consolas"/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E31728D-DB4F-DECF-92B1-7CB0D61AB633}"/>
              </a:ext>
            </a:extLst>
          </p:cNvPr>
          <p:cNvGrpSpPr/>
          <p:nvPr/>
        </p:nvGrpSpPr>
        <p:grpSpPr>
          <a:xfrm>
            <a:off x="7598307" y="2820846"/>
            <a:ext cx="545826" cy="481192"/>
            <a:chOff x="7913479" y="2551772"/>
            <a:chExt cx="714266" cy="729422"/>
          </a:xfrm>
        </p:grpSpPr>
        <p:pic>
          <p:nvPicPr>
            <p:cNvPr id="51" name="Google Shape;69;p13">
              <a:extLst>
                <a:ext uri="{FF2B5EF4-FFF2-40B4-BE49-F238E27FC236}">
                  <a16:creationId xmlns:a16="http://schemas.microsoft.com/office/drawing/2014/main" id="{9A344364-EACA-D93B-6004-DEACFC114182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980896" y="2620667"/>
              <a:ext cx="646849" cy="6605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" name="Google Shape;70;p13">
              <a:extLst>
                <a:ext uri="{FF2B5EF4-FFF2-40B4-BE49-F238E27FC236}">
                  <a16:creationId xmlns:a16="http://schemas.microsoft.com/office/drawing/2014/main" id="{485DC041-B001-2CDB-D223-17DFCC7A44DE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913479" y="2551772"/>
              <a:ext cx="356593" cy="372486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5179EA2-983C-3035-DCF0-C2FF4FA92336}"/>
              </a:ext>
            </a:extLst>
          </p:cNvPr>
          <p:cNvCxnSpPr>
            <a:cxnSpLocks/>
          </p:cNvCxnSpPr>
          <p:nvPr/>
        </p:nvCxnSpPr>
        <p:spPr>
          <a:xfrm>
            <a:off x="3659023" y="2330218"/>
            <a:ext cx="792024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AE2D78A-DE6D-8136-7611-CA81997BF11E}"/>
              </a:ext>
            </a:extLst>
          </p:cNvPr>
          <p:cNvCxnSpPr>
            <a:cxnSpLocks/>
          </p:cNvCxnSpPr>
          <p:nvPr/>
        </p:nvCxnSpPr>
        <p:spPr>
          <a:xfrm>
            <a:off x="3769178" y="1523201"/>
            <a:ext cx="714151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2" name="Picture 41">
            <a:extLst>
              <a:ext uri="{FF2B5EF4-FFF2-40B4-BE49-F238E27FC236}">
                <a16:creationId xmlns:a16="http://schemas.microsoft.com/office/drawing/2014/main" id="{9F60BC8D-7045-898A-7BC8-C13D9490ED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2906" y="1294817"/>
            <a:ext cx="981214" cy="656022"/>
          </a:xfrm>
          <a:prstGeom prst="rect">
            <a:avLst/>
          </a:prstGeom>
        </p:spPr>
      </p:pic>
      <p:cxnSp>
        <p:nvCxnSpPr>
          <p:cNvPr id="44" name="Elbow Connector 43">
            <a:extLst>
              <a:ext uri="{FF2B5EF4-FFF2-40B4-BE49-F238E27FC236}">
                <a16:creationId xmlns:a16="http://schemas.microsoft.com/office/drawing/2014/main" id="{2DDDE1D0-784C-AD00-D218-A202B7FFB6CF}"/>
              </a:ext>
            </a:extLst>
          </p:cNvPr>
          <p:cNvCxnSpPr>
            <a:cxnSpLocks/>
          </p:cNvCxnSpPr>
          <p:nvPr/>
        </p:nvCxnSpPr>
        <p:spPr>
          <a:xfrm flipV="1">
            <a:off x="3831475" y="2065008"/>
            <a:ext cx="2068351" cy="1359321"/>
          </a:xfrm>
          <a:prstGeom prst="bentConnector3">
            <a:avLst/>
          </a:prstGeom>
          <a:ln w="38100">
            <a:prstDash val="sys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FA381390-5B14-7B30-779E-81E2A2AE06DC}"/>
              </a:ext>
            </a:extLst>
          </p:cNvPr>
          <p:cNvSpPr txBox="1"/>
          <p:nvPr/>
        </p:nvSpPr>
        <p:spPr>
          <a:xfrm>
            <a:off x="1465989" y="2881724"/>
            <a:ext cx="2346324" cy="707886"/>
          </a:xfrm>
          <a:prstGeom prst="rect">
            <a:avLst/>
          </a:prstGeom>
          <a:solidFill>
            <a:srgbClr val="E2F4FF"/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Gill Sans" panose="020B0502020104020203" pitchFamily="34" charset="-79"/>
                <a:ea typeface="Palatino"/>
                <a:cs typeface="Gill Sans" panose="020B0502020104020203" pitchFamily="34" charset="-79"/>
                <a:sym typeface="Palatino"/>
              </a:rPr>
              <a:t>Beamforming Feedback Info. (BFI)</a:t>
            </a: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C6F90419-B67F-7D34-EA91-050BDB4D13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25760" y="2263505"/>
            <a:ext cx="997474" cy="944274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29C57DD1-C3C7-73CC-A49D-322B70590E01}"/>
              </a:ext>
            </a:extLst>
          </p:cNvPr>
          <p:cNvSpPr txBox="1"/>
          <p:nvPr/>
        </p:nvSpPr>
        <p:spPr>
          <a:xfrm>
            <a:off x="5948883" y="1792878"/>
            <a:ext cx="2447053" cy="3359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Gill Sans" panose="020B0502020104020203" pitchFamily="34" charset="-79"/>
                <a:cs typeface="Gill Sans" panose="020B0502020104020203" pitchFamily="34" charset="-79"/>
              </a:rPr>
              <a:t>Over-the-air BFI capture</a:t>
            </a:r>
            <a:endParaRPr lang="en-US" sz="3200" dirty="0">
              <a:latin typeface="Gill Sans" panose="020B0502020104020203" pitchFamily="34" charset="-79"/>
              <a:ea typeface="Palatino"/>
              <a:cs typeface="Gill Sans" panose="020B0502020104020203" pitchFamily="34" charset="-79"/>
              <a:sym typeface="Palatino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2214400-BEE5-EBB0-0696-E6452DB78CF0}"/>
              </a:ext>
            </a:extLst>
          </p:cNvPr>
          <p:cNvSpPr txBox="1"/>
          <p:nvPr/>
        </p:nvSpPr>
        <p:spPr>
          <a:xfrm>
            <a:off x="5899827" y="2316212"/>
            <a:ext cx="15385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Gill Sans" panose="020B0502020104020203" pitchFamily="34" charset="-79"/>
                <a:ea typeface="Palatino"/>
                <a:cs typeface="Gill Sans" panose="020B0502020104020203" pitchFamily="34" charset="-79"/>
                <a:sym typeface="Palatino"/>
              </a:rPr>
              <a:t>DNN Model</a:t>
            </a:r>
          </a:p>
        </p:txBody>
      </p:sp>
      <p:pic>
        <p:nvPicPr>
          <p:cNvPr id="70" name="Google Shape;67;p13">
            <a:extLst>
              <a:ext uri="{FF2B5EF4-FFF2-40B4-BE49-F238E27FC236}">
                <a16:creationId xmlns:a16="http://schemas.microsoft.com/office/drawing/2014/main" id="{7A60012B-B135-37A4-9F5F-8FD4FED15E8F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flipH="1">
            <a:off x="7598307" y="2290094"/>
            <a:ext cx="501920" cy="483533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863CF459-AC8A-D91B-434C-CD298F71C0DD}"/>
              </a:ext>
            </a:extLst>
          </p:cNvPr>
          <p:cNvSpPr txBox="1"/>
          <p:nvPr/>
        </p:nvSpPr>
        <p:spPr>
          <a:xfrm>
            <a:off x="6070106" y="2721084"/>
            <a:ext cx="1410625" cy="594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2000" dirty="0">
                <a:latin typeface="Gill Sans" panose="020B0502020104020203" pitchFamily="34" charset="-79"/>
                <a:ea typeface="Palatino"/>
                <a:cs typeface="Gill Sans" panose="020B0502020104020203" pitchFamily="34" charset="-79"/>
                <a:sym typeface="Palatino"/>
              </a:rPr>
              <a:t>Authenticate </a:t>
            </a:r>
          </a:p>
          <a:p>
            <a:pPr lvl="0" algn="ctr"/>
            <a:r>
              <a:rPr lang="en-US" sz="2000" dirty="0">
                <a:latin typeface="Gill Sans" panose="020B0502020104020203" pitchFamily="34" charset="-79"/>
                <a:ea typeface="Palatino"/>
                <a:cs typeface="Gill Sans" panose="020B0502020104020203" pitchFamily="34" charset="-79"/>
                <a:sym typeface="Palatino"/>
              </a:rPr>
              <a:t>STA</a:t>
            </a:r>
          </a:p>
        </p:txBody>
      </p:sp>
      <p:sp>
        <p:nvSpPr>
          <p:cNvPr id="80" name="Google Shape;136;p19">
            <a:extLst>
              <a:ext uri="{FF2B5EF4-FFF2-40B4-BE49-F238E27FC236}">
                <a16:creationId xmlns:a16="http://schemas.microsoft.com/office/drawing/2014/main" id="{9100CCB1-D248-AA7F-57D8-2733638C7D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0444" y="4074989"/>
            <a:ext cx="8803507" cy="812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800" dirty="0"/>
          </a:p>
          <a:p>
            <a:pPr marL="342900" indent="-234950" algn="just">
              <a:lnSpc>
                <a:spcPct val="115000"/>
              </a:lnSpc>
              <a:spcBef>
                <a:spcPts val="0"/>
              </a:spcBef>
              <a:buSzPts val="1100"/>
              <a:buFont typeface="Arial"/>
              <a:buChar char="●"/>
            </a:pPr>
            <a:r>
              <a:rPr lang="en-US" sz="8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Meneghello</a:t>
            </a:r>
            <a:r>
              <a:rPr lang="en-US" sz="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, F., Rossi, M. and Restuccia, F., 2022, July. </a:t>
            </a:r>
            <a:r>
              <a:rPr lang="en-US" sz="8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DeepCSI</a:t>
            </a:r>
            <a:r>
              <a:rPr lang="en-US" sz="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: Rethinking Wi-Fi radio fingerprinting through MU-MIMO CSI feedback deep learning. In 2022 IEEE 42nd International Conference on Distributed Computing Systems (ICDCS) (pp. 1062-1072). IEEE.</a:t>
            </a:r>
          </a:p>
          <a:p>
            <a:pPr marL="342900" indent="-234950" algn="just">
              <a:lnSpc>
                <a:spcPct val="115000"/>
              </a:lnSpc>
              <a:spcBef>
                <a:spcPts val="0"/>
              </a:spcBef>
              <a:buSzPts val="1100"/>
              <a:buFont typeface="Arial"/>
              <a:buChar char="●"/>
            </a:pPr>
            <a:r>
              <a:rPr lang="en-US" sz="8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Meneghello</a:t>
            </a:r>
            <a:r>
              <a:rPr lang="en-US" sz="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, F., Haque, K.F. and Restuccia, F., 2025, May. Radio Fingerprinting of Wi-Fi Devices Through MIMO Compressed Channel Feedback. In IEEE INFOCOM 2025-IEEE Conference on Computer Communications Workshops (INFOCOM WKSHPS) (pp. 1-6). IEEE.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AEDA548-647D-E563-BD3F-132ADAA3A6E6}"/>
              </a:ext>
            </a:extLst>
          </p:cNvPr>
          <p:cNvSpPr txBox="1"/>
          <p:nvPr/>
        </p:nvSpPr>
        <p:spPr>
          <a:xfrm>
            <a:off x="2039955" y="3719523"/>
            <a:ext cx="4924484" cy="4616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Cannot generalize to unseen domains</a:t>
            </a:r>
          </a:p>
        </p:txBody>
      </p:sp>
      <p:sp>
        <p:nvSpPr>
          <p:cNvPr id="82" name="Google Shape;196;p30">
            <a:extLst>
              <a:ext uri="{FF2B5EF4-FFF2-40B4-BE49-F238E27FC236}">
                <a16:creationId xmlns:a16="http://schemas.microsoft.com/office/drawing/2014/main" id="{7D104549-22AC-1AB8-A40E-260D24D98F29}"/>
              </a:ext>
            </a:extLst>
          </p:cNvPr>
          <p:cNvSpPr txBox="1"/>
          <p:nvPr/>
        </p:nvSpPr>
        <p:spPr>
          <a:xfrm>
            <a:off x="0" y="630536"/>
            <a:ext cx="9143999" cy="609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71450" algn="ctr">
              <a:lnSpc>
                <a:spcPct val="114999"/>
              </a:lnSpc>
            </a:pPr>
            <a:r>
              <a:rPr lang="en" sz="2400" dirty="0">
                <a:solidFill>
                  <a:schemeClr val="dk1"/>
                </a:solidFill>
                <a:highlight>
                  <a:srgbClr val="FFFFFF"/>
                </a:highlight>
                <a:latin typeface="Gill Sans" panose="020B0502020104020203" pitchFamily="34" charset="-79"/>
                <a:cs typeface="Gill Sans" panose="020B0502020104020203" pitchFamily="34" charset="-79"/>
                <a:sym typeface="Gill Sans"/>
              </a:rPr>
              <a:t>BFI based fingerprinting doesn’t need specialized firmware / hardware</a:t>
            </a:r>
            <a:endParaRPr lang="en-US" sz="2400" dirty="0">
              <a:solidFill>
                <a:schemeClr val="dk1"/>
              </a:solidFill>
              <a:latin typeface="Gill Sans" panose="020B0502020104020203" pitchFamily="34" charset="-79"/>
              <a:cs typeface="Gill Sans" panose="020B0502020104020203" pitchFamily="34" charset="-79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662159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61" grpId="0"/>
      <p:bldP spid="69" grpId="0"/>
      <p:bldP spid="71" grpId="0"/>
      <p:bldP spid="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6CE79-A682-6919-E48D-F89F822E2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3;p30">
            <a:extLst>
              <a:ext uri="{FF2B5EF4-FFF2-40B4-BE49-F238E27FC236}">
                <a16:creationId xmlns:a16="http://schemas.microsoft.com/office/drawing/2014/main" id="{777E479A-6BA0-999C-865C-C3119FED923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768470" y="4680800"/>
            <a:ext cx="275086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7</a:t>
            </a:fld>
            <a:endParaRPr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BA8ECBD-1504-6AED-FC1D-9ADCEE5A5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020" y="137872"/>
            <a:ext cx="5956194" cy="393463"/>
          </a:xfrm>
        </p:spPr>
        <p:txBody>
          <a:bodyPr>
            <a:noAutofit/>
          </a:bodyPr>
          <a:lstStyle/>
          <a:p>
            <a:r>
              <a:rPr lang="en-US" dirty="0"/>
              <a:t>Preli. Analysis on Domain Generalization</a:t>
            </a:r>
          </a:p>
        </p:txBody>
      </p:sp>
      <p:pic>
        <p:nvPicPr>
          <p:cNvPr id="8" name="Google Shape;54;p13">
            <a:extLst>
              <a:ext uri="{FF2B5EF4-FFF2-40B4-BE49-F238E27FC236}">
                <a16:creationId xmlns:a16="http://schemas.microsoft.com/office/drawing/2014/main" id="{57549D42-F589-9549-228F-14D035D74DA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8857" y="738039"/>
            <a:ext cx="1311067" cy="126625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55;p13">
            <a:extLst>
              <a:ext uri="{FF2B5EF4-FFF2-40B4-BE49-F238E27FC236}">
                <a16:creationId xmlns:a16="http://schemas.microsoft.com/office/drawing/2014/main" id="{B2ADF5CE-BB21-EA40-F91D-0F102815C962}"/>
              </a:ext>
            </a:extLst>
          </p:cNvPr>
          <p:cNvSpPr txBox="1"/>
          <p:nvPr/>
        </p:nvSpPr>
        <p:spPr>
          <a:xfrm>
            <a:off x="441206" y="4165971"/>
            <a:ext cx="3112127" cy="484051"/>
          </a:xfrm>
          <a:prstGeom prst="rect">
            <a:avLst/>
          </a:prstGeom>
          <a:solidFill>
            <a:srgbClr val="CCCCCC"/>
          </a:solidFill>
          <a:ln w="2857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2525" tIns="102525" rIns="102525" bIns="1025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latin typeface="Gill Sans" panose="020B0502020104020203" pitchFamily="34" charset="-79"/>
                <a:ea typeface="Times New Roman"/>
                <a:cs typeface="Gill Sans" panose="020B0502020104020203" pitchFamily="34" charset="-79"/>
                <a:sym typeface="Times New Roman"/>
              </a:rPr>
              <a:t>5 diff. location for each NIC</a:t>
            </a:r>
            <a:endParaRPr sz="1800" dirty="0">
              <a:latin typeface="Gill Sans" panose="020B0502020104020203" pitchFamily="34" charset="-79"/>
              <a:ea typeface="Times New Roman"/>
              <a:cs typeface="Gill Sans" panose="020B0502020104020203" pitchFamily="34" charset="-79"/>
              <a:sym typeface="Times New Roman"/>
            </a:endParaRPr>
          </a:p>
        </p:txBody>
      </p:sp>
      <p:sp>
        <p:nvSpPr>
          <p:cNvPr id="17" name="Google Shape;61;p13">
            <a:extLst>
              <a:ext uri="{FF2B5EF4-FFF2-40B4-BE49-F238E27FC236}">
                <a16:creationId xmlns:a16="http://schemas.microsoft.com/office/drawing/2014/main" id="{CCE48050-3B95-B4A4-AB76-4165F7436CFB}"/>
              </a:ext>
            </a:extLst>
          </p:cNvPr>
          <p:cNvSpPr txBox="1"/>
          <p:nvPr/>
        </p:nvSpPr>
        <p:spPr>
          <a:xfrm>
            <a:off x="404163" y="2192977"/>
            <a:ext cx="3100456" cy="761050"/>
          </a:xfrm>
          <a:prstGeom prst="rect">
            <a:avLst/>
          </a:prstGeom>
          <a:solidFill>
            <a:srgbClr val="CCCCCC"/>
          </a:solidFill>
          <a:ln w="2857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2525" tIns="102525" rIns="102525" bIns="1025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latin typeface="Gill Sans" panose="020B0502020104020203" pitchFamily="34" charset="-79"/>
                <a:ea typeface="Times New Roman"/>
                <a:cs typeface="Gill Sans" panose="020B0502020104020203" pitchFamily="34" charset="-79"/>
                <a:sym typeface="Times New Roman"/>
              </a:rPr>
              <a:t>Spacing of 4 inch between two diff. NIC loc.</a:t>
            </a:r>
            <a:endParaRPr sz="1800" dirty="0">
              <a:latin typeface="Gill Sans" panose="020B0502020104020203" pitchFamily="34" charset="-79"/>
              <a:ea typeface="Times New Roman"/>
              <a:cs typeface="Gill Sans" panose="020B0502020104020203" pitchFamily="34" charset="-79"/>
              <a:sym typeface="Times New Roman"/>
            </a:endParaRPr>
          </a:p>
        </p:txBody>
      </p:sp>
      <p:cxnSp>
        <p:nvCxnSpPr>
          <p:cNvPr id="18" name="Google Shape;62;p13">
            <a:extLst>
              <a:ext uri="{FF2B5EF4-FFF2-40B4-BE49-F238E27FC236}">
                <a16:creationId xmlns:a16="http://schemas.microsoft.com/office/drawing/2014/main" id="{0F171BB9-E461-36F3-10F3-2E9A76C1256F}"/>
              </a:ext>
            </a:extLst>
          </p:cNvPr>
          <p:cNvCxnSpPr>
            <a:cxnSpLocks/>
          </p:cNvCxnSpPr>
          <p:nvPr/>
        </p:nvCxnSpPr>
        <p:spPr>
          <a:xfrm rot="16200000" flipH="1">
            <a:off x="2437218" y="3228716"/>
            <a:ext cx="505489" cy="1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EFF3FD5-82D0-E6EA-D18B-AD57FE819AEC}"/>
              </a:ext>
            </a:extLst>
          </p:cNvPr>
          <p:cNvGrpSpPr/>
          <p:nvPr/>
        </p:nvGrpSpPr>
        <p:grpSpPr>
          <a:xfrm rot="5400000">
            <a:off x="1677175" y="2109874"/>
            <a:ext cx="566102" cy="3112126"/>
            <a:chOff x="6018093" y="1685675"/>
            <a:chExt cx="752369" cy="2667101"/>
          </a:xfrm>
        </p:grpSpPr>
        <p:cxnSp>
          <p:nvCxnSpPr>
            <p:cNvPr id="12" name="Google Shape;56;p13">
              <a:extLst>
                <a:ext uri="{FF2B5EF4-FFF2-40B4-BE49-F238E27FC236}">
                  <a16:creationId xmlns:a16="http://schemas.microsoft.com/office/drawing/2014/main" id="{113AE6FF-8228-69C4-1BE3-93E8561BDDA4}"/>
                </a:ext>
              </a:extLst>
            </p:cNvPr>
            <p:cNvCxnSpPr>
              <a:cxnSpLocks/>
            </p:cNvCxnSpPr>
            <p:nvPr/>
          </p:nvCxnSpPr>
          <p:spPr>
            <a:xfrm>
              <a:off x="6338012" y="1685675"/>
              <a:ext cx="25200" cy="2657100"/>
            </a:xfrm>
            <a:prstGeom prst="straightConnector1">
              <a:avLst/>
            </a:prstGeom>
            <a:noFill/>
            <a:ln w="1143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57;p13">
              <a:extLst>
                <a:ext uri="{FF2B5EF4-FFF2-40B4-BE49-F238E27FC236}">
                  <a16:creationId xmlns:a16="http://schemas.microsoft.com/office/drawing/2014/main" id="{1991036F-439A-64F6-DAD6-8E001D24CE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0777" y="4342775"/>
              <a:ext cx="679685" cy="10001"/>
            </a:xfrm>
            <a:prstGeom prst="straightConnector1">
              <a:avLst/>
            </a:prstGeom>
            <a:noFill/>
            <a:ln w="1143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58;p13">
              <a:extLst>
                <a:ext uri="{FF2B5EF4-FFF2-40B4-BE49-F238E27FC236}">
                  <a16:creationId xmlns:a16="http://schemas.microsoft.com/office/drawing/2014/main" id="{DD3B7853-0FB7-2C84-F272-86D3213A84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34102" y="1695600"/>
              <a:ext cx="679685" cy="10001"/>
            </a:xfrm>
            <a:prstGeom prst="straightConnector1">
              <a:avLst/>
            </a:prstGeom>
            <a:noFill/>
            <a:ln w="1143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59;p13">
              <a:extLst>
                <a:ext uri="{FF2B5EF4-FFF2-40B4-BE49-F238E27FC236}">
                  <a16:creationId xmlns:a16="http://schemas.microsoft.com/office/drawing/2014/main" id="{2A40E8CA-105A-AD96-C5A6-BB5124585D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34102" y="2603575"/>
              <a:ext cx="679685" cy="10001"/>
            </a:xfrm>
            <a:prstGeom prst="straightConnector1">
              <a:avLst/>
            </a:prstGeom>
            <a:noFill/>
            <a:ln w="1143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60;p13">
              <a:extLst>
                <a:ext uri="{FF2B5EF4-FFF2-40B4-BE49-F238E27FC236}">
                  <a16:creationId xmlns:a16="http://schemas.microsoft.com/office/drawing/2014/main" id="{3BA66BC5-AF28-14A5-B58E-8193663F151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46635" y="2149575"/>
              <a:ext cx="679685" cy="10001"/>
            </a:xfrm>
            <a:prstGeom prst="straightConnector1">
              <a:avLst/>
            </a:prstGeom>
            <a:noFill/>
            <a:ln w="1143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63;p13">
              <a:extLst>
                <a:ext uri="{FF2B5EF4-FFF2-40B4-BE49-F238E27FC236}">
                  <a16:creationId xmlns:a16="http://schemas.microsoft.com/office/drawing/2014/main" id="{38D1E222-5CC5-E75F-51FF-49F0DEE0D6A6}"/>
                </a:ext>
              </a:extLst>
            </p:cNvPr>
            <p:cNvCxnSpPr>
              <a:cxnSpLocks/>
            </p:cNvCxnSpPr>
            <p:nvPr/>
          </p:nvCxnSpPr>
          <p:spPr>
            <a:xfrm>
              <a:off x="6086850" y="2215774"/>
              <a:ext cx="629" cy="355976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64;p13">
              <a:extLst>
                <a:ext uri="{FF2B5EF4-FFF2-40B4-BE49-F238E27FC236}">
                  <a16:creationId xmlns:a16="http://schemas.microsoft.com/office/drawing/2014/main" id="{B973033B-4C27-AB82-7F52-DF2A6AED54BA}"/>
                </a:ext>
              </a:extLst>
            </p:cNvPr>
            <p:cNvCxnSpPr>
              <a:cxnSpLocks/>
            </p:cNvCxnSpPr>
            <p:nvPr/>
          </p:nvCxnSpPr>
          <p:spPr>
            <a:xfrm>
              <a:off x="6018093" y="2785128"/>
              <a:ext cx="21600" cy="1409700"/>
            </a:xfrm>
            <a:prstGeom prst="straightConnector1">
              <a:avLst/>
            </a:prstGeom>
            <a:noFill/>
            <a:ln w="114300" cap="flat" cmpd="sng">
              <a:solidFill>
                <a:srgbClr val="000000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pic>
        <p:nvPicPr>
          <p:cNvPr id="59" name="Picture 58">
            <a:extLst>
              <a:ext uri="{FF2B5EF4-FFF2-40B4-BE49-F238E27FC236}">
                <a16:creationId xmlns:a16="http://schemas.microsoft.com/office/drawing/2014/main" id="{E47313F0-FA44-075B-913C-4C48EE28D7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3333" y="3121591"/>
            <a:ext cx="993737" cy="993737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B6B7FA62-CDC0-7BAB-8686-2B2081C5E9B6}"/>
              </a:ext>
            </a:extLst>
          </p:cNvPr>
          <p:cNvSpPr txBox="1"/>
          <p:nvPr/>
        </p:nvSpPr>
        <p:spPr>
          <a:xfrm>
            <a:off x="2701422" y="1344618"/>
            <a:ext cx="606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AP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A5009E87-F744-CCAC-B258-9B20CB1A36A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57" t="4237" r="4702" b="7016"/>
          <a:stretch>
            <a:fillRect/>
          </a:stretch>
        </p:blipFill>
        <p:spPr>
          <a:xfrm>
            <a:off x="4720544" y="1867838"/>
            <a:ext cx="4247591" cy="1938479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4E8969F6-A0EB-D9F6-B7AB-28DD3335627D}"/>
              </a:ext>
            </a:extLst>
          </p:cNvPr>
          <p:cNvSpPr txBox="1"/>
          <p:nvPr/>
        </p:nvSpPr>
        <p:spPr>
          <a:xfrm>
            <a:off x="4366048" y="959897"/>
            <a:ext cx="46775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Performed fingerprinting to identify 15 different </a:t>
            </a:r>
          </a:p>
          <a:p>
            <a:pPr algn="ctr"/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NICs with BFI using VGG based model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30939A6-81B7-0C05-4BF2-AAA27CBC9270}"/>
              </a:ext>
            </a:extLst>
          </p:cNvPr>
          <p:cNvSpPr txBox="1"/>
          <p:nvPr/>
        </p:nvSpPr>
        <p:spPr>
          <a:xfrm>
            <a:off x="4153546" y="4165971"/>
            <a:ext cx="51025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rgbClr val="FF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Domain shift is a fundamental challenge </a:t>
            </a:r>
          </a:p>
          <a:p>
            <a:pPr algn="ctr"/>
            <a:r>
              <a:rPr lang="en-US" sz="2200" dirty="0">
                <a:solidFill>
                  <a:srgbClr val="FF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in radio fingerprinting</a:t>
            </a:r>
          </a:p>
        </p:txBody>
      </p:sp>
    </p:spTree>
    <p:extLst>
      <p:ext uri="{BB962C8B-B14F-4D97-AF65-F5344CB8AC3E}">
        <p14:creationId xmlns:p14="http://schemas.microsoft.com/office/powerpoint/2010/main" val="2977698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9EC5A-4FD7-4E52-491E-6D6CBA2C9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513" y="129778"/>
            <a:ext cx="6311597" cy="393463"/>
          </a:xfrm>
        </p:spPr>
        <p:txBody>
          <a:bodyPr>
            <a:normAutofit/>
          </a:bodyPr>
          <a:lstStyle/>
          <a:p>
            <a:r>
              <a:rPr lang="en-US" dirty="0" err="1"/>
              <a:t>BeamID</a:t>
            </a:r>
            <a:r>
              <a:rPr lang="en-US" dirty="0"/>
              <a:t>: Domain-Adaptive RFP with BFI</a:t>
            </a:r>
          </a:p>
        </p:txBody>
      </p:sp>
      <p:sp>
        <p:nvSpPr>
          <p:cNvPr id="79" name="Freeform 6">
            <a:extLst>
              <a:ext uri="{FF2B5EF4-FFF2-40B4-BE49-F238E27FC236}">
                <a16:creationId xmlns:a16="http://schemas.microsoft.com/office/drawing/2014/main" id="{10E26257-7406-E9D1-78A5-48C7024B3E4F}"/>
              </a:ext>
            </a:extLst>
          </p:cNvPr>
          <p:cNvSpPr/>
          <p:nvPr/>
        </p:nvSpPr>
        <p:spPr>
          <a:xfrm>
            <a:off x="733713" y="809578"/>
            <a:ext cx="3708531" cy="2288137"/>
          </a:xfrm>
          <a:custGeom>
            <a:avLst/>
            <a:gdLst/>
            <a:ahLst/>
            <a:cxnLst/>
            <a:rect l="l" t="t" r="r" b="b"/>
            <a:pathLst>
              <a:path w="2239112" h="1698952">
                <a:moveTo>
                  <a:pt x="0" y="0"/>
                </a:moveTo>
                <a:lnTo>
                  <a:pt x="2239112" y="0"/>
                </a:lnTo>
                <a:lnTo>
                  <a:pt x="2239112" y="1698952"/>
                </a:lnTo>
                <a:lnTo>
                  <a:pt x="0" y="1698952"/>
                </a:lnTo>
                <a:close/>
              </a:path>
            </a:pathLst>
          </a:custGeom>
          <a:gradFill rotWithShape="1">
            <a:gsLst>
              <a:gs pos="0">
                <a:srgbClr val="CDFFD8">
                  <a:alpha val="38000"/>
                </a:srgbClr>
              </a:gs>
              <a:gs pos="100000">
                <a:srgbClr val="94B9FF">
                  <a:alpha val="38000"/>
                </a:srgbClr>
              </a:gs>
            </a:gsLst>
            <a:lin ang="0"/>
          </a:gradFill>
        </p:spPr>
        <p:txBody>
          <a:bodyPr/>
          <a:lstStyle/>
          <a:p>
            <a:endParaRPr lang="en-US" sz="105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80" name="TextBox 7">
            <a:extLst>
              <a:ext uri="{FF2B5EF4-FFF2-40B4-BE49-F238E27FC236}">
                <a16:creationId xmlns:a16="http://schemas.microsoft.com/office/drawing/2014/main" id="{55A6B134-F75F-BE00-4ABD-3185CD3686C4}"/>
              </a:ext>
            </a:extLst>
          </p:cNvPr>
          <p:cNvSpPr txBox="1"/>
          <p:nvPr/>
        </p:nvSpPr>
        <p:spPr>
          <a:xfrm>
            <a:off x="1023973" y="1135074"/>
            <a:ext cx="3130973" cy="2076746"/>
          </a:xfrm>
          <a:prstGeom prst="rect">
            <a:avLst/>
          </a:prstGeom>
        </p:spPr>
        <p:txBody>
          <a:bodyPr lIns="38100" tIns="38100" rIns="38100" bIns="38100" rtlCol="0" anchor="ctr"/>
          <a:lstStyle/>
          <a:p>
            <a:pPr algn="ctr">
              <a:lnSpc>
                <a:spcPts val="212"/>
              </a:lnSpc>
              <a:spcBef>
                <a:spcPct val="0"/>
              </a:spcBef>
            </a:pPr>
            <a:endParaRPr sz="105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76" name="Freeform 8">
            <a:extLst>
              <a:ext uri="{FF2B5EF4-FFF2-40B4-BE49-F238E27FC236}">
                <a16:creationId xmlns:a16="http://schemas.microsoft.com/office/drawing/2014/main" id="{C004401B-4111-E52A-3B84-C51315A41EF3}"/>
              </a:ext>
            </a:extLst>
          </p:cNvPr>
          <p:cNvSpPr/>
          <p:nvPr/>
        </p:nvSpPr>
        <p:spPr>
          <a:xfrm>
            <a:off x="2034231" y="1371139"/>
            <a:ext cx="974289" cy="659244"/>
          </a:xfrm>
          <a:custGeom>
            <a:avLst/>
            <a:gdLst/>
            <a:ahLst/>
            <a:cxnLst/>
            <a:rect l="l" t="t" r="r" b="b"/>
            <a:pathLst>
              <a:path w="2473479" h="1675782">
                <a:moveTo>
                  <a:pt x="0" y="0"/>
                </a:moveTo>
                <a:lnTo>
                  <a:pt x="2473480" y="0"/>
                </a:lnTo>
                <a:lnTo>
                  <a:pt x="2473480" y="1675783"/>
                </a:lnTo>
                <a:lnTo>
                  <a:pt x="0" y="16757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05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77" name="Freeform 9">
            <a:extLst>
              <a:ext uri="{FF2B5EF4-FFF2-40B4-BE49-F238E27FC236}">
                <a16:creationId xmlns:a16="http://schemas.microsoft.com/office/drawing/2014/main" id="{E11B8F0E-F6E6-4DB9-E7F2-EEA4E9261617}"/>
              </a:ext>
            </a:extLst>
          </p:cNvPr>
          <p:cNvSpPr/>
          <p:nvPr/>
        </p:nvSpPr>
        <p:spPr>
          <a:xfrm>
            <a:off x="3610685" y="2206759"/>
            <a:ext cx="868869" cy="840710"/>
          </a:xfrm>
          <a:custGeom>
            <a:avLst/>
            <a:gdLst/>
            <a:ahLst/>
            <a:cxnLst/>
            <a:rect l="l" t="t" r="r" b="b"/>
            <a:pathLst>
              <a:path w="1926157" h="2131987">
                <a:moveTo>
                  <a:pt x="0" y="0"/>
                </a:moveTo>
                <a:lnTo>
                  <a:pt x="1926156" y="0"/>
                </a:lnTo>
                <a:lnTo>
                  <a:pt x="1926156" y="2131987"/>
                </a:lnTo>
                <a:lnTo>
                  <a:pt x="0" y="21319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141" b="-17396"/>
            </a:stretch>
          </a:blipFill>
        </p:spPr>
        <p:txBody>
          <a:bodyPr/>
          <a:lstStyle/>
          <a:p>
            <a:endParaRPr lang="en-US" sz="105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78" name="Freeform 10">
            <a:extLst>
              <a:ext uri="{FF2B5EF4-FFF2-40B4-BE49-F238E27FC236}">
                <a16:creationId xmlns:a16="http://schemas.microsoft.com/office/drawing/2014/main" id="{3B6617C8-138D-4C5F-CB3D-5B701E31D006}"/>
              </a:ext>
            </a:extLst>
          </p:cNvPr>
          <p:cNvSpPr/>
          <p:nvPr/>
        </p:nvSpPr>
        <p:spPr>
          <a:xfrm>
            <a:off x="515128" y="2155777"/>
            <a:ext cx="1460816" cy="1019644"/>
          </a:xfrm>
          <a:custGeom>
            <a:avLst/>
            <a:gdLst/>
            <a:ahLst/>
            <a:cxnLst/>
            <a:rect l="l" t="t" r="r" b="b"/>
            <a:pathLst>
              <a:path w="3238419" h="2585753">
                <a:moveTo>
                  <a:pt x="0" y="0"/>
                </a:moveTo>
                <a:lnTo>
                  <a:pt x="3238419" y="0"/>
                </a:lnTo>
                <a:lnTo>
                  <a:pt x="3238419" y="2585753"/>
                </a:lnTo>
                <a:lnTo>
                  <a:pt x="0" y="25857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105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81" name="Freeform 18">
            <a:extLst>
              <a:ext uri="{FF2B5EF4-FFF2-40B4-BE49-F238E27FC236}">
                <a16:creationId xmlns:a16="http://schemas.microsoft.com/office/drawing/2014/main" id="{2DF043C9-4CE5-428C-CCE1-DB87A83C2A6F}"/>
              </a:ext>
            </a:extLst>
          </p:cNvPr>
          <p:cNvSpPr/>
          <p:nvPr/>
        </p:nvSpPr>
        <p:spPr>
          <a:xfrm rot="-2531525">
            <a:off x="1366071" y="2208090"/>
            <a:ext cx="1085240" cy="472269"/>
          </a:xfrm>
          <a:custGeom>
            <a:avLst/>
            <a:gdLst/>
            <a:ahLst/>
            <a:cxnLst/>
            <a:rect l="l" t="t" r="r" b="b"/>
            <a:pathLst>
              <a:path w="1623005" h="843001">
                <a:moveTo>
                  <a:pt x="0" y="0"/>
                </a:moveTo>
                <a:lnTo>
                  <a:pt x="1623005" y="0"/>
                </a:lnTo>
                <a:lnTo>
                  <a:pt x="1623005" y="843001"/>
                </a:lnTo>
                <a:lnTo>
                  <a:pt x="0" y="8430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4148" b="-4148"/>
            </a:stretch>
          </a:blipFill>
        </p:spPr>
        <p:txBody>
          <a:bodyPr/>
          <a:lstStyle/>
          <a:p>
            <a:endParaRPr lang="en-US" sz="105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82" name="Freeform 19">
            <a:extLst>
              <a:ext uri="{FF2B5EF4-FFF2-40B4-BE49-F238E27FC236}">
                <a16:creationId xmlns:a16="http://schemas.microsoft.com/office/drawing/2014/main" id="{7EB6E9DD-4FAC-BE4D-3DCD-BC767CE67565}"/>
              </a:ext>
            </a:extLst>
          </p:cNvPr>
          <p:cNvSpPr/>
          <p:nvPr/>
        </p:nvSpPr>
        <p:spPr>
          <a:xfrm rot="-7995910">
            <a:off x="2629825" y="2162770"/>
            <a:ext cx="909246" cy="563682"/>
          </a:xfrm>
          <a:custGeom>
            <a:avLst/>
            <a:gdLst/>
            <a:ahLst/>
            <a:cxnLst/>
            <a:rect l="l" t="t" r="r" b="b"/>
            <a:pathLst>
              <a:path w="1623005" h="843001">
                <a:moveTo>
                  <a:pt x="0" y="0"/>
                </a:moveTo>
                <a:lnTo>
                  <a:pt x="1623005" y="0"/>
                </a:lnTo>
                <a:lnTo>
                  <a:pt x="1623005" y="843001"/>
                </a:lnTo>
                <a:lnTo>
                  <a:pt x="0" y="8430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4148" b="-4148"/>
            </a:stretch>
          </a:blipFill>
        </p:spPr>
        <p:txBody>
          <a:bodyPr/>
          <a:lstStyle/>
          <a:p>
            <a:endParaRPr lang="en-US" sz="105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84" name="TextBox 7">
            <a:extLst>
              <a:ext uri="{FF2B5EF4-FFF2-40B4-BE49-F238E27FC236}">
                <a16:creationId xmlns:a16="http://schemas.microsoft.com/office/drawing/2014/main" id="{A5FA6E09-84F4-1286-2C92-78F96248DB8D}"/>
              </a:ext>
            </a:extLst>
          </p:cNvPr>
          <p:cNvSpPr txBox="1"/>
          <p:nvPr/>
        </p:nvSpPr>
        <p:spPr>
          <a:xfrm>
            <a:off x="4794713" y="1135074"/>
            <a:ext cx="3130973" cy="2076746"/>
          </a:xfrm>
          <a:prstGeom prst="rect">
            <a:avLst/>
          </a:prstGeom>
        </p:spPr>
        <p:txBody>
          <a:bodyPr lIns="38100" tIns="38100" rIns="38100" bIns="38100" rtlCol="0" anchor="ctr"/>
          <a:lstStyle/>
          <a:p>
            <a:pPr algn="ctr">
              <a:lnSpc>
                <a:spcPts val="212"/>
              </a:lnSpc>
              <a:spcBef>
                <a:spcPct val="0"/>
              </a:spcBef>
            </a:pPr>
            <a:endParaRPr sz="105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90" name="Freeform 13">
            <a:extLst>
              <a:ext uri="{FF2B5EF4-FFF2-40B4-BE49-F238E27FC236}">
                <a16:creationId xmlns:a16="http://schemas.microsoft.com/office/drawing/2014/main" id="{1FEEB51A-27AF-FDA9-859F-5CADB80FF358}"/>
              </a:ext>
            </a:extLst>
          </p:cNvPr>
          <p:cNvSpPr/>
          <p:nvPr/>
        </p:nvSpPr>
        <p:spPr>
          <a:xfrm>
            <a:off x="4733337" y="814982"/>
            <a:ext cx="3708531" cy="2288137"/>
          </a:xfrm>
          <a:custGeom>
            <a:avLst/>
            <a:gdLst/>
            <a:ahLst/>
            <a:cxnLst/>
            <a:rect l="l" t="t" r="r" b="b"/>
            <a:pathLst>
              <a:path w="2231309" h="1698952">
                <a:moveTo>
                  <a:pt x="0" y="0"/>
                </a:moveTo>
                <a:lnTo>
                  <a:pt x="2231309" y="0"/>
                </a:lnTo>
                <a:lnTo>
                  <a:pt x="2231309" y="1698952"/>
                </a:lnTo>
                <a:lnTo>
                  <a:pt x="0" y="1698952"/>
                </a:lnTo>
                <a:close/>
              </a:path>
            </a:pathLst>
          </a:custGeom>
          <a:gradFill rotWithShape="1">
            <a:gsLst>
              <a:gs pos="0">
                <a:srgbClr val="FFF7AD">
                  <a:alpha val="38000"/>
                </a:srgbClr>
              </a:gs>
              <a:gs pos="100000">
                <a:srgbClr val="FFA9F9">
                  <a:alpha val="38000"/>
                </a:srgbClr>
              </a:gs>
            </a:gsLst>
            <a:lin ang="0"/>
          </a:gradFill>
        </p:spPr>
        <p:txBody>
          <a:bodyPr/>
          <a:lstStyle/>
          <a:p>
            <a:endParaRPr lang="en-US" sz="105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92" name="Freeform 9">
            <a:extLst>
              <a:ext uri="{FF2B5EF4-FFF2-40B4-BE49-F238E27FC236}">
                <a16:creationId xmlns:a16="http://schemas.microsoft.com/office/drawing/2014/main" id="{DFE70603-9CE3-0B2B-0950-C00CDB9ACA11}"/>
              </a:ext>
            </a:extLst>
          </p:cNvPr>
          <p:cNvSpPr/>
          <p:nvPr/>
        </p:nvSpPr>
        <p:spPr>
          <a:xfrm>
            <a:off x="7605989" y="2206759"/>
            <a:ext cx="868869" cy="840710"/>
          </a:xfrm>
          <a:custGeom>
            <a:avLst/>
            <a:gdLst/>
            <a:ahLst/>
            <a:cxnLst/>
            <a:rect l="l" t="t" r="r" b="b"/>
            <a:pathLst>
              <a:path w="1926157" h="2131987">
                <a:moveTo>
                  <a:pt x="0" y="0"/>
                </a:moveTo>
                <a:lnTo>
                  <a:pt x="1926156" y="0"/>
                </a:lnTo>
                <a:lnTo>
                  <a:pt x="1926156" y="2131987"/>
                </a:lnTo>
                <a:lnTo>
                  <a:pt x="0" y="21319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141" b="-17396"/>
            </a:stretch>
          </a:blipFill>
        </p:spPr>
        <p:txBody>
          <a:bodyPr/>
          <a:lstStyle/>
          <a:p>
            <a:endParaRPr lang="en-US" sz="105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93" name="Freeform 10">
            <a:extLst>
              <a:ext uri="{FF2B5EF4-FFF2-40B4-BE49-F238E27FC236}">
                <a16:creationId xmlns:a16="http://schemas.microsoft.com/office/drawing/2014/main" id="{6A0AD5A0-4AAB-C0F0-93B5-8834B21D115B}"/>
              </a:ext>
            </a:extLst>
          </p:cNvPr>
          <p:cNvSpPr/>
          <p:nvPr/>
        </p:nvSpPr>
        <p:spPr>
          <a:xfrm>
            <a:off x="4495775" y="2173447"/>
            <a:ext cx="1460816" cy="1019644"/>
          </a:xfrm>
          <a:custGeom>
            <a:avLst/>
            <a:gdLst/>
            <a:ahLst/>
            <a:cxnLst/>
            <a:rect l="l" t="t" r="r" b="b"/>
            <a:pathLst>
              <a:path w="3238419" h="2585753">
                <a:moveTo>
                  <a:pt x="0" y="0"/>
                </a:moveTo>
                <a:lnTo>
                  <a:pt x="3238419" y="0"/>
                </a:lnTo>
                <a:lnTo>
                  <a:pt x="3238419" y="2585753"/>
                </a:lnTo>
                <a:lnTo>
                  <a:pt x="0" y="25857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105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94" name="Freeform 18">
            <a:extLst>
              <a:ext uri="{FF2B5EF4-FFF2-40B4-BE49-F238E27FC236}">
                <a16:creationId xmlns:a16="http://schemas.microsoft.com/office/drawing/2014/main" id="{E65D6A4B-F0C9-6EB6-4D49-B04AD49DF33F}"/>
              </a:ext>
            </a:extLst>
          </p:cNvPr>
          <p:cNvSpPr/>
          <p:nvPr/>
        </p:nvSpPr>
        <p:spPr>
          <a:xfrm rot="-2531525">
            <a:off x="5386872" y="2198986"/>
            <a:ext cx="1085240" cy="472269"/>
          </a:xfrm>
          <a:custGeom>
            <a:avLst/>
            <a:gdLst/>
            <a:ahLst/>
            <a:cxnLst/>
            <a:rect l="l" t="t" r="r" b="b"/>
            <a:pathLst>
              <a:path w="1623005" h="843001">
                <a:moveTo>
                  <a:pt x="0" y="0"/>
                </a:moveTo>
                <a:lnTo>
                  <a:pt x="1623005" y="0"/>
                </a:lnTo>
                <a:lnTo>
                  <a:pt x="1623005" y="843001"/>
                </a:lnTo>
                <a:lnTo>
                  <a:pt x="0" y="8430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4148" b="-4148"/>
            </a:stretch>
          </a:blipFill>
        </p:spPr>
        <p:txBody>
          <a:bodyPr/>
          <a:lstStyle/>
          <a:p>
            <a:endParaRPr lang="en-US" sz="105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95" name="Freeform 19">
            <a:extLst>
              <a:ext uri="{FF2B5EF4-FFF2-40B4-BE49-F238E27FC236}">
                <a16:creationId xmlns:a16="http://schemas.microsoft.com/office/drawing/2014/main" id="{D620CD0C-7558-ABAF-B4D6-975AF3FD50C8}"/>
              </a:ext>
            </a:extLst>
          </p:cNvPr>
          <p:cNvSpPr/>
          <p:nvPr/>
        </p:nvSpPr>
        <p:spPr>
          <a:xfrm rot="13258371">
            <a:off x="6662330" y="2164462"/>
            <a:ext cx="909246" cy="563682"/>
          </a:xfrm>
          <a:custGeom>
            <a:avLst/>
            <a:gdLst/>
            <a:ahLst/>
            <a:cxnLst/>
            <a:rect l="l" t="t" r="r" b="b"/>
            <a:pathLst>
              <a:path w="1623005" h="843001">
                <a:moveTo>
                  <a:pt x="0" y="0"/>
                </a:moveTo>
                <a:lnTo>
                  <a:pt x="1623005" y="0"/>
                </a:lnTo>
                <a:lnTo>
                  <a:pt x="1623005" y="843001"/>
                </a:lnTo>
                <a:lnTo>
                  <a:pt x="0" y="8430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4148" b="-4148"/>
            </a:stretch>
          </a:blipFill>
        </p:spPr>
        <p:txBody>
          <a:bodyPr/>
          <a:lstStyle/>
          <a:p>
            <a:endParaRPr lang="en-US" sz="105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111" name="Freeform 2">
            <a:extLst>
              <a:ext uri="{FF2B5EF4-FFF2-40B4-BE49-F238E27FC236}">
                <a16:creationId xmlns:a16="http://schemas.microsoft.com/office/drawing/2014/main" id="{969AB5CF-914E-111B-ADA2-184AEE992E3C}"/>
              </a:ext>
            </a:extLst>
          </p:cNvPr>
          <p:cNvSpPr/>
          <p:nvPr/>
        </p:nvSpPr>
        <p:spPr>
          <a:xfrm>
            <a:off x="3009507" y="3381716"/>
            <a:ext cx="1153837" cy="978142"/>
          </a:xfrm>
          <a:custGeom>
            <a:avLst/>
            <a:gdLst/>
            <a:ahLst/>
            <a:cxnLst/>
            <a:rect l="l" t="t" r="r" b="b"/>
            <a:pathLst>
              <a:path w="2190170" h="1946359">
                <a:moveTo>
                  <a:pt x="0" y="0"/>
                </a:moveTo>
                <a:lnTo>
                  <a:pt x="2190170" y="0"/>
                </a:lnTo>
                <a:lnTo>
                  <a:pt x="2190170" y="1946359"/>
                </a:lnTo>
                <a:lnTo>
                  <a:pt x="0" y="194635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 sz="105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112" name="Freeform 3">
            <a:extLst>
              <a:ext uri="{FF2B5EF4-FFF2-40B4-BE49-F238E27FC236}">
                <a16:creationId xmlns:a16="http://schemas.microsoft.com/office/drawing/2014/main" id="{263514F2-80E8-EE54-1DCF-99730BF148FB}"/>
              </a:ext>
            </a:extLst>
          </p:cNvPr>
          <p:cNvSpPr/>
          <p:nvPr/>
        </p:nvSpPr>
        <p:spPr>
          <a:xfrm>
            <a:off x="1178109" y="3578853"/>
            <a:ext cx="708810" cy="682837"/>
          </a:xfrm>
          <a:custGeom>
            <a:avLst/>
            <a:gdLst/>
            <a:ahLst/>
            <a:cxnLst/>
            <a:rect l="l" t="t" r="r" b="b"/>
            <a:pathLst>
              <a:path w="1431583" h="1431583">
                <a:moveTo>
                  <a:pt x="0" y="0"/>
                </a:moveTo>
                <a:lnTo>
                  <a:pt x="1431583" y="0"/>
                </a:lnTo>
                <a:lnTo>
                  <a:pt x="1431583" y="1431583"/>
                </a:lnTo>
                <a:lnTo>
                  <a:pt x="0" y="143158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 sz="105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113" name="TextBox 46">
            <a:extLst>
              <a:ext uri="{FF2B5EF4-FFF2-40B4-BE49-F238E27FC236}">
                <a16:creationId xmlns:a16="http://schemas.microsoft.com/office/drawing/2014/main" id="{F270A763-A4A6-4AD3-54B1-34225736AFEA}"/>
              </a:ext>
            </a:extLst>
          </p:cNvPr>
          <p:cNvSpPr txBox="1"/>
          <p:nvPr/>
        </p:nvSpPr>
        <p:spPr>
          <a:xfrm>
            <a:off x="716889" y="4351218"/>
            <a:ext cx="3422829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71"/>
              </a:lnSpc>
            </a:pPr>
            <a:r>
              <a:rPr lang="en-US" sz="2200" dirty="0">
                <a:latin typeface="Gill Sans" panose="020B0502020104020203" pitchFamily="34" charset="-79"/>
                <a:ea typeface="Times New Roman Bold"/>
                <a:cs typeface="Gill Sans" panose="020B0502020104020203" pitchFamily="34" charset="-79"/>
                <a:sym typeface="Times New Roman Bold"/>
              </a:rPr>
              <a:t>Train and Test in Same Domain</a:t>
            </a:r>
          </a:p>
        </p:txBody>
      </p:sp>
      <p:sp>
        <p:nvSpPr>
          <p:cNvPr id="114" name="TextBox 47">
            <a:extLst>
              <a:ext uri="{FF2B5EF4-FFF2-40B4-BE49-F238E27FC236}">
                <a16:creationId xmlns:a16="http://schemas.microsoft.com/office/drawing/2014/main" id="{24CE0028-D0E8-A900-1EB5-56FE56CCC51A}"/>
              </a:ext>
            </a:extLst>
          </p:cNvPr>
          <p:cNvSpPr txBox="1"/>
          <p:nvPr/>
        </p:nvSpPr>
        <p:spPr>
          <a:xfrm>
            <a:off x="5392328" y="4224132"/>
            <a:ext cx="2637980" cy="6458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71"/>
              </a:lnSpc>
            </a:pPr>
            <a:r>
              <a:rPr lang="en-US" sz="2200" dirty="0">
                <a:latin typeface="Gill Sans" panose="020B0502020104020203" pitchFamily="34" charset="-79"/>
                <a:ea typeface="Times New Roman Bold"/>
                <a:cs typeface="Gill Sans" panose="020B0502020104020203" pitchFamily="34" charset="-79"/>
                <a:sym typeface="Times New Roman Bold"/>
              </a:rPr>
              <a:t>Train and Test in Different Domain</a:t>
            </a:r>
          </a:p>
        </p:txBody>
      </p:sp>
      <p:sp>
        <p:nvSpPr>
          <p:cNvPr id="115" name="TextBox 48">
            <a:extLst>
              <a:ext uri="{FF2B5EF4-FFF2-40B4-BE49-F238E27FC236}">
                <a16:creationId xmlns:a16="http://schemas.microsoft.com/office/drawing/2014/main" id="{C1E833BA-3484-8093-E37F-393C9638DC67}"/>
              </a:ext>
            </a:extLst>
          </p:cNvPr>
          <p:cNvSpPr txBox="1"/>
          <p:nvPr/>
        </p:nvSpPr>
        <p:spPr>
          <a:xfrm>
            <a:off x="2621032" y="3153803"/>
            <a:ext cx="1624509" cy="3372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756"/>
              </a:lnSpc>
            </a:pPr>
            <a:r>
              <a:rPr lang="en-US" sz="2200" dirty="0">
                <a:latin typeface="Gill Sans" panose="020B0502020104020203" pitchFamily="34" charset="-79"/>
                <a:ea typeface="Times New Roman"/>
                <a:cs typeface="Gill Sans" panose="020B0502020104020203" pitchFamily="34" charset="-79"/>
                <a:sym typeface="Times New Roman"/>
              </a:rPr>
              <a:t>Inference</a:t>
            </a:r>
          </a:p>
        </p:txBody>
      </p:sp>
      <p:sp>
        <p:nvSpPr>
          <p:cNvPr id="116" name="TextBox 49">
            <a:extLst>
              <a:ext uri="{FF2B5EF4-FFF2-40B4-BE49-F238E27FC236}">
                <a16:creationId xmlns:a16="http://schemas.microsoft.com/office/drawing/2014/main" id="{19FA9A87-4F80-4849-6E7A-7535F0C2B0C5}"/>
              </a:ext>
            </a:extLst>
          </p:cNvPr>
          <p:cNvSpPr txBox="1"/>
          <p:nvPr/>
        </p:nvSpPr>
        <p:spPr>
          <a:xfrm>
            <a:off x="279081" y="3756737"/>
            <a:ext cx="929706" cy="3372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756"/>
              </a:lnSpc>
            </a:pPr>
            <a:r>
              <a:rPr lang="en-US" sz="2200" dirty="0">
                <a:latin typeface="Gill Sans" panose="020B0502020104020203" pitchFamily="34" charset="-79"/>
                <a:ea typeface="Times New Roman"/>
                <a:cs typeface="Gill Sans" panose="020B0502020104020203" pitchFamily="34" charset="-79"/>
                <a:sym typeface="Times New Roman"/>
              </a:rPr>
              <a:t>Train</a:t>
            </a:r>
          </a:p>
        </p:txBody>
      </p: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FE1293E4-D79E-922E-AE69-0CD5C30669CC}"/>
              </a:ext>
            </a:extLst>
          </p:cNvPr>
          <p:cNvCxnSpPr>
            <a:cxnSpLocks/>
          </p:cNvCxnSpPr>
          <p:nvPr/>
        </p:nvCxnSpPr>
        <p:spPr>
          <a:xfrm>
            <a:off x="1929693" y="3894998"/>
            <a:ext cx="125823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Elbow Connector 118">
            <a:extLst>
              <a:ext uri="{FF2B5EF4-FFF2-40B4-BE49-F238E27FC236}">
                <a16:creationId xmlns:a16="http://schemas.microsoft.com/office/drawing/2014/main" id="{E49ABF7E-4B0A-CB43-8172-2FA4700AF012}"/>
              </a:ext>
            </a:extLst>
          </p:cNvPr>
          <p:cNvCxnSpPr>
            <a:cxnSpLocks/>
          </p:cNvCxnSpPr>
          <p:nvPr/>
        </p:nvCxnSpPr>
        <p:spPr>
          <a:xfrm rot="10800000" flipV="1">
            <a:off x="4035669" y="3126924"/>
            <a:ext cx="2694720" cy="768073"/>
          </a:xfrm>
          <a:prstGeom prst="bentConnector3">
            <a:avLst>
              <a:gd name="adj1" fmla="val -900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0" name="Group 32">
            <a:extLst>
              <a:ext uri="{FF2B5EF4-FFF2-40B4-BE49-F238E27FC236}">
                <a16:creationId xmlns:a16="http://schemas.microsoft.com/office/drawing/2014/main" id="{6B7B6029-A03D-CEB3-725E-B86029579D93}"/>
              </a:ext>
            </a:extLst>
          </p:cNvPr>
          <p:cNvGrpSpPr/>
          <p:nvPr/>
        </p:nvGrpSpPr>
        <p:grpSpPr>
          <a:xfrm>
            <a:off x="4183742" y="4303159"/>
            <a:ext cx="736154" cy="689260"/>
            <a:chOff x="0" y="0"/>
            <a:chExt cx="1939478" cy="1714092"/>
          </a:xfrm>
        </p:grpSpPr>
        <p:sp>
          <p:nvSpPr>
            <p:cNvPr id="121" name="Freeform 33">
              <a:extLst>
                <a:ext uri="{FF2B5EF4-FFF2-40B4-BE49-F238E27FC236}">
                  <a16:creationId xmlns:a16="http://schemas.microsoft.com/office/drawing/2014/main" id="{C990459A-3D49-8020-1197-4395395DE26D}"/>
                </a:ext>
              </a:extLst>
            </p:cNvPr>
            <p:cNvSpPr/>
            <p:nvPr/>
          </p:nvSpPr>
          <p:spPr>
            <a:xfrm>
              <a:off x="225386" y="0"/>
              <a:ext cx="1714092" cy="1714092"/>
            </a:xfrm>
            <a:custGeom>
              <a:avLst/>
              <a:gdLst/>
              <a:ahLst/>
              <a:cxnLst/>
              <a:rect l="l" t="t" r="r" b="b"/>
              <a:pathLst>
                <a:path w="1714092" h="1714092">
                  <a:moveTo>
                    <a:pt x="0" y="0"/>
                  </a:moveTo>
                  <a:lnTo>
                    <a:pt x="1714092" y="0"/>
                  </a:lnTo>
                  <a:lnTo>
                    <a:pt x="1714092" y="1714092"/>
                  </a:lnTo>
                  <a:lnTo>
                    <a:pt x="0" y="1714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22" name="Freeform 34">
              <a:extLst>
                <a:ext uri="{FF2B5EF4-FFF2-40B4-BE49-F238E27FC236}">
                  <a16:creationId xmlns:a16="http://schemas.microsoft.com/office/drawing/2014/main" id="{13C73C10-4F0B-D82F-D027-6AC8D8040AEE}"/>
                </a:ext>
              </a:extLst>
            </p:cNvPr>
            <p:cNvSpPr/>
            <p:nvPr/>
          </p:nvSpPr>
          <p:spPr>
            <a:xfrm>
              <a:off x="0" y="234319"/>
              <a:ext cx="837538" cy="837538"/>
            </a:xfrm>
            <a:custGeom>
              <a:avLst/>
              <a:gdLst/>
              <a:ahLst/>
              <a:cxnLst/>
              <a:rect l="l" t="t" r="r" b="b"/>
              <a:pathLst>
                <a:path w="837538" h="837538">
                  <a:moveTo>
                    <a:pt x="0" y="0"/>
                  </a:moveTo>
                  <a:lnTo>
                    <a:pt x="837538" y="0"/>
                  </a:lnTo>
                  <a:lnTo>
                    <a:pt x="837538" y="837538"/>
                  </a:lnTo>
                  <a:lnTo>
                    <a:pt x="0" y="8375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050"/>
            </a:p>
          </p:txBody>
        </p:sp>
      </p:grpSp>
      <p:grpSp>
        <p:nvGrpSpPr>
          <p:cNvPr id="123" name="Group 32">
            <a:extLst>
              <a:ext uri="{FF2B5EF4-FFF2-40B4-BE49-F238E27FC236}">
                <a16:creationId xmlns:a16="http://schemas.microsoft.com/office/drawing/2014/main" id="{499C6436-E38E-75E2-7277-85CFDF08956E}"/>
              </a:ext>
            </a:extLst>
          </p:cNvPr>
          <p:cNvGrpSpPr/>
          <p:nvPr/>
        </p:nvGrpSpPr>
        <p:grpSpPr>
          <a:xfrm>
            <a:off x="7150253" y="3305812"/>
            <a:ext cx="736154" cy="689260"/>
            <a:chOff x="0" y="0"/>
            <a:chExt cx="1939478" cy="1714092"/>
          </a:xfrm>
        </p:grpSpPr>
        <p:sp>
          <p:nvSpPr>
            <p:cNvPr id="124" name="Freeform 33">
              <a:extLst>
                <a:ext uri="{FF2B5EF4-FFF2-40B4-BE49-F238E27FC236}">
                  <a16:creationId xmlns:a16="http://schemas.microsoft.com/office/drawing/2014/main" id="{EDCD757F-C531-BDD1-FCEC-8101157D7103}"/>
                </a:ext>
              </a:extLst>
            </p:cNvPr>
            <p:cNvSpPr/>
            <p:nvPr/>
          </p:nvSpPr>
          <p:spPr>
            <a:xfrm>
              <a:off x="225386" y="0"/>
              <a:ext cx="1714092" cy="1714092"/>
            </a:xfrm>
            <a:custGeom>
              <a:avLst/>
              <a:gdLst/>
              <a:ahLst/>
              <a:cxnLst/>
              <a:rect l="l" t="t" r="r" b="b"/>
              <a:pathLst>
                <a:path w="1714092" h="1714092">
                  <a:moveTo>
                    <a:pt x="0" y="0"/>
                  </a:moveTo>
                  <a:lnTo>
                    <a:pt x="1714092" y="0"/>
                  </a:lnTo>
                  <a:lnTo>
                    <a:pt x="1714092" y="1714092"/>
                  </a:lnTo>
                  <a:lnTo>
                    <a:pt x="0" y="1714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25" name="Freeform 34">
              <a:extLst>
                <a:ext uri="{FF2B5EF4-FFF2-40B4-BE49-F238E27FC236}">
                  <a16:creationId xmlns:a16="http://schemas.microsoft.com/office/drawing/2014/main" id="{28B881E9-CA11-8BC5-505F-DAE8279EBC81}"/>
                </a:ext>
              </a:extLst>
            </p:cNvPr>
            <p:cNvSpPr/>
            <p:nvPr/>
          </p:nvSpPr>
          <p:spPr>
            <a:xfrm>
              <a:off x="0" y="234319"/>
              <a:ext cx="837538" cy="837538"/>
            </a:xfrm>
            <a:custGeom>
              <a:avLst/>
              <a:gdLst/>
              <a:ahLst/>
              <a:cxnLst/>
              <a:rect l="l" t="t" r="r" b="b"/>
              <a:pathLst>
                <a:path w="837538" h="837538">
                  <a:moveTo>
                    <a:pt x="0" y="0"/>
                  </a:moveTo>
                  <a:lnTo>
                    <a:pt x="837538" y="0"/>
                  </a:lnTo>
                  <a:lnTo>
                    <a:pt x="837538" y="837538"/>
                  </a:lnTo>
                  <a:lnTo>
                    <a:pt x="0" y="8375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050"/>
            </a:p>
          </p:txBody>
        </p:sp>
      </p:grpSp>
      <p:cxnSp>
        <p:nvCxnSpPr>
          <p:cNvPr id="126" name="Elbow Connector 125">
            <a:extLst>
              <a:ext uri="{FF2B5EF4-FFF2-40B4-BE49-F238E27FC236}">
                <a16:creationId xmlns:a16="http://schemas.microsoft.com/office/drawing/2014/main" id="{272951BF-AD01-83C1-3376-0259F86644EE}"/>
              </a:ext>
            </a:extLst>
          </p:cNvPr>
          <p:cNvCxnSpPr>
            <a:cxnSpLocks/>
          </p:cNvCxnSpPr>
          <p:nvPr/>
        </p:nvCxnSpPr>
        <p:spPr>
          <a:xfrm rot="5400000">
            <a:off x="1415941" y="3130622"/>
            <a:ext cx="436713" cy="417124"/>
          </a:xfrm>
          <a:prstGeom prst="bentConnector3">
            <a:avLst>
              <a:gd name="adj1" fmla="val 39934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TextBox 44">
            <a:extLst>
              <a:ext uri="{FF2B5EF4-FFF2-40B4-BE49-F238E27FC236}">
                <a16:creationId xmlns:a16="http://schemas.microsoft.com/office/drawing/2014/main" id="{C2EF5D68-E0B7-282F-5F17-28651DEA0E01}"/>
              </a:ext>
            </a:extLst>
          </p:cNvPr>
          <p:cNvSpPr txBox="1"/>
          <p:nvPr/>
        </p:nvSpPr>
        <p:spPr>
          <a:xfrm>
            <a:off x="1796499" y="763152"/>
            <a:ext cx="1649066" cy="497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35"/>
              </a:lnSpc>
              <a:spcBef>
                <a:spcPct val="0"/>
              </a:spcBef>
            </a:pPr>
            <a:r>
              <a:rPr lang="en-US" sz="2400" dirty="0">
                <a:latin typeface="Gill Sans" panose="020B0502020104020203" pitchFamily="34" charset="-79"/>
                <a:ea typeface="Times New Roman Bold"/>
                <a:cs typeface="Gill Sans" panose="020B0502020104020203" pitchFamily="34" charset="-79"/>
                <a:sym typeface="Times New Roman Bold"/>
              </a:rPr>
              <a:t>Domain 1</a:t>
            </a:r>
          </a:p>
        </p:txBody>
      </p:sp>
      <p:sp>
        <p:nvSpPr>
          <p:cNvPr id="134" name="TextBox 44">
            <a:extLst>
              <a:ext uri="{FF2B5EF4-FFF2-40B4-BE49-F238E27FC236}">
                <a16:creationId xmlns:a16="http://schemas.microsoft.com/office/drawing/2014/main" id="{49862C76-800D-6EE6-C8CC-7A6438853A99}"/>
              </a:ext>
            </a:extLst>
          </p:cNvPr>
          <p:cNvSpPr txBox="1"/>
          <p:nvPr/>
        </p:nvSpPr>
        <p:spPr>
          <a:xfrm>
            <a:off x="5882293" y="677135"/>
            <a:ext cx="1649066" cy="497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35"/>
              </a:lnSpc>
              <a:spcBef>
                <a:spcPct val="0"/>
              </a:spcBef>
            </a:pPr>
            <a:r>
              <a:rPr lang="en-US" sz="2400" dirty="0">
                <a:latin typeface="Gill Sans" panose="020B0502020104020203" pitchFamily="34" charset="-79"/>
                <a:ea typeface="Times New Roman Bold"/>
                <a:cs typeface="Gill Sans" panose="020B0502020104020203" pitchFamily="34" charset="-79"/>
                <a:sym typeface="Times New Roman Bold"/>
              </a:rPr>
              <a:t>Domain 2</a:t>
            </a:r>
          </a:p>
        </p:txBody>
      </p:sp>
      <p:sp>
        <p:nvSpPr>
          <p:cNvPr id="145" name="Freeform 8">
            <a:extLst>
              <a:ext uri="{FF2B5EF4-FFF2-40B4-BE49-F238E27FC236}">
                <a16:creationId xmlns:a16="http://schemas.microsoft.com/office/drawing/2014/main" id="{33FF1E15-3062-1829-73A0-5227AE48BD0D}"/>
              </a:ext>
            </a:extLst>
          </p:cNvPr>
          <p:cNvSpPr/>
          <p:nvPr/>
        </p:nvSpPr>
        <p:spPr>
          <a:xfrm>
            <a:off x="6219681" y="1320582"/>
            <a:ext cx="974289" cy="659244"/>
          </a:xfrm>
          <a:custGeom>
            <a:avLst/>
            <a:gdLst/>
            <a:ahLst/>
            <a:cxnLst/>
            <a:rect l="l" t="t" r="r" b="b"/>
            <a:pathLst>
              <a:path w="2473479" h="1675782">
                <a:moveTo>
                  <a:pt x="0" y="0"/>
                </a:moveTo>
                <a:lnTo>
                  <a:pt x="2473480" y="0"/>
                </a:lnTo>
                <a:lnTo>
                  <a:pt x="2473480" y="1675783"/>
                </a:lnTo>
                <a:lnTo>
                  <a:pt x="0" y="16757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05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3" name="Google Shape;202;p31">
            <a:extLst>
              <a:ext uri="{FF2B5EF4-FFF2-40B4-BE49-F238E27FC236}">
                <a16:creationId xmlns:a16="http://schemas.microsoft.com/office/drawing/2014/main" id="{60122900-4BC8-FF7B-9D1A-89CE026BD4F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8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0009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ACE2E-AA11-46F0-D13A-57353EEA8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98C856DF-1B31-76CA-4FAF-2156A535B7F3}"/>
              </a:ext>
            </a:extLst>
          </p:cNvPr>
          <p:cNvSpPr txBox="1"/>
          <p:nvPr/>
        </p:nvSpPr>
        <p:spPr>
          <a:xfrm>
            <a:off x="1168818" y="776205"/>
            <a:ext cx="7874735" cy="707886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Gill Sans" panose="020B0502020104020203" pitchFamily="34" charset="-79"/>
                <a:cs typeface="Gill Sans" panose="020B0502020104020203" pitchFamily="34" charset="-79"/>
              </a:rPr>
              <a:t>We propose </a:t>
            </a:r>
            <a:r>
              <a:rPr lang="en-US" sz="2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BeamID</a:t>
            </a:r>
            <a:r>
              <a:rPr lang="en-US" sz="2000" dirty="0">
                <a:latin typeface="Gill Sans" panose="020B0502020104020203" pitchFamily="34" charset="-79"/>
                <a:cs typeface="Gill Sans" panose="020B0502020104020203" pitchFamily="34" charset="-79"/>
              </a:rPr>
              <a:t>, a domain-adaptive RFP framework that exploits MIMO beamforming feedback</a:t>
            </a:r>
            <a:endParaRPr lang="en-US" sz="280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9CD3EE-F07B-A209-EC2D-80DC9E34C20E}"/>
              </a:ext>
            </a:extLst>
          </p:cNvPr>
          <p:cNvSpPr txBox="1"/>
          <p:nvPr/>
        </p:nvSpPr>
        <p:spPr>
          <a:xfrm>
            <a:off x="1168819" y="1827281"/>
            <a:ext cx="787473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Gill Sans" panose="020B0502020104020203" pitchFamily="34" charset="-79"/>
                <a:cs typeface="Gill Sans" panose="020B0502020104020203" pitchFamily="34" charset="-79"/>
              </a:rPr>
              <a:t>We introduce an embedding-based few-shot adaptation strategy built upon supervised contrastive learning to support domain adaptation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64B92DD-33F2-7EA7-DD47-A6B6BE355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29" y="182978"/>
            <a:ext cx="6311597" cy="393463"/>
          </a:xfrm>
        </p:spPr>
        <p:txBody>
          <a:bodyPr>
            <a:noAutofit/>
          </a:bodyPr>
          <a:lstStyle/>
          <a:p>
            <a:r>
              <a:rPr lang="en-US" sz="2800" dirty="0"/>
              <a:t>Summary of Contributions</a:t>
            </a:r>
          </a:p>
        </p:txBody>
      </p:sp>
      <p:sp>
        <p:nvSpPr>
          <p:cNvPr id="12" name="Google Shape;193;p30">
            <a:extLst>
              <a:ext uri="{FF2B5EF4-FFF2-40B4-BE49-F238E27FC236}">
                <a16:creationId xmlns:a16="http://schemas.microsoft.com/office/drawing/2014/main" id="{E29E949D-B814-9A69-747C-4879C96D96E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14AA1B-E068-0D9F-CECF-179E2758A849}"/>
              </a:ext>
            </a:extLst>
          </p:cNvPr>
          <p:cNvSpPr txBox="1"/>
          <p:nvPr/>
        </p:nvSpPr>
        <p:spPr>
          <a:xfrm>
            <a:off x="1168820" y="2878352"/>
            <a:ext cx="787473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Gill Sans" panose="020B0502020104020203" pitchFamily="34" charset="-79"/>
                <a:cs typeface="Gill Sans" panose="020B0502020104020203" pitchFamily="34" charset="-79"/>
              </a:rPr>
              <a:t>We validate </a:t>
            </a:r>
            <a:r>
              <a:rPr lang="en-US" sz="2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BeamID</a:t>
            </a:r>
            <a:r>
              <a:rPr lang="en-US" sz="2000" dirty="0">
                <a:latin typeface="Gill Sans" panose="020B0502020104020203" pitchFamily="34" charset="-79"/>
                <a:cs typeface="Gill Sans" panose="020B0502020104020203" pitchFamily="34" charset="-79"/>
              </a:rPr>
              <a:t> with extensive experiments with a Wi-Fi testbed, with 15 different NICs at each of 9 distinct locations</a:t>
            </a:r>
            <a:endParaRPr lang="en-US" sz="280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C171174-A0B5-2B79-C54E-CFF8F3DE3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039" y="776205"/>
            <a:ext cx="707886" cy="7078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683FD7-FE9F-7ADA-882E-8FA810381A03}"/>
              </a:ext>
            </a:extLst>
          </p:cNvPr>
          <p:cNvSpPr txBox="1"/>
          <p:nvPr/>
        </p:nvSpPr>
        <p:spPr>
          <a:xfrm>
            <a:off x="1227003" y="3905963"/>
            <a:ext cx="781655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BeamID</a:t>
            </a:r>
            <a:r>
              <a:rPr lang="en-US" sz="2000" dirty="0">
                <a:latin typeface="Gill Sans" panose="020B0502020104020203" pitchFamily="34" charset="-79"/>
                <a:cs typeface="Gill Sans" panose="020B0502020104020203" pitchFamily="34" charset="-79"/>
              </a:rPr>
              <a:t> takes only 5 target-domain (unseen) samples per client, achieving up to 99% accuracy while requiring only 2.3 seconds of adaptation time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99E571-377F-09D8-37F1-67A61B43B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039" y="1837488"/>
            <a:ext cx="707886" cy="7078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A7C84B-1ABD-5F6E-26B5-0E862727A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039" y="2907564"/>
            <a:ext cx="707886" cy="7078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FA0D15-586F-3459-448E-B206E12A6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039" y="3905963"/>
            <a:ext cx="707886" cy="70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5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" grpId="0"/>
      <p:bldP spid="3" grpId="0"/>
    </p:bldLst>
  </p:timing>
</p:sld>
</file>

<file path=ppt/theme/theme1.xml><?xml version="1.0" encoding="utf-8"?>
<a:theme xmlns:a="http://schemas.openxmlformats.org/drawingml/2006/main" name="Gallery">
  <a:themeElements>
    <a:clrScheme name="Custom 6">
      <a:dk1>
        <a:srgbClr val="000000"/>
      </a:dk1>
      <a:lt1>
        <a:srgbClr val="FFFFFF"/>
      </a:lt1>
      <a:dk2>
        <a:srgbClr val="454545"/>
      </a:dk2>
      <a:lt2>
        <a:srgbClr val="DFDBD5"/>
      </a:lt2>
      <a:accent1>
        <a:srgbClr val="D31B2B"/>
      </a:accent1>
      <a:accent2>
        <a:srgbClr val="7F807F"/>
      </a:accent2>
      <a:accent3>
        <a:srgbClr val="E5D32B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37279</TotalTime>
  <Words>1292</Words>
  <Application>Microsoft Macintosh PowerPoint</Application>
  <PresentationFormat>On-screen Show (16:9)</PresentationFormat>
  <Paragraphs>224</Paragraphs>
  <Slides>23</Slides>
  <Notes>12</Notes>
  <HiddenSlides>1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Courier New</vt:lpstr>
      <vt:lpstr>Palatino</vt:lpstr>
      <vt:lpstr>Arial Nova</vt:lpstr>
      <vt:lpstr>Gill Sans</vt:lpstr>
      <vt:lpstr>Times New Roman</vt:lpstr>
      <vt:lpstr>Consolas</vt:lpstr>
      <vt:lpstr>Gill Sans SemiBold</vt:lpstr>
      <vt:lpstr>Arial</vt:lpstr>
      <vt:lpstr>Cambria Math</vt:lpstr>
      <vt:lpstr>Helvetica Neue</vt:lpstr>
      <vt:lpstr>Gallery</vt:lpstr>
      <vt:lpstr>PowerPoint Presentation</vt:lpstr>
      <vt:lpstr>The Era of Massive Connectivity</vt:lpstr>
      <vt:lpstr>What are the Implications?</vt:lpstr>
      <vt:lpstr>Radio Fingerprinting for Authentication</vt:lpstr>
      <vt:lpstr>What has been Done so Far ? (1)</vt:lpstr>
      <vt:lpstr>What has been Done so Far ? (2)</vt:lpstr>
      <vt:lpstr>Preli. Analysis on Domain Generalization</vt:lpstr>
      <vt:lpstr>BeamID: Domain-Adaptive RFP with BFI</vt:lpstr>
      <vt:lpstr>Summary of Contributions</vt:lpstr>
      <vt:lpstr>From CFR to BFI </vt:lpstr>
      <vt:lpstr>Beamforming feedback matrices</vt:lpstr>
      <vt:lpstr>BeamID Walkthrough</vt:lpstr>
      <vt:lpstr>Source-Domain Representation with Embedding</vt:lpstr>
      <vt:lpstr>Enabling Domain Invariant Features </vt:lpstr>
      <vt:lpstr>Impact of Super Contrastive Learning</vt:lpstr>
      <vt:lpstr>Few-Shot Domain Adaptation in Embedding Space</vt:lpstr>
      <vt:lpstr>Experimental Evaluation</vt:lpstr>
      <vt:lpstr>BeamID Performance (1)</vt:lpstr>
      <vt:lpstr>BeamID Performance (2)</vt:lpstr>
      <vt:lpstr>Computational Overhead of BeamID</vt:lpstr>
      <vt:lpstr>Possible Next Steps?</vt:lpstr>
      <vt:lpstr>PowerPoint Presentation</vt:lpstr>
      <vt:lpstr>Controller-level integration of BeamID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Khandaker Foysal Haque</cp:lastModifiedBy>
  <cp:revision>29</cp:revision>
  <dcterms:modified xsi:type="dcterms:W3CDTF">2026-07-02T11:05:34Z</dcterms:modified>
</cp:coreProperties>
</file>