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8"/>
  </p:notesMasterIdLst>
  <p:sldIdLst>
    <p:sldId id="256" r:id="rId2"/>
    <p:sldId id="433" r:id="rId3"/>
    <p:sldId id="434" r:id="rId4"/>
    <p:sldId id="257" r:id="rId5"/>
    <p:sldId id="347" r:id="rId6"/>
    <p:sldId id="345" r:id="rId7"/>
    <p:sldId id="350" r:id="rId8"/>
    <p:sldId id="414" r:id="rId9"/>
    <p:sldId id="431" r:id="rId10"/>
    <p:sldId id="351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276" r:id="rId20"/>
    <p:sldId id="432" r:id="rId21"/>
    <p:sldId id="261" r:id="rId22"/>
    <p:sldId id="368" r:id="rId23"/>
    <p:sldId id="422" r:id="rId24"/>
    <p:sldId id="423" r:id="rId25"/>
    <p:sldId id="429" r:id="rId26"/>
    <p:sldId id="424" r:id="rId27"/>
    <p:sldId id="430" r:id="rId28"/>
    <p:sldId id="376" r:id="rId29"/>
    <p:sldId id="377" r:id="rId30"/>
    <p:sldId id="378" r:id="rId31"/>
    <p:sldId id="360" r:id="rId32"/>
    <p:sldId id="361" r:id="rId33"/>
    <p:sldId id="362" r:id="rId34"/>
    <p:sldId id="363" r:id="rId35"/>
    <p:sldId id="359" r:id="rId36"/>
    <p:sldId id="282" r:id="rId37"/>
  </p:sldIdLst>
  <p:sldSz cx="9144000" cy="5143500" type="screen16x9"/>
  <p:notesSz cx="6858000" cy="9144000"/>
  <p:embeddedFontLst>
    <p:embeddedFont>
      <p:font typeface="Arial Nova" panose="020B0504020202020204" pitchFamily="34" charset="0"/>
      <p:regular r:id="rId39"/>
      <p:bold r:id="rId40"/>
      <p:italic r:id="rId41"/>
      <p:boldItalic r:id="rId42"/>
    </p:embeddedFont>
    <p:embeddedFont>
      <p:font typeface="Gill Sans" panose="020B0502020104020203" pitchFamily="34" charset="-79"/>
      <p:regular r:id="rId43"/>
      <p:bold r:id="rId44"/>
    </p:embeddedFont>
    <p:embeddedFont>
      <p:font typeface="Helvetica Neue" panose="02000503000000020004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F5BC"/>
    <a:srgbClr val="3535FF"/>
    <a:srgbClr val="E2F4FF"/>
    <a:srgbClr val="D1E6EA"/>
    <a:srgbClr val="C1ECB5"/>
    <a:srgbClr val="B2D9A7"/>
    <a:srgbClr val="A6CA9B"/>
    <a:srgbClr val="829F7A"/>
    <a:srgbClr val="FF32F0"/>
    <a:srgbClr val="BFE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81"/>
    <p:restoredTop sz="95227"/>
  </p:normalViewPr>
  <p:slideViewPr>
    <p:cSldViewPr snapToGrid="0">
      <p:cViewPr>
        <p:scale>
          <a:sx n="152" d="100"/>
          <a:sy n="152" d="100"/>
        </p:scale>
        <p:origin x="872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D8BC4C22-2416-07D3-AC30-F6ED55AEC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A9CF4E74-877B-4104-3713-6E99C262EE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E679E6B9-845B-93C7-E70B-8DE6B9E8FA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0590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81D123CF-2354-FE45-759B-500FA9F64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FD13EC8E-DE9A-ABB1-1E79-26273ADCAB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E875B841-E1C3-E9B0-C55D-88903D559D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6863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46556EDF-15A4-0684-3782-0065C09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81E6EC69-C872-C777-0EBA-B59686C09A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9F585DC4-79F4-7B03-BBEA-748BBBAC44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4689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7B1A0154-2EC1-108C-F1B0-803C1692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0FC165D5-DB6E-BDB0-D19F-79AFD71197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5C1F37EA-2E1F-D915-1286-0BE2B9360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9116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8F206680-1F6B-2ED4-26D1-A67E29BD3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4D10AEC3-DF06-8063-E1C0-98560ECC4A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D1407537-E7D2-9E3A-B7A5-516BA12DC7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687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9425C576-5B35-4F4A-48DF-E9067AC9D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59D83177-A9EB-BD4D-9145-92DD905B75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5616F67E-6263-4CC1-4574-94AA7C65CC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683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AC524E78-3FC6-33CD-C15C-5A58FC5B9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>
            <a:extLst>
              <a:ext uri="{FF2B5EF4-FFF2-40B4-BE49-F238E27FC236}">
                <a16:creationId xmlns:a16="http://schemas.microsoft.com/office/drawing/2014/main" id="{22FE0B33-F28B-9ADB-EF15-C82DD5E453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8:notes">
            <a:extLst>
              <a:ext uri="{FF2B5EF4-FFF2-40B4-BE49-F238E27FC236}">
                <a16:creationId xmlns:a16="http://schemas.microsoft.com/office/drawing/2014/main" id="{55F3AFFD-2B35-6864-DCA8-5B0C5776F8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47228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A42AB177-2474-3482-21DD-20E6E4E82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>
            <a:extLst>
              <a:ext uri="{FF2B5EF4-FFF2-40B4-BE49-F238E27FC236}">
                <a16:creationId xmlns:a16="http://schemas.microsoft.com/office/drawing/2014/main" id="{E93288DC-5C5D-6BE3-224C-AECBA59F36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8:notes">
            <a:extLst>
              <a:ext uri="{FF2B5EF4-FFF2-40B4-BE49-F238E27FC236}">
                <a16:creationId xmlns:a16="http://schemas.microsoft.com/office/drawing/2014/main" id="{86343460-CA20-EA7D-BD5E-FE832EA103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820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9" name="Google Shape;47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12885AC-CA1A-E4EA-0C62-AF4B144E4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>
            <a:extLst>
              <a:ext uri="{FF2B5EF4-FFF2-40B4-BE49-F238E27FC236}">
                <a16:creationId xmlns:a16="http://schemas.microsoft.com/office/drawing/2014/main" id="{AE98B36F-4F2D-9D9F-7947-9C7D236ECD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>
            <a:extLst>
              <a:ext uri="{FF2B5EF4-FFF2-40B4-BE49-F238E27FC236}">
                <a16:creationId xmlns:a16="http://schemas.microsoft.com/office/drawing/2014/main" id="{E9AD7119-544C-681C-02B4-92CB912351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>
            <a:extLst>
              <a:ext uri="{FF2B5EF4-FFF2-40B4-BE49-F238E27FC236}">
                <a16:creationId xmlns:a16="http://schemas.microsoft.com/office/drawing/2014/main" id="{0B96A3E3-402F-1E7F-F3DE-6CBEA79440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7398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0545F-0A22-CE3D-4E64-81C9F9C1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070E20-4199-9071-D4B0-E9EED8A4B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7D735-7808-9A69-42E4-11B5A8798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230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d3a7f811a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d3a7f811a2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g2d3a7f811a2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>
          <a:extLst>
            <a:ext uri="{FF2B5EF4-FFF2-40B4-BE49-F238E27FC236}">
              <a16:creationId xmlns:a16="http://schemas.microsoft.com/office/drawing/2014/main" id="{E2247C27-123E-FDBA-D57E-FAE5197B5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>
            <a:extLst>
              <a:ext uri="{FF2B5EF4-FFF2-40B4-BE49-F238E27FC236}">
                <a16:creationId xmlns:a16="http://schemas.microsoft.com/office/drawing/2014/main" id="{A6B0E250-E72B-FB18-9230-6CE843923E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2" name="Google Shape;452;p18:notes">
            <a:extLst>
              <a:ext uri="{FF2B5EF4-FFF2-40B4-BE49-F238E27FC236}">
                <a16:creationId xmlns:a16="http://schemas.microsoft.com/office/drawing/2014/main" id="{2BBAD92A-8650-C000-F94C-36ED9E3E5A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5631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E503E-D54B-0D26-18A7-357432A7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36C590-5D00-1E56-DC48-D9F5EE3CA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4B3D2D-6426-D5E6-7717-60A964127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306042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4ABA1-5C77-1E42-19E5-8DA45E43A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160AF8-B74B-41C2-CE44-F5B6AE5706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A7A015-5FFD-F787-321C-D04DA9ED4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9476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E735C-224B-63E7-A2F2-817A397FB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71B4D-08F7-C1BF-878A-674B97D2A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17A83D-8F73-3A52-CE44-38B784FC0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4598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EA572-5245-14C5-C471-82C9AB116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3B6DC5-5E6C-5D75-8162-50C251E56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F7FCF-E4A4-8368-1738-423D2DCFE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85632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2B19-8243-905A-3659-6D164889B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9FEDD-26DA-88C9-81A2-B3109C400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DA910-C066-BF44-09E2-FAFBA5E8C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4260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210BB-DCF6-4AFB-E07C-5771F101D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58C87C-BABD-AD60-1570-08439F438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AB186-313E-F1BB-AC1D-BD5CD9BDC8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None/>
            </a:pPr>
            <a:endParaRPr lang="en-US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0827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48C9E9FA-25A6-3485-AFA6-6F13A9E58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F666D487-67BF-72CB-8030-299749045E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25975A51-CE5F-F929-8D15-E1DCE9F136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938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72D8B486-CF20-61DF-D18B-39B123170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F3EA4012-E734-3818-5A92-E0DF4349DA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4A703717-4D65-5AC4-B0D3-533800A60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7669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B733FC82-3E47-EEEC-0592-4F52190BF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77295BC6-84F5-2CBC-0FFC-7FCC8A6D3F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D9D86AA0-1CBE-7BFF-5CCF-6D3D46CBF2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3470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5554D4F2-FF43-C204-AB0D-7A1AF56D3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>
            <a:extLst>
              <a:ext uri="{FF2B5EF4-FFF2-40B4-BE49-F238E27FC236}">
                <a16:creationId xmlns:a16="http://schemas.microsoft.com/office/drawing/2014/main" id="{11FD18B5-99F6-0295-6A0E-CA98152B11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5:notes">
            <a:extLst>
              <a:ext uri="{FF2B5EF4-FFF2-40B4-BE49-F238E27FC236}">
                <a16:creationId xmlns:a16="http://schemas.microsoft.com/office/drawing/2014/main" id="{93D3B9AE-3D3C-1FCC-6745-98D43A0B53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557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>
          <a:extLst>
            <a:ext uri="{FF2B5EF4-FFF2-40B4-BE49-F238E27FC236}">
              <a16:creationId xmlns:a16="http://schemas.microsoft.com/office/drawing/2014/main" id="{848E918A-D997-A031-EDCA-77191DCB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>
            <a:extLst>
              <a:ext uri="{FF2B5EF4-FFF2-40B4-BE49-F238E27FC236}">
                <a16:creationId xmlns:a16="http://schemas.microsoft.com/office/drawing/2014/main" id="{C78890C3-9730-7AE7-B43C-21142E6D19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8:notes">
            <a:extLst>
              <a:ext uri="{FF2B5EF4-FFF2-40B4-BE49-F238E27FC236}">
                <a16:creationId xmlns:a16="http://schemas.microsoft.com/office/drawing/2014/main" id="{1D41459A-15D4-B87B-F545-423E3077EB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29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F79B8C5-4D60-D10E-804B-9FE9496E18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07164" y="185533"/>
            <a:ext cx="2072984" cy="69998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7873EF4-E7A1-7BC9-5CCF-5F4DEA3CCC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459" t="8448" r="15017" b="62247"/>
          <a:stretch>
            <a:fillRect/>
          </a:stretch>
        </p:blipFill>
        <p:spPr>
          <a:xfrm>
            <a:off x="0" y="24793"/>
            <a:ext cx="3709738" cy="1124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893090" y="-1538503"/>
            <a:ext cx="3029884" cy="824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11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 rot="5400000">
            <a:off x="5937779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 rot="5400000">
            <a:off x="2271857" y="-589124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6" name="Google Shape;86;p12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Pattern_5 for PPT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00" y="489168"/>
            <a:ext cx="9067800" cy="465433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8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5B8"/>
              </a:buClr>
              <a:buSzPts val="2400"/>
              <a:buFont typeface="Arial"/>
              <a:buNone/>
              <a:defRPr b="1">
                <a:solidFill>
                  <a:srgbClr val="0055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1_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8" cy="36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27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582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249841" y="669906"/>
            <a:ext cx="6483468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D0E6A8E4-5D61-AF7F-C303-5554BEF8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  <a:effectLst>
            <a:reflection stA="50000" endA="295" endPos="92000" dist="101600" dir="5400000" sy="-100000" algn="bl" rotWithShape="0"/>
          </a:effectLst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Helvetica Neue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24" name="Google Shape;24;p4"/>
          <p:cNvCxnSpPr/>
          <p:nvPr/>
        </p:nvCxnSpPr>
        <p:spPr>
          <a:xfrm>
            <a:off x="1090679" y="2773582"/>
            <a:ext cx="4760887" cy="908"/>
          </a:xfrm>
          <a:prstGeom prst="straightConnector1">
            <a:avLst/>
          </a:prstGeom>
          <a:noFill/>
          <a:ln w="22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" name="Google Shape;25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8859" y="-405918"/>
            <a:ext cx="2842245" cy="1684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5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085393" y="603122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3"/>
          </p:nvPr>
        </p:nvSpPr>
        <p:spPr>
          <a:xfrm>
            <a:off x="4809272" y="1517252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700"/>
              <a:buNone/>
              <a:defRPr sz="17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4"/>
          </p:nvPr>
        </p:nvSpPr>
        <p:spPr>
          <a:xfrm>
            <a:off x="4809272" y="2116118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7"/>
          <p:cNvCxnSpPr/>
          <p:nvPr/>
        </p:nvCxnSpPr>
        <p:spPr>
          <a:xfrm>
            <a:off x="1090422" y="1385316"/>
            <a:ext cx="7205641" cy="0"/>
          </a:xfrm>
          <a:prstGeom prst="straightConnector1">
            <a:avLst/>
          </a:prstGeom>
          <a:noFill/>
          <a:ln w="222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083503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782786" y="599231"/>
            <a:ext cx="4509352" cy="34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083503" y="2404118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5665604" y="247777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078" y="473179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10"/>
          <p:cNvGrpSpPr/>
          <p:nvPr/>
        </p:nvGrpSpPr>
        <p:grpSpPr>
          <a:xfrm>
            <a:off x="5608040" y="361628"/>
            <a:ext cx="3055900" cy="3861826"/>
            <a:chOff x="7477387" y="482170"/>
            <a:chExt cx="4074533" cy="5149101"/>
          </a:xfrm>
        </p:grpSpPr>
        <p:sp>
          <p:nvSpPr>
            <p:cNvPr id="64" name="Google Shape;64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2156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087747" y="2359494"/>
            <a:ext cx="4143303" cy="1502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085536" y="4102392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085536" y="238980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1085536" y="2357704"/>
            <a:ext cx="4145513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9841" y="239783"/>
            <a:ext cx="6311597" cy="39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4712" y="1069875"/>
            <a:ext cx="8246639" cy="3029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264" cy="3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Picture 13" descr="A red text on a black background&#10;&#10;Description automatically generated">
            <a:extLst>
              <a:ext uri="{FF2B5EF4-FFF2-40B4-BE49-F238E27FC236}">
                <a16:creationId xmlns:a16="http://schemas.microsoft.com/office/drawing/2014/main" id="{3458EF4E-EBE6-7F21-9DFA-9DB05AEC502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5263" y="4825291"/>
            <a:ext cx="962264" cy="27475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96A15EE-471A-0E26-7AE1-50EC763EDD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12742" t="8721" r="15201" b="63436"/>
          <a:stretch>
            <a:fillRect/>
          </a:stretch>
        </p:blipFill>
        <p:spPr>
          <a:xfrm>
            <a:off x="6929530" y="85017"/>
            <a:ext cx="2113890" cy="612622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video" Target="../media/media1.mp4"/><Relationship Id="rId7" Type="http://schemas.openxmlformats.org/officeDocument/2006/relationships/image" Target="../media/image46.emf"/><Relationship Id="rId2" Type="http://schemas.microsoft.com/office/2007/relationships/media" Target="../media/media1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emf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6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62.png"/><Relationship Id="rId4" Type="http://schemas.openxmlformats.org/officeDocument/2006/relationships/image" Target="../media/image77.png"/><Relationship Id="rId9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5">
            <a:extLst>
              <a:ext uri="{FF2B5EF4-FFF2-40B4-BE49-F238E27FC236}">
                <a16:creationId xmlns:a16="http://schemas.microsoft.com/office/drawing/2014/main" id="{B4887AE5-43AE-5F29-0DD9-BB9138F4F565}"/>
              </a:ext>
            </a:extLst>
          </p:cNvPr>
          <p:cNvSpPr/>
          <p:nvPr/>
        </p:nvSpPr>
        <p:spPr>
          <a:xfrm>
            <a:off x="418237" y="1649386"/>
            <a:ext cx="8307525" cy="1374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800" b="1" i="1" dirty="0" err="1">
                <a:solidFill>
                  <a:srgbClr val="00B0F0"/>
                </a:solidFill>
              </a:rPr>
              <a:t>BandWeave</a:t>
            </a:r>
            <a:r>
              <a:rPr lang="en-US" sz="2800" b="1" i="1" dirty="0">
                <a:solidFill>
                  <a:srgbClr val="00B0F0"/>
                </a:solidFill>
              </a:rPr>
              <a:t>: </a:t>
            </a:r>
            <a:r>
              <a:rPr lang="en-US" sz="2800" b="1" dirty="0">
                <a:solidFill>
                  <a:srgbClr val="00B0F0"/>
                </a:solidFill>
              </a:rPr>
              <a:t>Enhanced Channel Estimation in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800" b="1" dirty="0">
                <a:solidFill>
                  <a:srgbClr val="00B0F0"/>
                </a:solidFill>
              </a:rPr>
              <a:t>MIMO Networks with Multi-Band Fusion 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000" b="1" dirty="0">
                <a:solidFill>
                  <a:schemeClr val="bg1"/>
                </a:solidFill>
              </a:rPr>
              <a:t>(Best Paper INFOCOM-2026)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n-US" sz="2500" b="1" i="1" dirty="0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-US" sz="2500" b="1" i="1" dirty="0">
              <a:solidFill>
                <a:srgbClr val="00B0F0"/>
              </a:solidFill>
            </a:endParaRPr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40542D85-B249-30EB-448C-286E0786439E}"/>
              </a:ext>
            </a:extLst>
          </p:cNvPr>
          <p:cNvSpPr txBox="1">
            <a:spLocks/>
          </p:cNvSpPr>
          <p:nvPr/>
        </p:nvSpPr>
        <p:spPr>
          <a:xfrm>
            <a:off x="546503" y="3586567"/>
            <a:ext cx="8050992" cy="95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238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857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1800" i="1" dirty="0">
                <a:solidFill>
                  <a:srgbClr val="00B0F0"/>
                </a:solidFill>
              </a:rPr>
              <a:t>K Foysal Haque</a:t>
            </a:r>
            <a:r>
              <a:rPr lang="en-US" sz="1800" i="1" baseline="30000" dirty="0">
                <a:solidFill>
                  <a:schemeClr val="bg1"/>
                </a:solidFill>
              </a:rPr>
              <a:t>*</a:t>
            </a:r>
            <a:r>
              <a:rPr lang="en-US" sz="1800" i="1" dirty="0">
                <a:solidFill>
                  <a:schemeClr val="bg1"/>
                </a:solidFill>
              </a:rPr>
              <a:t>, Francesca </a:t>
            </a:r>
            <a:r>
              <a:rPr lang="en-US" sz="1800" i="1" dirty="0" err="1">
                <a:solidFill>
                  <a:schemeClr val="bg1"/>
                </a:solidFill>
              </a:rPr>
              <a:t>Meneghello</a:t>
            </a:r>
            <a:r>
              <a:rPr lang="en-US" sz="1800" i="1" baseline="30000" dirty="0">
                <a:solidFill>
                  <a:schemeClr val="bg1"/>
                </a:solidFill>
              </a:rPr>
              <a:t>*</a:t>
            </a:r>
            <a:r>
              <a:rPr lang="en-US" sz="1800" i="1" dirty="0">
                <a:solidFill>
                  <a:schemeClr val="bg1"/>
                </a:solidFill>
              </a:rPr>
              <a:t>, Jonathan Ashdown</a:t>
            </a:r>
            <a:r>
              <a:rPr lang="en-US" sz="1800" i="1" baseline="30000" dirty="0">
                <a:solidFill>
                  <a:schemeClr val="bg1"/>
                </a:solidFill>
              </a:rPr>
              <a:t>†</a:t>
            </a:r>
            <a:r>
              <a:rPr lang="en-US" sz="1800" i="1" dirty="0">
                <a:solidFill>
                  <a:schemeClr val="bg1"/>
                </a:solidFill>
              </a:rPr>
              <a:t>, Francesco Restuccia*</a:t>
            </a: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aseline="30000" dirty="0">
                <a:solidFill>
                  <a:schemeClr val="bg1"/>
                </a:solidFill>
              </a:rPr>
              <a:t>*</a:t>
            </a:r>
            <a:r>
              <a:rPr lang="en-US" sz="1800" dirty="0">
                <a:solidFill>
                  <a:schemeClr val="bg1"/>
                </a:solidFill>
              </a:rPr>
              <a:t>Institute for Intelligent Networked Systems, Northeastern University, Boston, USA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aseline="30000" dirty="0">
                <a:solidFill>
                  <a:schemeClr val="bg1"/>
                </a:solidFill>
              </a:rPr>
              <a:t>†</a:t>
            </a:r>
            <a:r>
              <a:rPr lang="en-US" sz="1800" dirty="0">
                <a:solidFill>
                  <a:schemeClr val="bg1"/>
                </a:solidFill>
              </a:rPr>
              <a:t>Spectrum AI Solutions, USA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DCE3EF-D51D-2A24-77DA-E6C45FFE1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158" y="387590"/>
            <a:ext cx="2724983" cy="5224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D038A2B3-621F-AEA6-DDF3-A69FC4182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>
            <a:extLst>
              <a:ext uri="{FF2B5EF4-FFF2-40B4-BE49-F238E27FC236}">
                <a16:creationId xmlns:a16="http://schemas.microsoft.com/office/drawing/2014/main" id="{5DB644A4-5564-3B99-63CD-2F897DA330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/>
              <a:t>Signal-Processing based CFR Fusion</a:t>
            </a:r>
            <a:endParaRPr sz="2200"/>
          </a:p>
        </p:txBody>
      </p:sp>
      <p:sp>
        <p:nvSpPr>
          <p:cNvPr id="296" name="Google Shape;296;p36">
            <a:extLst>
              <a:ext uri="{FF2B5EF4-FFF2-40B4-BE49-F238E27FC236}">
                <a16:creationId xmlns:a16="http://schemas.microsoft.com/office/drawing/2014/main" id="{AC16D0A6-7E45-7E7B-6045-2851C1BFC2D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C559C7-BC84-93FF-7619-3C1685443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009" y="688746"/>
            <a:ext cx="3360235" cy="4431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5E0AB6-EE43-C080-8ED4-65B9C28DD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57" y="1219757"/>
            <a:ext cx="1215828" cy="75062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BA6D724-4F48-B430-1298-1DF2FFBC9E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1" t="7709" r="3492" b="57994"/>
          <a:stretch>
            <a:fillRect/>
          </a:stretch>
        </p:blipFill>
        <p:spPr bwMode="auto">
          <a:xfrm>
            <a:off x="2535549" y="1219757"/>
            <a:ext cx="2222701" cy="80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9FB753-64A2-2BDD-786D-244DCD9087A8}"/>
              </a:ext>
            </a:extLst>
          </p:cNvPr>
          <p:cNvSpPr txBox="1"/>
          <p:nvPr/>
        </p:nvSpPr>
        <p:spPr>
          <a:xfrm>
            <a:off x="661448" y="744903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rgbClr val="00B050"/>
                </a:solidFill>
              </a:rPr>
              <a:t>Step 1 &amp; 2: </a:t>
            </a:r>
            <a:r>
              <a:rPr lang="en-US" sz="1800" b="1"/>
              <a:t>Extract CIR and Normalize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84459F55-60E2-2DDE-14A1-3E166D91B544}"/>
              </a:ext>
            </a:extLst>
          </p:cNvPr>
          <p:cNvSpPr/>
          <p:nvPr/>
        </p:nvSpPr>
        <p:spPr>
          <a:xfrm>
            <a:off x="1782379" y="1470387"/>
            <a:ext cx="477079" cy="3077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94" name="Group 1393">
            <a:extLst>
              <a:ext uri="{FF2B5EF4-FFF2-40B4-BE49-F238E27FC236}">
                <a16:creationId xmlns:a16="http://schemas.microsoft.com/office/drawing/2014/main" id="{5DEB2ACC-B39F-E31D-C5BA-7C964A59CEA4}"/>
              </a:ext>
            </a:extLst>
          </p:cNvPr>
          <p:cNvGrpSpPr/>
          <p:nvPr/>
        </p:nvGrpSpPr>
        <p:grpSpPr>
          <a:xfrm>
            <a:off x="347957" y="2535046"/>
            <a:ext cx="1631100" cy="893626"/>
            <a:chOff x="140547" y="2231736"/>
            <a:chExt cx="2172058" cy="139206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5442EFE-F5A8-9A85-335D-A3D98DB26CDE}"/>
                </a:ext>
              </a:extLst>
            </p:cNvPr>
            <p:cNvCxnSpPr>
              <a:cxnSpLocks/>
            </p:cNvCxnSpPr>
            <p:nvPr/>
          </p:nvCxnSpPr>
          <p:spPr>
            <a:xfrm>
              <a:off x="140547" y="2854833"/>
              <a:ext cx="217205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F7183AB-81E5-5D41-57E3-DBCAF2BC04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9974" y="2231736"/>
              <a:ext cx="0" cy="62309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9F14AB1-18B2-D927-707E-EF2EAD852F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6575" y="2437580"/>
              <a:ext cx="0" cy="41725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8F4F0B6-8E38-AD0D-03D8-EB725BB04E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10836" y="2515468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59333BB-BB4A-24D1-EB0D-8BFEC50BF4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2119" y="2646207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CE99211-DC96-E434-7613-29ADC09B19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1060" y="2685150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4CBC39C-0989-DF1F-0EB7-799A2C8B52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7700" y="2437580"/>
              <a:ext cx="0" cy="41725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B82C8EA-EA11-D086-EF8D-0309C47860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1452" y="2532158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4F684DD-12F0-DB45-47D8-D77DE3878D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9532" y="2618391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8873CE1-4A07-036C-0B5B-9C40EACBA7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9952" y="2669155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096A2FB-E688-738D-7FEC-26FE96172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2713" y="2669155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63012D1-22D7-C971-8735-A9806547DE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496" y="2685150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76287C4-9E8A-9282-ACEF-CD6EA3C9D3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598" y="2643076"/>
              <a:ext cx="0" cy="221492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1958292-FB54-7F79-6C7F-BA5026C3B1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2699" y="2618391"/>
              <a:ext cx="0" cy="23018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9E626E5-81D7-F854-522E-7FF851E45F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0140" y="2655942"/>
              <a:ext cx="0" cy="1877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5C4776B-ACA1-E482-B081-3536D3B0A2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562" y="2618391"/>
              <a:ext cx="0" cy="25313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502D91A-E267-7C85-9C18-2BABF9E3FA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0344" y="2664288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D650B4A-1822-0938-77C7-872D3CB2C0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5764" y="2558523"/>
              <a:ext cx="0" cy="306045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81C9804-EE0A-2BB5-8DC8-75E0A225F6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2366" y="2628125"/>
              <a:ext cx="0" cy="236444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CC516C0-85C2-3A7C-3B1C-A6F2F1FB7E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6626" y="2525203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D2DCFDA-E1DE-2F19-FB12-436886A101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7909" y="2655942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243CF93-3E59-21DA-EA0E-80DC094A77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76850" y="2694884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86C94F3-565F-CF33-0E7F-AC60970F6D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3490" y="2643076"/>
              <a:ext cx="0" cy="221492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9F5418-0157-6E9D-8A03-3C1E86457B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7241" y="2541892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A666D90-E2CD-29D4-AC16-B8CC402D99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5322" y="2628125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582E9DD-03A6-A21C-4BE7-1F28A97745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3452" y="2550240"/>
              <a:ext cx="0" cy="321284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FF7D6F0-2111-4864-8C46-4A2F0C2F06E8}"/>
                </a:ext>
              </a:extLst>
            </p:cNvPr>
            <p:cNvCxnSpPr>
              <a:cxnSpLocks/>
            </p:cNvCxnSpPr>
            <p:nvPr/>
          </p:nvCxnSpPr>
          <p:spPr>
            <a:xfrm>
              <a:off x="140547" y="3597380"/>
              <a:ext cx="2172058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0637915-14FF-06F0-645A-224C1ACD3E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9974" y="3301069"/>
              <a:ext cx="0" cy="29631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C3EDFE-F660-FC35-1625-33D2583C95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6575" y="3427696"/>
              <a:ext cx="0" cy="169684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F3B06F5-6682-B3CD-D3C0-695CA4C0DD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10836" y="3397098"/>
              <a:ext cx="0" cy="20028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98D6CEC-79C2-27F0-E7CD-54E19DA6C0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02119" y="3360937"/>
              <a:ext cx="0" cy="25313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BBEBEB5-0A67-AAD4-2C9A-24BC455215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1060" y="3292787"/>
              <a:ext cx="0" cy="31433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5359E85-0590-C797-DCF8-143D1B8F52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7700" y="3301069"/>
              <a:ext cx="0" cy="29631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8B9C770-C82D-DE00-5393-756486B755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1452" y="3437431"/>
              <a:ext cx="0" cy="17663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29470E5-DDC0-37F4-4C8C-A0499B13CB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9532" y="3360937"/>
              <a:ext cx="0" cy="22531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0ADF115-0371-434F-C69C-B10455120C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9952" y="341170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D79FF35-9150-9BCA-CB43-3D14F6EF14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2713" y="341170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CB14B0EF-A0CE-7B85-343F-EBB3FE8498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496" y="3427696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5" name="Straight Connector 1024">
              <a:extLst>
                <a:ext uri="{FF2B5EF4-FFF2-40B4-BE49-F238E27FC236}">
                  <a16:creationId xmlns:a16="http://schemas.microsoft.com/office/drawing/2014/main" id="{00440992-7EA6-77AC-BB16-0F21603C01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598" y="3385623"/>
              <a:ext cx="0" cy="22149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Straight Connector 1026">
              <a:extLst>
                <a:ext uri="{FF2B5EF4-FFF2-40B4-BE49-F238E27FC236}">
                  <a16:creationId xmlns:a16="http://schemas.microsoft.com/office/drawing/2014/main" id="{AD9E93B7-AE68-9F93-B862-5CA30CF66A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2699" y="3360937"/>
              <a:ext cx="0" cy="230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8" name="Straight Connector 1027">
              <a:extLst>
                <a:ext uri="{FF2B5EF4-FFF2-40B4-BE49-F238E27FC236}">
                  <a16:creationId xmlns:a16="http://schemas.microsoft.com/office/drawing/2014/main" id="{E0E74B9D-9DE5-63A8-991D-A11AB261EA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0140" y="3398488"/>
              <a:ext cx="0" cy="18776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85FD891C-614A-ABFB-AFCF-92508CB309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562" y="3444387"/>
              <a:ext cx="0" cy="1696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Straight Connector 1029">
              <a:extLst>
                <a:ext uri="{FF2B5EF4-FFF2-40B4-BE49-F238E27FC236}">
                  <a16:creationId xmlns:a16="http://schemas.microsoft.com/office/drawing/2014/main" id="{0EFDC259-0845-3F10-4CC2-4E565341FE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0344" y="3406834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Connector 1030">
              <a:extLst>
                <a:ext uri="{FF2B5EF4-FFF2-40B4-BE49-F238E27FC236}">
                  <a16:creationId xmlns:a16="http://schemas.microsoft.com/office/drawing/2014/main" id="{A6F79BBC-DAF4-DAB4-D9BF-CBC5BBAD38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5764" y="3427696"/>
              <a:ext cx="0" cy="17941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2" name="Straight Connector 1031">
              <a:extLst>
                <a:ext uri="{FF2B5EF4-FFF2-40B4-BE49-F238E27FC236}">
                  <a16:creationId xmlns:a16="http://schemas.microsoft.com/office/drawing/2014/main" id="{D00D86DB-E36D-674B-845F-F33D2BB724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2366" y="3370671"/>
              <a:ext cx="0" cy="236444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Connector 1032">
              <a:extLst>
                <a:ext uri="{FF2B5EF4-FFF2-40B4-BE49-F238E27FC236}">
                  <a16:creationId xmlns:a16="http://schemas.microsoft.com/office/drawing/2014/main" id="{ABAA6098-3B2C-7B76-F2BB-451902B213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6626" y="3427696"/>
              <a:ext cx="0" cy="17941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0AF677D1-F49D-82FF-AD7E-E909926A9E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87909" y="3398488"/>
              <a:ext cx="0" cy="22531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5" name="Straight Connector 1034">
              <a:extLst>
                <a:ext uri="{FF2B5EF4-FFF2-40B4-BE49-F238E27FC236}">
                  <a16:creationId xmlns:a16="http://schemas.microsoft.com/office/drawing/2014/main" id="{AE74BB4F-76E1-D193-ABA3-21C8BC0907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76850" y="343743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Straight Connector 1035">
              <a:extLst>
                <a:ext uri="{FF2B5EF4-FFF2-40B4-BE49-F238E27FC236}">
                  <a16:creationId xmlns:a16="http://schemas.microsoft.com/office/drawing/2014/main" id="{2D3ECD26-E9D1-1580-AC2D-AAF33FD36C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33490" y="3385623"/>
              <a:ext cx="0" cy="22149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Straight Connector 1036">
              <a:extLst>
                <a:ext uri="{FF2B5EF4-FFF2-40B4-BE49-F238E27FC236}">
                  <a16:creationId xmlns:a16="http://schemas.microsoft.com/office/drawing/2014/main" id="{1ADD85B0-981E-3D04-5792-5D12C8EEA7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7241" y="3284439"/>
              <a:ext cx="0" cy="33936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>
              <a:extLst>
                <a:ext uri="{FF2B5EF4-FFF2-40B4-BE49-F238E27FC236}">
                  <a16:creationId xmlns:a16="http://schemas.microsoft.com/office/drawing/2014/main" id="{0B7BBF37-6654-6519-8B58-4AFB9B20D3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5322" y="2998415"/>
              <a:ext cx="0" cy="59757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Straight Connector 1038">
              <a:extLst>
                <a:ext uri="{FF2B5EF4-FFF2-40B4-BE49-F238E27FC236}">
                  <a16:creationId xmlns:a16="http://schemas.microsoft.com/office/drawing/2014/main" id="{3D5E185D-6636-1715-0484-956CA29F7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3452" y="3397098"/>
              <a:ext cx="0" cy="21697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5" name="Group 1394">
            <a:extLst>
              <a:ext uri="{FF2B5EF4-FFF2-40B4-BE49-F238E27FC236}">
                <a16:creationId xmlns:a16="http://schemas.microsoft.com/office/drawing/2014/main" id="{1859FA83-2843-8EA4-6253-A9EBEC98AAA6}"/>
              </a:ext>
            </a:extLst>
          </p:cNvPr>
          <p:cNvGrpSpPr/>
          <p:nvPr/>
        </p:nvGrpSpPr>
        <p:grpSpPr>
          <a:xfrm>
            <a:off x="3369208" y="2594247"/>
            <a:ext cx="1802057" cy="901489"/>
            <a:chOff x="2867802" y="2240946"/>
            <a:chExt cx="2172058" cy="1392069"/>
          </a:xfrm>
        </p:grpSpPr>
        <p:cxnSp>
          <p:nvCxnSpPr>
            <p:cNvPr id="1060" name="Straight Connector 1059">
              <a:extLst>
                <a:ext uri="{FF2B5EF4-FFF2-40B4-BE49-F238E27FC236}">
                  <a16:creationId xmlns:a16="http://schemas.microsoft.com/office/drawing/2014/main" id="{61AFD398-2246-9B14-8D6F-EF5A250939D4}"/>
                </a:ext>
              </a:extLst>
            </p:cNvPr>
            <p:cNvCxnSpPr>
              <a:cxnSpLocks/>
            </p:cNvCxnSpPr>
            <p:nvPr/>
          </p:nvCxnSpPr>
          <p:spPr>
            <a:xfrm>
              <a:off x="2867802" y="2864043"/>
              <a:ext cx="2172058" cy="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1" name="Straight Connector 1060">
              <a:extLst>
                <a:ext uri="{FF2B5EF4-FFF2-40B4-BE49-F238E27FC236}">
                  <a16:creationId xmlns:a16="http://schemas.microsoft.com/office/drawing/2014/main" id="{182E307C-2EF1-573F-61E8-A5009FF08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7229" y="2240946"/>
              <a:ext cx="0" cy="62309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2" name="Straight Connector 1061">
              <a:extLst>
                <a:ext uri="{FF2B5EF4-FFF2-40B4-BE49-F238E27FC236}">
                  <a16:creationId xmlns:a16="http://schemas.microsoft.com/office/drawing/2014/main" id="{DFC99518-BA6D-A925-F4C4-8AF7452413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53831" y="2446790"/>
              <a:ext cx="0" cy="41725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3" name="Straight Connector 1062">
              <a:extLst>
                <a:ext uri="{FF2B5EF4-FFF2-40B4-BE49-F238E27FC236}">
                  <a16:creationId xmlns:a16="http://schemas.microsoft.com/office/drawing/2014/main" id="{5F04436F-9C8A-CCBF-5F78-9C7198288B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8091" y="2524677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4" name="Straight Connector 1063">
              <a:extLst>
                <a:ext uri="{FF2B5EF4-FFF2-40B4-BE49-F238E27FC236}">
                  <a16:creationId xmlns:a16="http://schemas.microsoft.com/office/drawing/2014/main" id="{8226CB3D-6C9C-200A-027C-6FA7B1E18E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9374" y="2655417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5" name="Straight Connector 1064">
              <a:extLst>
                <a:ext uri="{FF2B5EF4-FFF2-40B4-BE49-F238E27FC236}">
                  <a16:creationId xmlns:a16="http://schemas.microsoft.com/office/drawing/2014/main" id="{AFAEC1F0-98F3-AD62-6060-3E1AF1B646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315" y="2694360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6" name="Straight Connector 1065">
              <a:extLst>
                <a:ext uri="{FF2B5EF4-FFF2-40B4-BE49-F238E27FC236}">
                  <a16:creationId xmlns:a16="http://schemas.microsoft.com/office/drawing/2014/main" id="{59A48B9F-AEC7-C9CD-0375-23740DD8F0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4955" y="2446790"/>
              <a:ext cx="0" cy="41725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7" name="Straight Connector 1066">
              <a:extLst>
                <a:ext uri="{FF2B5EF4-FFF2-40B4-BE49-F238E27FC236}">
                  <a16:creationId xmlns:a16="http://schemas.microsoft.com/office/drawing/2014/main" id="{98C43A05-9CFF-6F60-3C35-00DB96E767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8707" y="2541368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8" name="Straight Connector 1067">
              <a:extLst>
                <a:ext uri="{FF2B5EF4-FFF2-40B4-BE49-F238E27FC236}">
                  <a16:creationId xmlns:a16="http://schemas.microsoft.com/office/drawing/2014/main" id="{1627024D-EBF2-72D8-6FCC-3823C00AEB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6787" y="2627600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9" name="Straight Connector 1068">
              <a:extLst>
                <a:ext uri="{FF2B5EF4-FFF2-40B4-BE49-F238E27FC236}">
                  <a16:creationId xmlns:a16="http://schemas.microsoft.com/office/drawing/2014/main" id="{1593970B-7D5A-B4D4-7FAE-2E8514FE75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7207" y="2678365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0" name="Straight Connector 1069">
              <a:extLst>
                <a:ext uri="{FF2B5EF4-FFF2-40B4-BE49-F238E27FC236}">
                  <a16:creationId xmlns:a16="http://schemas.microsoft.com/office/drawing/2014/main" id="{0C25455A-C3E9-B280-29F1-015B37122E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9968" y="2678365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1" name="Straight Connector 1070">
              <a:extLst>
                <a:ext uri="{FF2B5EF4-FFF2-40B4-BE49-F238E27FC236}">
                  <a16:creationId xmlns:a16="http://schemas.microsoft.com/office/drawing/2014/main" id="{41A7CA75-48CF-EB0B-70FB-0341C4927D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9751" y="2694359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2" name="Straight Connector 1071">
              <a:extLst>
                <a:ext uri="{FF2B5EF4-FFF2-40B4-BE49-F238E27FC236}">
                  <a16:creationId xmlns:a16="http://schemas.microsoft.com/office/drawing/2014/main" id="{519D7287-5A3B-B159-2D96-6D4CF6C29A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4853" y="2652286"/>
              <a:ext cx="0" cy="221492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3" name="Straight Connector 1072">
              <a:extLst>
                <a:ext uri="{FF2B5EF4-FFF2-40B4-BE49-F238E27FC236}">
                  <a16:creationId xmlns:a16="http://schemas.microsoft.com/office/drawing/2014/main" id="{DA426DB1-D84B-4728-5F34-A782078465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9954" y="2627600"/>
              <a:ext cx="0" cy="23018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4" name="Straight Connector 1073">
              <a:extLst>
                <a:ext uri="{FF2B5EF4-FFF2-40B4-BE49-F238E27FC236}">
                  <a16:creationId xmlns:a16="http://schemas.microsoft.com/office/drawing/2014/main" id="{6B14C137-2059-9D6C-91A4-5825F72B11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7395" y="2665152"/>
              <a:ext cx="0" cy="1877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5" name="Straight Connector 1074">
              <a:extLst>
                <a:ext uri="{FF2B5EF4-FFF2-40B4-BE49-F238E27FC236}">
                  <a16:creationId xmlns:a16="http://schemas.microsoft.com/office/drawing/2014/main" id="{7BCA1E1E-9D62-80B7-48E6-C1A3F11EE1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7817" y="2627600"/>
              <a:ext cx="0" cy="253133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6" name="Straight Connector 1075">
              <a:extLst>
                <a:ext uri="{FF2B5EF4-FFF2-40B4-BE49-F238E27FC236}">
                  <a16:creationId xmlns:a16="http://schemas.microsoft.com/office/drawing/2014/main" id="{25F7D6BE-3E32-3CC6-4F9F-15EE12BCE9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7599" y="2673498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7" name="Straight Connector 1076">
              <a:extLst>
                <a:ext uri="{FF2B5EF4-FFF2-40B4-BE49-F238E27FC236}">
                  <a16:creationId xmlns:a16="http://schemas.microsoft.com/office/drawing/2014/main" id="{E313D2E3-A6ED-039E-178C-82B9D9BE92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53019" y="2567733"/>
              <a:ext cx="0" cy="306045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8" name="Straight Connector 1077">
              <a:extLst>
                <a:ext uri="{FF2B5EF4-FFF2-40B4-BE49-F238E27FC236}">
                  <a16:creationId xmlns:a16="http://schemas.microsoft.com/office/drawing/2014/main" id="{54CD539D-5574-752A-B1C1-9E7F5F6BE9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39621" y="2637334"/>
              <a:ext cx="0" cy="236444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9" name="Straight Connector 1078">
              <a:extLst>
                <a:ext uri="{FF2B5EF4-FFF2-40B4-BE49-F238E27FC236}">
                  <a16:creationId xmlns:a16="http://schemas.microsoft.com/office/drawing/2014/main" id="{CB3D2919-301B-FF6F-E4D6-88EAD621DC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3881" y="2534412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0" name="Straight Connector 1079">
              <a:extLst>
                <a:ext uri="{FF2B5EF4-FFF2-40B4-BE49-F238E27FC236}">
                  <a16:creationId xmlns:a16="http://schemas.microsoft.com/office/drawing/2014/main" id="{8E82A39B-655F-5E5C-2014-B2E4912223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5164" y="2665152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1" name="Straight Connector 1080">
              <a:extLst>
                <a:ext uri="{FF2B5EF4-FFF2-40B4-BE49-F238E27FC236}">
                  <a16:creationId xmlns:a16="http://schemas.microsoft.com/office/drawing/2014/main" id="{FF44998F-F6DC-96D6-C2B8-51F67A5A5C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4105" y="2704094"/>
              <a:ext cx="0" cy="179420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2" name="Straight Connector 1081">
              <a:extLst>
                <a:ext uri="{FF2B5EF4-FFF2-40B4-BE49-F238E27FC236}">
                  <a16:creationId xmlns:a16="http://schemas.microsoft.com/office/drawing/2014/main" id="{25A9836B-BA6D-43D1-5CCF-5043E03776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60745" y="2652286"/>
              <a:ext cx="0" cy="221492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3" name="Straight Connector 1082">
              <a:extLst>
                <a:ext uri="{FF2B5EF4-FFF2-40B4-BE49-F238E27FC236}">
                  <a16:creationId xmlns:a16="http://schemas.microsoft.com/office/drawing/2014/main" id="{AC05C776-3F2B-D3C9-6130-04FE99BB54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84496" y="2551102"/>
              <a:ext cx="0" cy="339366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4" name="Straight Connector 1083">
              <a:extLst>
                <a:ext uri="{FF2B5EF4-FFF2-40B4-BE49-F238E27FC236}">
                  <a16:creationId xmlns:a16="http://schemas.microsoft.com/office/drawing/2014/main" id="{A8391A62-60F6-7ADA-15A9-9921636FD8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2577" y="2637334"/>
              <a:ext cx="0" cy="225317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5" name="Straight Connector 1084">
              <a:extLst>
                <a:ext uri="{FF2B5EF4-FFF2-40B4-BE49-F238E27FC236}">
                  <a16:creationId xmlns:a16="http://schemas.microsoft.com/office/drawing/2014/main" id="{4F397075-6A30-F2CC-D150-FE53FD39AD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0707" y="2559450"/>
              <a:ext cx="0" cy="321284"/>
            </a:xfrm>
            <a:prstGeom prst="line">
              <a:avLst/>
            </a:prstGeom>
            <a:ln w="38100">
              <a:solidFill>
                <a:srgbClr val="3535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6" name="Straight Connector 1085">
              <a:extLst>
                <a:ext uri="{FF2B5EF4-FFF2-40B4-BE49-F238E27FC236}">
                  <a16:creationId xmlns:a16="http://schemas.microsoft.com/office/drawing/2014/main" id="{4DD55825-D008-4380-791C-09C164F5A216}"/>
                </a:ext>
              </a:extLst>
            </p:cNvPr>
            <p:cNvCxnSpPr>
              <a:cxnSpLocks/>
            </p:cNvCxnSpPr>
            <p:nvPr/>
          </p:nvCxnSpPr>
          <p:spPr>
            <a:xfrm>
              <a:off x="2867802" y="3606590"/>
              <a:ext cx="2172058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7" name="Straight Connector 1086">
              <a:extLst>
                <a:ext uri="{FF2B5EF4-FFF2-40B4-BE49-F238E27FC236}">
                  <a16:creationId xmlns:a16="http://schemas.microsoft.com/office/drawing/2014/main" id="{4B8664E9-4013-1C23-D800-3D2A204606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67229" y="3014244"/>
              <a:ext cx="0" cy="59234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Connector 255">
              <a:extLst>
                <a:ext uri="{FF2B5EF4-FFF2-40B4-BE49-F238E27FC236}">
                  <a16:creationId xmlns:a16="http://schemas.microsoft.com/office/drawing/2014/main" id="{377CB20E-F344-F91B-9519-7827F4F4DE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53831" y="3241851"/>
              <a:ext cx="0" cy="36473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>
              <a:extLst>
                <a:ext uri="{FF2B5EF4-FFF2-40B4-BE49-F238E27FC236}">
                  <a16:creationId xmlns:a16="http://schemas.microsoft.com/office/drawing/2014/main" id="{F6D9E14D-4F7C-F659-0721-BB4627DB41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8091" y="3341197"/>
              <a:ext cx="0" cy="26539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CCF61BF4-B8F2-C216-46CE-08907759D9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9374" y="3370147"/>
              <a:ext cx="0" cy="25313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>
              <a:extLst>
                <a:ext uri="{FF2B5EF4-FFF2-40B4-BE49-F238E27FC236}">
                  <a16:creationId xmlns:a16="http://schemas.microsoft.com/office/drawing/2014/main" id="{CE0B148F-EA55-9C50-796D-F7F5D96415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315" y="3301996"/>
              <a:ext cx="0" cy="31433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DDA85641-A092-2145-DFE7-9FE859CCAD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4955" y="3197859"/>
              <a:ext cx="3543" cy="408731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FA341618-BB18-C9EC-BAC3-C545A46237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8707" y="3302987"/>
              <a:ext cx="0" cy="32029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C06BCA95-0A88-339C-BE28-24A389ABCA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6787" y="3370147"/>
              <a:ext cx="0" cy="22531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>
              <a:extLst>
                <a:ext uri="{FF2B5EF4-FFF2-40B4-BE49-F238E27FC236}">
                  <a16:creationId xmlns:a16="http://schemas.microsoft.com/office/drawing/2014/main" id="{F28DCC21-73CE-4D9F-EA7F-86E86BFADF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37207" y="342091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DF5ED123-A099-D723-FC3C-402C94E10E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9968" y="342091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2E95E785-E87E-5BCC-430B-8401C88C4D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9751" y="3436906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D77628EC-91D3-7090-529F-A4EA5D65D5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4853" y="3394833"/>
              <a:ext cx="0" cy="22149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3EF53D6D-9780-A2CB-16BD-C6A1F3BD9D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9954" y="3370147"/>
              <a:ext cx="0" cy="2301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B4FBE025-E100-139D-E5EC-90D4A66F84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7395" y="3407698"/>
              <a:ext cx="0" cy="18776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>
              <a:extLst>
                <a:ext uri="{FF2B5EF4-FFF2-40B4-BE49-F238E27FC236}">
                  <a16:creationId xmlns:a16="http://schemas.microsoft.com/office/drawing/2014/main" id="{D7529C46-D9B6-215E-EC76-995D08C4D2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7817" y="3453597"/>
              <a:ext cx="0" cy="169683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DD6E27A6-303D-47D4-91A3-3366C981E7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7599" y="3416044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C4AC115B-48E2-59C2-1835-C59389BD5C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53019" y="3436906"/>
              <a:ext cx="0" cy="17941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1F34B65D-99DC-4A4B-9579-5EBCFB959C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39621" y="3379881"/>
              <a:ext cx="0" cy="236444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>
              <a:extLst>
                <a:ext uri="{FF2B5EF4-FFF2-40B4-BE49-F238E27FC236}">
                  <a16:creationId xmlns:a16="http://schemas.microsoft.com/office/drawing/2014/main" id="{F2E7D44F-74A9-5B24-330E-7ADA2E6A5C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3881" y="3436906"/>
              <a:ext cx="0" cy="179419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>
              <a:extLst>
                <a:ext uri="{FF2B5EF4-FFF2-40B4-BE49-F238E27FC236}">
                  <a16:creationId xmlns:a16="http://schemas.microsoft.com/office/drawing/2014/main" id="{F213C000-49EF-1D93-16B0-EB758B8637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5164" y="3407698"/>
              <a:ext cx="0" cy="22531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>
              <a:extLst>
                <a:ext uri="{FF2B5EF4-FFF2-40B4-BE49-F238E27FC236}">
                  <a16:creationId xmlns:a16="http://schemas.microsoft.com/office/drawing/2014/main" id="{78FC01EA-71D3-144F-7D89-6EECA186DE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04105" y="3446641"/>
              <a:ext cx="0" cy="17942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>
              <a:extLst>
                <a:ext uri="{FF2B5EF4-FFF2-40B4-BE49-F238E27FC236}">
                  <a16:creationId xmlns:a16="http://schemas.microsoft.com/office/drawing/2014/main" id="{5D003812-EAA0-DDCA-F095-21F72C1041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60745" y="3394833"/>
              <a:ext cx="0" cy="22149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>
              <a:extLst>
                <a:ext uri="{FF2B5EF4-FFF2-40B4-BE49-F238E27FC236}">
                  <a16:creationId xmlns:a16="http://schemas.microsoft.com/office/drawing/2014/main" id="{6ACDEC1B-9471-8C57-318A-5EA45B9695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84496" y="3293648"/>
              <a:ext cx="0" cy="339366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>
              <a:extLst>
                <a:ext uri="{FF2B5EF4-FFF2-40B4-BE49-F238E27FC236}">
                  <a16:creationId xmlns:a16="http://schemas.microsoft.com/office/drawing/2014/main" id="{EE3314F0-1518-239C-E8A4-CFE5B34022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2577" y="3397961"/>
              <a:ext cx="0" cy="2072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>
              <a:extLst>
                <a:ext uri="{FF2B5EF4-FFF2-40B4-BE49-F238E27FC236}">
                  <a16:creationId xmlns:a16="http://schemas.microsoft.com/office/drawing/2014/main" id="{07208C2A-6574-7CE1-DEFC-8AF9B07421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90707" y="3406308"/>
              <a:ext cx="0" cy="216972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0" name="Group 1399">
            <a:extLst>
              <a:ext uri="{FF2B5EF4-FFF2-40B4-BE49-F238E27FC236}">
                <a16:creationId xmlns:a16="http://schemas.microsoft.com/office/drawing/2014/main" id="{85089C5C-F12C-4D9B-F5AB-3FD8D0B3EAC4}"/>
              </a:ext>
            </a:extLst>
          </p:cNvPr>
          <p:cNvGrpSpPr/>
          <p:nvPr/>
        </p:nvGrpSpPr>
        <p:grpSpPr>
          <a:xfrm>
            <a:off x="2805989" y="4487689"/>
            <a:ext cx="2235896" cy="477079"/>
            <a:chOff x="2771610" y="4139474"/>
            <a:chExt cx="2364443" cy="675813"/>
          </a:xfrm>
        </p:grpSpPr>
        <p:cxnSp>
          <p:nvCxnSpPr>
            <p:cNvPr id="1363" name="Straight Connector 1362">
              <a:extLst>
                <a:ext uri="{FF2B5EF4-FFF2-40B4-BE49-F238E27FC236}">
                  <a16:creationId xmlns:a16="http://schemas.microsoft.com/office/drawing/2014/main" id="{75850EA5-2AF9-05F0-DDF2-C5E0A21EEBFA}"/>
                </a:ext>
              </a:extLst>
            </p:cNvPr>
            <p:cNvCxnSpPr>
              <a:cxnSpLocks/>
            </p:cNvCxnSpPr>
            <p:nvPr/>
          </p:nvCxnSpPr>
          <p:spPr>
            <a:xfrm>
              <a:off x="2771610" y="4787792"/>
              <a:ext cx="2364443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4" name="Straight Connector 1363">
              <a:extLst>
                <a:ext uri="{FF2B5EF4-FFF2-40B4-BE49-F238E27FC236}">
                  <a16:creationId xmlns:a16="http://schemas.microsoft.com/office/drawing/2014/main" id="{351FDA47-5384-1F55-E283-535B8A736C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9559" y="4139474"/>
              <a:ext cx="0" cy="64831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5" name="Straight Connector 1364">
              <a:extLst>
                <a:ext uri="{FF2B5EF4-FFF2-40B4-BE49-F238E27FC236}">
                  <a16:creationId xmlns:a16="http://schemas.microsoft.com/office/drawing/2014/main" id="{D08CEF22-EC40-791A-332F-3B0BA5BF85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53831" y="4353650"/>
              <a:ext cx="0" cy="43414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6" name="Straight Connector 1365">
              <a:extLst>
                <a:ext uri="{FF2B5EF4-FFF2-40B4-BE49-F238E27FC236}">
                  <a16:creationId xmlns:a16="http://schemas.microsoft.com/office/drawing/2014/main" id="{BA97C1DF-A4CF-58D0-A5DB-5BCF06B26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45555" y="4434690"/>
              <a:ext cx="0" cy="35310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7" name="Straight Connector 1366">
              <a:extLst>
                <a:ext uri="{FF2B5EF4-FFF2-40B4-BE49-F238E27FC236}">
                  <a16:creationId xmlns:a16="http://schemas.microsoft.com/office/drawing/2014/main" id="{7F0BA504-3FCD-A88D-EE68-B61F701345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4923" y="4570721"/>
              <a:ext cx="0" cy="23443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8" name="Straight Connector 1367">
              <a:extLst>
                <a:ext uri="{FF2B5EF4-FFF2-40B4-BE49-F238E27FC236}">
                  <a16:creationId xmlns:a16="http://schemas.microsoft.com/office/drawing/2014/main" id="{8ECECC5C-6C49-E151-6F05-1531321629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1742" y="4611241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9" name="Straight Connector 1368">
              <a:extLst>
                <a:ext uri="{FF2B5EF4-FFF2-40B4-BE49-F238E27FC236}">
                  <a16:creationId xmlns:a16="http://schemas.microsoft.com/office/drawing/2014/main" id="{DACD37EE-7716-23CD-2DED-2FC9623410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9112" y="4353650"/>
              <a:ext cx="0" cy="43414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0" name="Straight Connector 1369">
              <a:extLst>
                <a:ext uri="{FF2B5EF4-FFF2-40B4-BE49-F238E27FC236}">
                  <a16:creationId xmlns:a16="http://schemas.microsoft.com/office/drawing/2014/main" id="{6757A989-3005-ACC4-7AEB-A2E69C6A7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6110" y="4452056"/>
              <a:ext cx="0" cy="35310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1" name="Straight Connector 1370">
              <a:extLst>
                <a:ext uri="{FF2B5EF4-FFF2-40B4-BE49-F238E27FC236}">
                  <a16:creationId xmlns:a16="http://schemas.microsoft.com/office/drawing/2014/main" id="{5052EEC3-F53E-83BA-26EF-018C9AE487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6935" y="4541779"/>
              <a:ext cx="0" cy="23443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2" name="Straight Connector 1371">
              <a:extLst>
                <a:ext uri="{FF2B5EF4-FFF2-40B4-BE49-F238E27FC236}">
                  <a16:creationId xmlns:a16="http://schemas.microsoft.com/office/drawing/2014/main" id="{DF597EA3-2EC2-93B0-719C-900F52A678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0306" y="4594598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3" name="Straight Connector 1372">
              <a:extLst>
                <a:ext uri="{FF2B5EF4-FFF2-40B4-BE49-F238E27FC236}">
                  <a16:creationId xmlns:a16="http://schemas.microsoft.com/office/drawing/2014/main" id="{52E108EA-AC54-6568-EDA4-B069E6B50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6226" y="4594598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4" name="Straight Connector 1373">
              <a:extLst>
                <a:ext uri="{FF2B5EF4-FFF2-40B4-BE49-F238E27FC236}">
                  <a16:creationId xmlns:a16="http://schemas.microsoft.com/office/drawing/2014/main" id="{224E9355-FEB3-FAAA-1A5F-027C0CEE92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9789" y="4611240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5" name="Straight Connector 1374">
              <a:extLst>
                <a:ext uri="{FF2B5EF4-FFF2-40B4-BE49-F238E27FC236}">
                  <a16:creationId xmlns:a16="http://schemas.microsoft.com/office/drawing/2014/main" id="{DD0EFC40-DCD5-B1FB-DDB1-CE933419E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8257" y="4567464"/>
              <a:ext cx="0" cy="23045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6" name="Straight Connector 1375">
              <a:extLst>
                <a:ext uri="{FF2B5EF4-FFF2-40B4-BE49-F238E27FC236}">
                  <a16:creationId xmlns:a16="http://schemas.microsoft.com/office/drawing/2014/main" id="{541EB8C5-D31D-0DD1-1483-51BBC41483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6724" y="4541779"/>
              <a:ext cx="0" cy="2395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7" name="Straight Connector 1376">
              <a:extLst>
                <a:ext uri="{FF2B5EF4-FFF2-40B4-BE49-F238E27FC236}">
                  <a16:creationId xmlns:a16="http://schemas.microsoft.com/office/drawing/2014/main" id="{278CA9B2-7F49-4215-C774-58D2FC0587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7739" y="4580850"/>
              <a:ext cx="0" cy="19536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8" name="Straight Connector 1377">
              <a:extLst>
                <a:ext uri="{FF2B5EF4-FFF2-40B4-BE49-F238E27FC236}">
                  <a16:creationId xmlns:a16="http://schemas.microsoft.com/office/drawing/2014/main" id="{A6A73079-523C-53F3-CAC0-3A3DAA372C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11112" y="4541779"/>
              <a:ext cx="0" cy="263379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9" name="Straight Connector 1378">
              <a:extLst>
                <a:ext uri="{FF2B5EF4-FFF2-40B4-BE49-F238E27FC236}">
                  <a16:creationId xmlns:a16="http://schemas.microsoft.com/office/drawing/2014/main" id="{C4B31FC1-713E-DEB2-9014-FD2DC6966D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4675" y="4589534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0" name="Straight Connector 1379">
              <a:extLst>
                <a:ext uri="{FF2B5EF4-FFF2-40B4-BE49-F238E27FC236}">
                  <a16:creationId xmlns:a16="http://schemas.microsoft.com/office/drawing/2014/main" id="{D975B145-C43F-3D3A-C1DE-9BB3ED5175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6091" y="4479488"/>
              <a:ext cx="0" cy="318433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1" name="Straight Connector 1380">
              <a:extLst>
                <a:ext uri="{FF2B5EF4-FFF2-40B4-BE49-F238E27FC236}">
                  <a16:creationId xmlns:a16="http://schemas.microsoft.com/office/drawing/2014/main" id="{CC9AB073-C35E-3B0D-9116-E705C0760A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00364" y="4551907"/>
              <a:ext cx="0" cy="24601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2" name="Straight Connector 1381">
              <a:extLst>
                <a:ext uri="{FF2B5EF4-FFF2-40B4-BE49-F238E27FC236}">
                  <a16:creationId xmlns:a16="http://schemas.microsoft.com/office/drawing/2014/main" id="{84AC33C2-2154-D43D-504E-EEC1F69CA3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2087" y="4444819"/>
              <a:ext cx="0" cy="35310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3" name="Straight Connector 1382">
              <a:extLst>
                <a:ext uri="{FF2B5EF4-FFF2-40B4-BE49-F238E27FC236}">
                  <a16:creationId xmlns:a16="http://schemas.microsoft.com/office/drawing/2014/main" id="{DB925093-EB67-2028-E9E4-D56448B46C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1455" y="4580850"/>
              <a:ext cx="0" cy="23443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4" name="Straight Connector 1383">
              <a:extLst>
                <a:ext uri="{FF2B5EF4-FFF2-40B4-BE49-F238E27FC236}">
                  <a16:creationId xmlns:a16="http://schemas.microsoft.com/office/drawing/2014/main" id="{2D11ED00-A027-40D4-BFE1-EE2FE280D3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8274" y="4621369"/>
              <a:ext cx="0" cy="18668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5" name="Straight Connector 1384">
              <a:extLst>
                <a:ext uri="{FF2B5EF4-FFF2-40B4-BE49-F238E27FC236}">
                  <a16:creationId xmlns:a16="http://schemas.microsoft.com/office/drawing/2014/main" id="{BBE22848-15A2-9F35-0E3E-15ACA0131C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05644" y="4567464"/>
              <a:ext cx="0" cy="23045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6" name="Straight Connector 1385">
              <a:extLst>
                <a:ext uri="{FF2B5EF4-FFF2-40B4-BE49-F238E27FC236}">
                  <a16:creationId xmlns:a16="http://schemas.microsoft.com/office/drawing/2014/main" id="{A5F440E8-57AB-2F34-A17F-F0F684FC64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2642" y="4462184"/>
              <a:ext cx="0" cy="353102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7" name="Straight Connector 1386">
              <a:extLst>
                <a:ext uri="{FF2B5EF4-FFF2-40B4-BE49-F238E27FC236}">
                  <a16:creationId xmlns:a16="http://schemas.microsoft.com/office/drawing/2014/main" id="{87A2CE3C-EC72-CCE2-903B-14C73E16A3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3467" y="4551907"/>
              <a:ext cx="0" cy="234437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8" name="Straight Connector 1387">
              <a:extLst>
                <a:ext uri="{FF2B5EF4-FFF2-40B4-BE49-F238E27FC236}">
                  <a16:creationId xmlns:a16="http://schemas.microsoft.com/office/drawing/2014/main" id="{DBFA14AE-0426-53F4-13FA-CA8866BE86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2546" y="4470870"/>
              <a:ext cx="0" cy="3342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89" name="Picture 1388" descr="A black and white logo&#10;&#10;AI-generated content may be incorrect.">
            <a:extLst>
              <a:ext uri="{FF2B5EF4-FFF2-40B4-BE49-F238E27FC236}">
                <a16:creationId xmlns:a16="http://schemas.microsoft.com/office/drawing/2014/main" id="{A09A44EE-8DC3-8A53-3DE4-027791B5A2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09" t="23126" r="7551" b="22241"/>
          <a:stretch>
            <a:fillRect/>
          </a:stretch>
        </p:blipFill>
        <p:spPr>
          <a:xfrm>
            <a:off x="35540" y="4473816"/>
            <a:ext cx="1137126" cy="646331"/>
          </a:xfrm>
          <a:prstGeom prst="rect">
            <a:avLst/>
          </a:prstGeom>
          <a:solidFill>
            <a:schemeClr val="lt1"/>
          </a:solidFill>
        </p:spPr>
      </p:pic>
      <p:sp>
        <p:nvSpPr>
          <p:cNvPr id="1393" name="Left Arrow 1392">
            <a:extLst>
              <a:ext uri="{FF2B5EF4-FFF2-40B4-BE49-F238E27FC236}">
                <a16:creationId xmlns:a16="http://schemas.microsoft.com/office/drawing/2014/main" id="{1E636132-9980-CEB4-0448-CBE653DF8817}"/>
              </a:ext>
            </a:extLst>
          </p:cNvPr>
          <p:cNvSpPr/>
          <p:nvPr/>
        </p:nvSpPr>
        <p:spPr>
          <a:xfrm>
            <a:off x="1668421" y="4739718"/>
            <a:ext cx="704994" cy="30777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6" name="Right Arrow 1395">
            <a:extLst>
              <a:ext uri="{FF2B5EF4-FFF2-40B4-BE49-F238E27FC236}">
                <a16:creationId xmlns:a16="http://schemas.microsoft.com/office/drawing/2014/main" id="{DEE4B721-DD29-708A-4BEC-707BEFCE1E5D}"/>
              </a:ext>
            </a:extLst>
          </p:cNvPr>
          <p:cNvSpPr/>
          <p:nvPr/>
        </p:nvSpPr>
        <p:spPr>
          <a:xfrm>
            <a:off x="2524040" y="2998347"/>
            <a:ext cx="477079" cy="3077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7" name="TextBox 1396">
            <a:extLst>
              <a:ext uri="{FF2B5EF4-FFF2-40B4-BE49-F238E27FC236}">
                <a16:creationId xmlns:a16="http://schemas.microsoft.com/office/drawing/2014/main" id="{D5B4E309-1632-8799-AE7C-D36B943FEBCF}"/>
              </a:ext>
            </a:extLst>
          </p:cNvPr>
          <p:cNvSpPr txBox="1"/>
          <p:nvPr/>
        </p:nvSpPr>
        <p:spPr>
          <a:xfrm>
            <a:off x="630704" y="2146481"/>
            <a:ext cx="4044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rgbClr val="00B050"/>
                </a:solidFill>
              </a:rPr>
              <a:t>Step 3: </a:t>
            </a:r>
            <a:r>
              <a:rPr lang="en-US" sz="1800" b="1">
                <a:solidFill>
                  <a:schemeClr val="tx1"/>
                </a:solidFill>
              </a:rPr>
              <a:t>Delay and Phase Alignment</a:t>
            </a:r>
          </a:p>
        </p:txBody>
      </p:sp>
      <p:sp>
        <p:nvSpPr>
          <p:cNvPr id="1398" name="Right Arrow 1397">
            <a:extLst>
              <a:ext uri="{FF2B5EF4-FFF2-40B4-BE49-F238E27FC236}">
                <a16:creationId xmlns:a16="http://schemas.microsoft.com/office/drawing/2014/main" id="{82F25D64-BA98-97A6-9C0E-F4082A2AA525}"/>
              </a:ext>
            </a:extLst>
          </p:cNvPr>
          <p:cNvSpPr/>
          <p:nvPr/>
        </p:nvSpPr>
        <p:spPr>
          <a:xfrm rot="5400000">
            <a:off x="4365822" y="3850877"/>
            <a:ext cx="477079" cy="30777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9" name="TextBox 1398">
            <a:extLst>
              <a:ext uri="{FF2B5EF4-FFF2-40B4-BE49-F238E27FC236}">
                <a16:creationId xmlns:a16="http://schemas.microsoft.com/office/drawing/2014/main" id="{514C4306-34C7-38E5-C49C-57A4DEB27369}"/>
              </a:ext>
            </a:extLst>
          </p:cNvPr>
          <p:cNvSpPr txBox="1"/>
          <p:nvPr/>
        </p:nvSpPr>
        <p:spPr>
          <a:xfrm>
            <a:off x="94749" y="3709817"/>
            <a:ext cx="3852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>
                <a:solidFill>
                  <a:srgbClr val="00B050"/>
                </a:solidFill>
              </a:rPr>
              <a:t>Step 4 &amp; 5: </a:t>
            </a:r>
            <a:r>
              <a:rPr lang="en-US" sz="1800" b="1">
                <a:solidFill>
                  <a:schemeClr val="tx1"/>
                </a:solidFill>
              </a:rPr>
              <a:t>Comp.-wise Fusion &amp; </a:t>
            </a:r>
          </a:p>
          <a:p>
            <a:pPr algn="ctr"/>
            <a:r>
              <a:rPr lang="en-US" sz="1800" b="1">
                <a:solidFill>
                  <a:schemeClr val="tx1"/>
                </a:solidFill>
              </a:rPr>
              <a:t>CFR Reconstruction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EAB792-2D79-D178-F123-E580CB389D32}"/>
              </a:ext>
            </a:extLst>
          </p:cNvPr>
          <p:cNvSpPr/>
          <p:nvPr/>
        </p:nvSpPr>
        <p:spPr>
          <a:xfrm>
            <a:off x="5544121" y="1028701"/>
            <a:ext cx="2955992" cy="12438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57AEE-640B-669A-7972-3010664D75ED}"/>
              </a:ext>
            </a:extLst>
          </p:cNvPr>
          <p:cNvSpPr/>
          <p:nvPr/>
        </p:nvSpPr>
        <p:spPr>
          <a:xfrm>
            <a:off x="5544121" y="2282519"/>
            <a:ext cx="3189744" cy="13011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B7513A-73D1-007C-4CCB-EA98CD3C305D}"/>
              </a:ext>
            </a:extLst>
          </p:cNvPr>
          <p:cNvSpPr/>
          <p:nvPr/>
        </p:nvSpPr>
        <p:spPr>
          <a:xfrm>
            <a:off x="5544121" y="3595425"/>
            <a:ext cx="3189744" cy="14023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82716E-6 L 0.30677 -0.003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-18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393" grpId="0" animBg="1"/>
      <p:bldP spid="1396" grpId="0" animBg="1"/>
      <p:bldP spid="1397" grpId="0"/>
      <p:bldP spid="1398" grpId="0" animBg="1"/>
      <p:bldP spid="1399" grpId="0"/>
      <p:bldP spid="2" grpId="0" animBg="1"/>
      <p:bldP spid="2" grpId="1" animBg="1"/>
      <p:bldP spid="4" grpId="0" animBg="1"/>
      <p:bldP spid="4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F03678CA-8E7C-60DB-EF80-0C9E9D5A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>
            <a:extLst>
              <a:ext uri="{FF2B5EF4-FFF2-40B4-BE49-F238E27FC236}">
                <a16:creationId xmlns:a16="http://schemas.microsoft.com/office/drawing/2014/main" id="{7084828F-6FE6-4A64-ACAA-E103DF36B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/>
              <a:t>Performance of the Heuristic Algorithm</a:t>
            </a:r>
            <a:endParaRPr sz="2200"/>
          </a:p>
        </p:txBody>
      </p:sp>
      <p:sp>
        <p:nvSpPr>
          <p:cNvPr id="296" name="Google Shape;296;p36">
            <a:extLst>
              <a:ext uri="{FF2B5EF4-FFF2-40B4-BE49-F238E27FC236}">
                <a16:creationId xmlns:a16="http://schemas.microsoft.com/office/drawing/2014/main" id="{363A0BB9-5F58-290E-98D6-9E47434B32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6" name="Google Shape;211;p32">
            <a:extLst>
              <a:ext uri="{FF2B5EF4-FFF2-40B4-BE49-F238E27FC236}">
                <a16:creationId xmlns:a16="http://schemas.microsoft.com/office/drawing/2014/main" id="{0F70E20B-9442-E75C-B349-57BCB1B0B5B7}"/>
              </a:ext>
            </a:extLst>
          </p:cNvPr>
          <p:cNvSpPr txBox="1">
            <a:spLocks/>
          </p:cNvSpPr>
          <p:nvPr/>
        </p:nvSpPr>
        <p:spPr>
          <a:xfrm>
            <a:off x="0" y="897708"/>
            <a:ext cx="4250724" cy="2208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One access point (AP) and one station (STA) is considered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CFR from channel 36 and 163 are fused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The fused band is used to beamform in channel 36 </a:t>
            </a:r>
          </a:p>
          <a:p>
            <a:pPr indent="-349250">
              <a:buSzPts val="1900"/>
              <a:buFont typeface="Arial"/>
              <a:buChar char="●"/>
            </a:pPr>
            <a:endParaRPr lang="en-US" sz="1900" baseline="30000" dirty="0">
              <a:solidFill>
                <a:srgbClr val="00B0F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F39960-24A8-58A7-6A09-4ECF77E50377}"/>
              </a:ext>
            </a:extLst>
          </p:cNvPr>
          <p:cNvSpPr txBox="1"/>
          <p:nvPr/>
        </p:nvSpPr>
        <p:spPr>
          <a:xfrm>
            <a:off x="583977" y="4329880"/>
            <a:ext cx="785117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  <a:latin typeface="Gill Sans"/>
                <a:cs typeface="Gill Sans" panose="020B0502020104020203" pitchFamily="34" charset="-79"/>
              </a:rPr>
              <a:t>We focus on domain adaptive learning-based approach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E51A02-DB36-C073-6975-73FA63A343CE}"/>
              </a:ext>
            </a:extLst>
          </p:cNvPr>
          <p:cNvSpPr txBox="1"/>
          <p:nvPr/>
        </p:nvSpPr>
        <p:spPr>
          <a:xfrm>
            <a:off x="216691" y="3262798"/>
            <a:ext cx="4134348" cy="830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rgbClr val="00B0F0"/>
                </a:solidFill>
                <a:latin typeface="Gill Sans"/>
                <a:cs typeface="Gill Sans" panose="020B0502020104020203" pitchFamily="34" charset="-79"/>
              </a:rPr>
              <a:t>Signal-Strength-based heuristic fusion is not very robust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F98E85-C5F8-1743-53A7-41C97F795C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150"/>
          <a:stretch>
            <a:fillRect/>
          </a:stretch>
        </p:blipFill>
        <p:spPr>
          <a:xfrm>
            <a:off x="4451354" y="735218"/>
            <a:ext cx="4498539" cy="14420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9CA6CF-9D07-8A36-EBED-2280B5D475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376"/>
          <a:stretch>
            <a:fillRect/>
          </a:stretch>
        </p:blipFill>
        <p:spPr>
          <a:xfrm>
            <a:off x="4451354" y="2415706"/>
            <a:ext cx="4592202" cy="144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8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DD29A3AC-0C5B-7BE2-71DB-EC5C5EF1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55;p13">
            <a:extLst>
              <a:ext uri="{FF2B5EF4-FFF2-40B4-BE49-F238E27FC236}">
                <a16:creationId xmlns:a16="http://schemas.microsoft.com/office/drawing/2014/main" id="{B0DB45A3-FB22-B2BC-1E3E-976B5F6D0FF6}"/>
              </a:ext>
            </a:extLst>
          </p:cNvPr>
          <p:cNvSpPr/>
          <p:nvPr/>
        </p:nvSpPr>
        <p:spPr>
          <a:xfrm>
            <a:off x="129813" y="1095322"/>
            <a:ext cx="2016300" cy="3345977"/>
          </a:xfrm>
          <a:prstGeom prst="roundRect">
            <a:avLst>
              <a:gd name="adj" fmla="val 8058"/>
            </a:avLst>
          </a:prstGeom>
          <a:solidFill>
            <a:srgbClr val="FBF3D1">
              <a:alpha val="55450"/>
            </a:srgbClr>
          </a:solidFill>
          <a:ln w="12050" cap="flat" cmpd="sng">
            <a:solidFill>
              <a:srgbClr val="595959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57775" tIns="57775" rIns="57775" bIns="577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oogle Shape;56;p13">
            <a:extLst>
              <a:ext uri="{FF2B5EF4-FFF2-40B4-BE49-F238E27FC236}">
                <a16:creationId xmlns:a16="http://schemas.microsoft.com/office/drawing/2014/main" id="{3E1B62D5-D5E6-2579-0B4C-CF1A887F0F1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80" y="2135038"/>
            <a:ext cx="741745" cy="74174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57;p13">
            <a:extLst>
              <a:ext uri="{FF2B5EF4-FFF2-40B4-BE49-F238E27FC236}">
                <a16:creationId xmlns:a16="http://schemas.microsoft.com/office/drawing/2014/main" id="{2EB9F9FA-74D3-DA05-D793-6CB01E9B1D45}"/>
              </a:ext>
            </a:extLst>
          </p:cNvPr>
          <p:cNvSpPr/>
          <p:nvPr/>
        </p:nvSpPr>
        <p:spPr>
          <a:xfrm>
            <a:off x="266192" y="1265400"/>
            <a:ext cx="1723800" cy="7008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12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775" tIns="57775" rIns="57775" bIns="57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23" b="1" err="1">
                <a:latin typeface="Times New Roman"/>
                <a:ea typeface="Times New Roman"/>
                <a:cs typeface="Times New Roman"/>
                <a:sym typeface="Times New Roman"/>
              </a:rPr>
              <a:t>BandWeave</a:t>
            </a:r>
            <a:endParaRPr sz="2023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23" b="1">
                <a:latin typeface="Times New Roman"/>
                <a:ea typeface="Times New Roman"/>
                <a:cs typeface="Times New Roman"/>
                <a:sym typeface="Times New Roman"/>
              </a:rPr>
              <a:t>Beamformer</a:t>
            </a:r>
            <a:endParaRPr sz="2023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58;p13">
            <a:extLst>
              <a:ext uri="{FF2B5EF4-FFF2-40B4-BE49-F238E27FC236}">
                <a16:creationId xmlns:a16="http://schemas.microsoft.com/office/drawing/2014/main" id="{8EEB97BB-C6E4-2699-056F-29B1E823F877}"/>
              </a:ext>
            </a:extLst>
          </p:cNvPr>
          <p:cNvSpPr/>
          <p:nvPr/>
        </p:nvSpPr>
        <p:spPr>
          <a:xfrm>
            <a:off x="6717992" y="1095322"/>
            <a:ext cx="2296200" cy="3345993"/>
          </a:xfrm>
          <a:prstGeom prst="roundRect">
            <a:avLst>
              <a:gd name="adj" fmla="val 16667"/>
            </a:avLst>
          </a:prstGeom>
          <a:solidFill>
            <a:srgbClr val="E8F0E4">
              <a:alpha val="52940"/>
            </a:srgbClr>
          </a:solidFill>
          <a:ln w="12050" cap="flat" cmpd="sng">
            <a:solidFill>
              <a:srgbClr val="595959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57775" tIns="57775" rIns="57775" bIns="577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28" b="1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0" name="Google Shape;59;p13">
            <a:extLst>
              <a:ext uri="{FF2B5EF4-FFF2-40B4-BE49-F238E27FC236}">
                <a16:creationId xmlns:a16="http://schemas.microsoft.com/office/drawing/2014/main" id="{90073953-A016-D7BB-D604-6E6536DB9AE3}"/>
              </a:ext>
            </a:extLst>
          </p:cNvPr>
          <p:cNvSpPr/>
          <p:nvPr/>
        </p:nvSpPr>
        <p:spPr>
          <a:xfrm>
            <a:off x="6939960" y="1271175"/>
            <a:ext cx="1853400" cy="663900"/>
          </a:xfrm>
          <a:prstGeom prst="roundRect">
            <a:avLst>
              <a:gd name="adj" fmla="val 16667"/>
            </a:avLst>
          </a:prstGeom>
          <a:solidFill>
            <a:srgbClr val="D9EAD3"/>
          </a:solidFill>
          <a:ln w="12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775" tIns="57775" rIns="57775" bIns="57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23" b="1" err="1">
                <a:latin typeface="Times New Roman"/>
                <a:ea typeface="Times New Roman"/>
                <a:cs typeface="Times New Roman"/>
                <a:sym typeface="Times New Roman"/>
              </a:rPr>
              <a:t>BandWeave</a:t>
            </a:r>
            <a:endParaRPr sz="2023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23" b="1" err="1">
                <a:latin typeface="Times New Roman"/>
                <a:ea typeface="Times New Roman"/>
                <a:cs typeface="Times New Roman"/>
                <a:sym typeface="Times New Roman"/>
              </a:rPr>
              <a:t>Beamformee</a:t>
            </a:r>
            <a:endParaRPr sz="2023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" name="Google Shape;61;p13">
            <a:extLst>
              <a:ext uri="{FF2B5EF4-FFF2-40B4-BE49-F238E27FC236}">
                <a16:creationId xmlns:a16="http://schemas.microsoft.com/office/drawing/2014/main" id="{AB4D4466-5080-5707-4242-4087E6410A6D}"/>
              </a:ext>
            </a:extLst>
          </p:cNvPr>
          <p:cNvSpPr/>
          <p:nvPr/>
        </p:nvSpPr>
        <p:spPr>
          <a:xfrm>
            <a:off x="2737237" y="4328151"/>
            <a:ext cx="3468600" cy="407400"/>
          </a:xfrm>
          <a:prstGeom prst="homePlate">
            <a:avLst>
              <a:gd name="adj" fmla="val 50000"/>
            </a:avLst>
          </a:prstGeom>
          <a:solidFill>
            <a:srgbClr val="FEF8E7"/>
          </a:solidFill>
          <a:ln w="12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775" tIns="57775" rIns="57775" bIns="577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97" b="1" err="1">
                <a:latin typeface="Times New Roman"/>
                <a:ea typeface="Times New Roman"/>
                <a:cs typeface="Times New Roman"/>
                <a:sym typeface="Times New Roman"/>
              </a:rPr>
              <a:t>BandWeave</a:t>
            </a:r>
            <a:r>
              <a:rPr lang="en" sz="1897" b="1">
                <a:latin typeface="Times New Roman"/>
                <a:ea typeface="Times New Roman"/>
                <a:cs typeface="Times New Roman"/>
                <a:sym typeface="Times New Roman"/>
              </a:rPr>
              <a:t> Beamformed</a:t>
            </a:r>
            <a:r>
              <a:rPr lang="en" sz="1897">
                <a:latin typeface="Times New Roman"/>
                <a:ea typeface="Times New Roman"/>
                <a:cs typeface="Times New Roman"/>
                <a:sym typeface="Times New Roman"/>
              </a:rPr>
              <a:t> Data</a:t>
            </a:r>
            <a:endParaRPr sz="189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3" name="Google Shape;62;p13">
            <a:extLst>
              <a:ext uri="{FF2B5EF4-FFF2-40B4-BE49-F238E27FC236}">
                <a16:creationId xmlns:a16="http://schemas.microsoft.com/office/drawing/2014/main" id="{EE97591B-0559-D29D-7F4B-B42DD0378BB5}"/>
              </a:ext>
            </a:extLst>
          </p:cNvPr>
          <p:cNvCxnSpPr>
            <a:stCxn id="57" idx="3"/>
          </p:cNvCxnSpPr>
          <p:nvPr/>
        </p:nvCxnSpPr>
        <p:spPr>
          <a:xfrm>
            <a:off x="6317199" y="2107859"/>
            <a:ext cx="1507200" cy="1209900"/>
          </a:xfrm>
          <a:prstGeom prst="bentConnector3">
            <a:avLst>
              <a:gd name="adj1" fmla="val 20227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54" name="Google Shape;64;p13">
            <a:extLst>
              <a:ext uri="{FF2B5EF4-FFF2-40B4-BE49-F238E27FC236}">
                <a16:creationId xmlns:a16="http://schemas.microsoft.com/office/drawing/2014/main" id="{9D023F8B-E7BA-7389-F477-1710DFB093DA}"/>
              </a:ext>
            </a:extLst>
          </p:cNvPr>
          <p:cNvCxnSpPr>
            <a:stCxn id="48" idx="3"/>
            <a:endCxn id="45" idx="1"/>
          </p:cNvCxnSpPr>
          <p:nvPr/>
        </p:nvCxnSpPr>
        <p:spPr>
          <a:xfrm flipV="1">
            <a:off x="1989992" y="1161371"/>
            <a:ext cx="736038" cy="454429"/>
          </a:xfrm>
          <a:prstGeom prst="bentConnector3">
            <a:avLst>
              <a:gd name="adj1" fmla="val 50000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8CA61A3C-39A4-7F66-572D-D5450081ACD0}"/>
              </a:ext>
            </a:extLst>
          </p:cNvPr>
          <p:cNvGrpSpPr/>
          <p:nvPr/>
        </p:nvGrpSpPr>
        <p:grpSpPr>
          <a:xfrm>
            <a:off x="2589699" y="807622"/>
            <a:ext cx="3604931" cy="558049"/>
            <a:chOff x="2589890" y="1280765"/>
            <a:chExt cx="3604931" cy="558049"/>
          </a:xfrm>
        </p:grpSpPr>
        <p:sp>
          <p:nvSpPr>
            <p:cNvPr id="45" name="Google Shape;54;p13">
              <a:extLst>
                <a:ext uri="{FF2B5EF4-FFF2-40B4-BE49-F238E27FC236}">
                  <a16:creationId xmlns:a16="http://schemas.microsoft.com/office/drawing/2014/main" id="{7EF05FD3-49AD-262E-827A-E4FF912CF66A}"/>
                </a:ext>
              </a:extLst>
            </p:cNvPr>
            <p:cNvSpPr txBox="1"/>
            <p:nvPr/>
          </p:nvSpPr>
          <p:spPr>
            <a:xfrm>
              <a:off x="2726221" y="1430214"/>
              <a:ext cx="3468600" cy="408600"/>
            </a:xfrm>
            <a:prstGeom prst="rect">
              <a:avLst/>
            </a:prstGeom>
            <a:solidFill>
              <a:srgbClr val="FEF8E7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97" b="1">
                  <a:latin typeface="Times New Roman"/>
                  <a:ea typeface="Times New Roman"/>
                  <a:cs typeface="Times New Roman"/>
                  <a:sym typeface="Times New Roman"/>
                </a:rPr>
                <a:t>Pilot Frames for Band 1,2….N</a:t>
              </a:r>
              <a:r>
                <a:rPr lang="en" sz="1897" b="1" baseline="-25000"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sz="1897" b="1" baseline="-250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5" name="Google Shape;65;p13">
              <a:extLst>
                <a:ext uri="{FF2B5EF4-FFF2-40B4-BE49-F238E27FC236}">
                  <a16:creationId xmlns:a16="http://schemas.microsoft.com/office/drawing/2014/main" id="{580D13FB-F17F-BEF4-F2B4-7EF6297D0899}"/>
                </a:ext>
              </a:extLst>
            </p:cNvPr>
            <p:cNvSpPr/>
            <p:nvPr/>
          </p:nvSpPr>
          <p:spPr>
            <a:xfrm>
              <a:off x="2589890" y="1280765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9" name="Google Shape;68;p13">
            <a:extLst>
              <a:ext uri="{FF2B5EF4-FFF2-40B4-BE49-F238E27FC236}">
                <a16:creationId xmlns:a16="http://schemas.microsoft.com/office/drawing/2014/main" id="{28A5534E-7A6F-0836-5C0F-562F0D5EF7A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6585" y="2142401"/>
            <a:ext cx="691816" cy="525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9;p13">
            <a:extLst>
              <a:ext uri="{FF2B5EF4-FFF2-40B4-BE49-F238E27FC236}">
                <a16:creationId xmlns:a16="http://schemas.microsoft.com/office/drawing/2014/main" id="{962EA79F-401F-11EA-AE0E-D97DFDA83FC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8371" y="2140782"/>
            <a:ext cx="368116" cy="463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70;p13">
            <a:extLst>
              <a:ext uri="{FF2B5EF4-FFF2-40B4-BE49-F238E27FC236}">
                <a16:creationId xmlns:a16="http://schemas.microsoft.com/office/drawing/2014/main" id="{EA7C7B65-ACC5-CB09-A71D-3AE30F9F563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97346" y="2246042"/>
            <a:ext cx="463045" cy="463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71;p13">
            <a:extLst>
              <a:ext uri="{FF2B5EF4-FFF2-40B4-BE49-F238E27FC236}">
                <a16:creationId xmlns:a16="http://schemas.microsoft.com/office/drawing/2014/main" id="{11867D67-B7EC-A222-B233-CE185EE9CF09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19157" y="2053161"/>
            <a:ext cx="484190" cy="4841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" name="Google Shape;72;p13">
            <a:extLst>
              <a:ext uri="{FF2B5EF4-FFF2-40B4-BE49-F238E27FC236}">
                <a16:creationId xmlns:a16="http://schemas.microsoft.com/office/drawing/2014/main" id="{A4095742-09D1-F238-5FC5-E6C9D206D854}"/>
              </a:ext>
            </a:extLst>
          </p:cNvPr>
          <p:cNvCxnSpPr>
            <a:stCxn id="45" idx="3"/>
            <a:endCxn id="50" idx="1"/>
          </p:cNvCxnSpPr>
          <p:nvPr/>
        </p:nvCxnSpPr>
        <p:spPr>
          <a:xfrm>
            <a:off x="6194630" y="1161371"/>
            <a:ext cx="745330" cy="441754"/>
          </a:xfrm>
          <a:prstGeom prst="bentConnector3">
            <a:avLst>
              <a:gd name="adj1" fmla="val 50000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56" name="Google Shape;73;p13">
            <a:extLst>
              <a:ext uri="{FF2B5EF4-FFF2-40B4-BE49-F238E27FC236}">
                <a16:creationId xmlns:a16="http://schemas.microsoft.com/office/drawing/2014/main" id="{34C96884-0BB8-869C-488D-80D5D6CFCA95}"/>
              </a:ext>
            </a:extLst>
          </p:cNvPr>
          <p:cNvCxnSpPr>
            <a:stCxn id="265" idx="3"/>
            <a:endCxn id="52" idx="1"/>
          </p:cNvCxnSpPr>
          <p:nvPr/>
        </p:nvCxnSpPr>
        <p:spPr>
          <a:xfrm>
            <a:off x="1933237" y="4103551"/>
            <a:ext cx="804000" cy="428300"/>
          </a:xfrm>
          <a:prstGeom prst="bentConnector3">
            <a:avLst>
              <a:gd name="adj1" fmla="val 50000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58" name="Google Shape;75;p13">
            <a:extLst>
              <a:ext uri="{FF2B5EF4-FFF2-40B4-BE49-F238E27FC236}">
                <a16:creationId xmlns:a16="http://schemas.microsoft.com/office/drawing/2014/main" id="{4EA72DC1-69C5-60C4-8CA0-438A198C0230}"/>
              </a:ext>
            </a:extLst>
          </p:cNvPr>
          <p:cNvCxnSpPr>
            <a:cxnSpLocks/>
            <a:stCxn id="52" idx="3"/>
          </p:cNvCxnSpPr>
          <p:nvPr/>
        </p:nvCxnSpPr>
        <p:spPr>
          <a:xfrm flipV="1">
            <a:off x="6205837" y="3986706"/>
            <a:ext cx="636032" cy="545145"/>
          </a:xfrm>
          <a:prstGeom prst="bentConnector3">
            <a:avLst>
              <a:gd name="adj1" fmla="val 50000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60" name="Google Shape;77;p13">
            <a:extLst>
              <a:ext uri="{FF2B5EF4-FFF2-40B4-BE49-F238E27FC236}">
                <a16:creationId xmlns:a16="http://schemas.microsoft.com/office/drawing/2014/main" id="{8DC2F3AA-88E1-403E-653E-128816D5E42F}"/>
              </a:ext>
            </a:extLst>
          </p:cNvPr>
          <p:cNvCxnSpPr>
            <a:stCxn id="261" idx="1"/>
            <a:endCxn id="264" idx="3"/>
          </p:cNvCxnSpPr>
          <p:nvPr/>
        </p:nvCxnSpPr>
        <p:spPr>
          <a:xfrm rot="10800000">
            <a:off x="1957025" y="3477118"/>
            <a:ext cx="339000" cy="5700"/>
          </a:xfrm>
          <a:prstGeom prst="bentConnector3">
            <a:avLst>
              <a:gd name="adj1" fmla="val 49996"/>
            </a:avLst>
          </a:prstGeom>
          <a:noFill/>
          <a:ln w="180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66" name="Google Shape;82;p13">
            <a:extLst>
              <a:ext uri="{FF2B5EF4-FFF2-40B4-BE49-F238E27FC236}">
                <a16:creationId xmlns:a16="http://schemas.microsoft.com/office/drawing/2014/main" id="{610B55C6-122C-0541-9A28-F63912C34732}"/>
              </a:ext>
            </a:extLst>
          </p:cNvPr>
          <p:cNvCxnSpPr>
            <a:cxnSpLocks/>
            <a:stCxn id="58" idx="2"/>
            <a:endCxn id="267" idx="0"/>
          </p:cNvCxnSpPr>
          <p:nvPr/>
        </p:nvCxnSpPr>
        <p:spPr>
          <a:xfrm rot="16200000" flipH="1">
            <a:off x="4777656" y="2139680"/>
            <a:ext cx="667307" cy="1264378"/>
          </a:xfrm>
          <a:prstGeom prst="bentConnector3">
            <a:avLst>
              <a:gd name="adj1" fmla="val 50000"/>
            </a:avLst>
          </a:prstGeom>
          <a:noFill/>
          <a:ln w="24100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268" name="Google Shape;84;p13">
            <a:extLst>
              <a:ext uri="{FF2B5EF4-FFF2-40B4-BE49-F238E27FC236}">
                <a16:creationId xmlns:a16="http://schemas.microsoft.com/office/drawing/2014/main" id="{EC010A9E-28CD-7873-4C72-14BC5187AD5E}"/>
              </a:ext>
            </a:extLst>
          </p:cNvPr>
          <p:cNvCxnSpPr>
            <a:cxnSpLocks/>
            <a:stCxn id="267" idx="1"/>
            <a:endCxn id="261" idx="3"/>
          </p:cNvCxnSpPr>
          <p:nvPr/>
        </p:nvCxnSpPr>
        <p:spPr>
          <a:xfrm flipH="1">
            <a:off x="4648325" y="3476473"/>
            <a:ext cx="270808" cy="6345"/>
          </a:xfrm>
          <a:prstGeom prst="straightConnector1">
            <a:avLst/>
          </a:prstGeom>
          <a:noFill/>
          <a:ln w="24100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61F975E5-4144-4784-D9D9-0035ACCAA764}"/>
              </a:ext>
            </a:extLst>
          </p:cNvPr>
          <p:cNvGrpSpPr/>
          <p:nvPr/>
        </p:nvGrpSpPr>
        <p:grpSpPr>
          <a:xfrm>
            <a:off x="6761423" y="2709095"/>
            <a:ext cx="2171446" cy="1571038"/>
            <a:chOff x="6761423" y="2709095"/>
            <a:chExt cx="2171446" cy="1571038"/>
          </a:xfrm>
        </p:grpSpPr>
        <p:sp>
          <p:nvSpPr>
            <p:cNvPr id="56" name="Google Shape;66;p13">
              <a:extLst>
                <a:ext uri="{FF2B5EF4-FFF2-40B4-BE49-F238E27FC236}">
                  <a16:creationId xmlns:a16="http://schemas.microsoft.com/office/drawing/2014/main" id="{03A3B77B-5E32-2285-C088-F76BA996C46E}"/>
                </a:ext>
              </a:extLst>
            </p:cNvPr>
            <p:cNvSpPr/>
            <p:nvPr/>
          </p:nvSpPr>
          <p:spPr>
            <a:xfrm>
              <a:off x="6841869" y="2809533"/>
              <a:ext cx="2091000" cy="14706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12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28">
                  <a:solidFill>
                    <a:srgbClr val="0000FF"/>
                  </a:solidFill>
                  <a:latin typeface="Palatino"/>
                  <a:ea typeface="Palatino"/>
                  <a:cs typeface="Palatino"/>
                  <a:sym typeface="Palatino"/>
                </a:rPr>
                <a:t>        </a:t>
              </a:r>
              <a:endParaRPr sz="1328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28">
                  <a:latin typeface="Palatino"/>
                  <a:ea typeface="Palatino"/>
                  <a:cs typeface="Palatino"/>
                  <a:sym typeface="Palatino"/>
                </a:rPr>
                <a:t> </a:t>
              </a:r>
              <a:endParaRPr sz="1328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28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59" name="Google Shape;76;p13">
              <a:extLst>
                <a:ext uri="{FF2B5EF4-FFF2-40B4-BE49-F238E27FC236}">
                  <a16:creationId xmlns:a16="http://schemas.microsoft.com/office/drawing/2014/main" id="{8B92C265-7B7D-9DB8-41EA-0902B955A297}"/>
                </a:ext>
              </a:extLst>
            </p:cNvPr>
            <p:cNvSpPr txBox="1"/>
            <p:nvPr/>
          </p:nvSpPr>
          <p:spPr>
            <a:xfrm>
              <a:off x="6925033" y="3333694"/>
              <a:ext cx="1954800" cy="342600"/>
            </a:xfrm>
            <a:prstGeom prst="rect">
              <a:avLst/>
            </a:prstGeom>
            <a:solidFill>
              <a:srgbClr val="EFEFEF"/>
            </a:solidFill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33">
                  <a:latin typeface="Times New Roman"/>
                  <a:ea typeface="Times New Roman"/>
                  <a:cs typeface="Times New Roman"/>
                  <a:sym typeface="Times New Roman"/>
                </a:rPr>
                <a:t>Estimate CFR, H(f)</a:t>
              </a:r>
              <a:endParaRPr sz="1833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2" name="Google Shape;80;p13">
              <a:extLst>
                <a:ext uri="{FF2B5EF4-FFF2-40B4-BE49-F238E27FC236}">
                  <a16:creationId xmlns:a16="http://schemas.microsoft.com/office/drawing/2014/main" id="{0A5E2BFC-0327-007E-E585-586A9D093BF8}"/>
                </a:ext>
              </a:extLst>
            </p:cNvPr>
            <p:cNvSpPr txBox="1"/>
            <p:nvPr/>
          </p:nvSpPr>
          <p:spPr>
            <a:xfrm>
              <a:off x="7001469" y="3802523"/>
              <a:ext cx="1802100" cy="350100"/>
            </a:xfrm>
            <a:prstGeom prst="rect">
              <a:avLst/>
            </a:prstGeom>
            <a:solidFill>
              <a:srgbClr val="EFEFEF"/>
            </a:solidFill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97">
                  <a:latin typeface="Times New Roman"/>
                  <a:ea typeface="Times New Roman"/>
                  <a:cs typeface="Times New Roman"/>
                  <a:sym typeface="Times New Roman"/>
                </a:rPr>
                <a:t>Obtain CIR, H(t)</a:t>
              </a:r>
              <a:endParaRPr sz="189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3" name="Google Shape;81;p13">
              <a:extLst>
                <a:ext uri="{FF2B5EF4-FFF2-40B4-BE49-F238E27FC236}">
                  <a16:creationId xmlns:a16="http://schemas.microsoft.com/office/drawing/2014/main" id="{DE6384E5-434F-D833-3DCB-88BD05A3D35E}"/>
                </a:ext>
              </a:extLst>
            </p:cNvPr>
            <p:cNvSpPr txBox="1"/>
            <p:nvPr/>
          </p:nvSpPr>
          <p:spPr>
            <a:xfrm>
              <a:off x="6936508" y="2871535"/>
              <a:ext cx="1853400" cy="38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7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For band 1,2…N</a:t>
              </a:r>
              <a:r>
                <a:rPr lang="en" sz="1770" b="1" baseline="-25000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sz="1770" b="1" baseline="-250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9" name="Google Shape;85;p13">
              <a:extLst>
                <a:ext uri="{FF2B5EF4-FFF2-40B4-BE49-F238E27FC236}">
                  <a16:creationId xmlns:a16="http://schemas.microsoft.com/office/drawing/2014/main" id="{689F02C7-E3C1-8228-293C-46C61E6369CF}"/>
                </a:ext>
              </a:extLst>
            </p:cNvPr>
            <p:cNvSpPr/>
            <p:nvPr/>
          </p:nvSpPr>
          <p:spPr>
            <a:xfrm>
              <a:off x="6761423" y="2709095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8997337C-77B0-A83F-B3A3-8E2835CE61DF}"/>
              </a:ext>
            </a:extLst>
          </p:cNvPr>
          <p:cNvGrpSpPr/>
          <p:nvPr/>
        </p:nvGrpSpPr>
        <p:grpSpPr>
          <a:xfrm>
            <a:off x="2467924" y="1504424"/>
            <a:ext cx="3849275" cy="1041885"/>
            <a:chOff x="2468115" y="1820162"/>
            <a:chExt cx="3849275" cy="1041885"/>
          </a:xfrm>
        </p:grpSpPr>
        <p:sp>
          <p:nvSpPr>
            <p:cNvPr id="57" name="Google Shape;63;p13">
              <a:extLst>
                <a:ext uri="{FF2B5EF4-FFF2-40B4-BE49-F238E27FC236}">
                  <a16:creationId xmlns:a16="http://schemas.microsoft.com/office/drawing/2014/main" id="{8922316E-CCEC-7BCC-8AEF-973DA933AE95}"/>
                </a:ext>
              </a:extLst>
            </p:cNvPr>
            <p:cNvSpPr/>
            <p:nvPr/>
          </p:nvSpPr>
          <p:spPr>
            <a:xfrm>
              <a:off x="2589890" y="1985147"/>
              <a:ext cx="3727500" cy="876900"/>
            </a:xfrm>
            <a:prstGeom prst="roundRect">
              <a:avLst>
                <a:gd name="adj" fmla="val 9179"/>
              </a:avLst>
            </a:prstGeom>
            <a:solidFill>
              <a:srgbClr val="EAD1DC">
                <a:alpha val="53640"/>
              </a:srgbClr>
            </a:solidFill>
            <a:ln w="12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2">
                <a:highlight>
                  <a:srgbClr val="D9D9D9"/>
                </a:highlight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58" name="Google Shape;67;p13">
              <a:extLst>
                <a:ext uri="{FF2B5EF4-FFF2-40B4-BE49-F238E27FC236}">
                  <a16:creationId xmlns:a16="http://schemas.microsoft.com/office/drawing/2014/main" id="{6BD6C1A0-D76D-E777-98FA-478F401EBE1A}"/>
                </a:ext>
              </a:extLst>
            </p:cNvPr>
            <p:cNvSpPr/>
            <p:nvPr/>
          </p:nvSpPr>
          <p:spPr>
            <a:xfrm>
              <a:off x="2833361" y="2053154"/>
              <a:ext cx="3291900" cy="70080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12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Three Phase </a:t>
              </a:r>
              <a:r>
                <a:rPr lang="en" sz="2023" b="1" err="1">
                  <a:latin typeface="Times New Roman"/>
                  <a:ea typeface="Times New Roman"/>
                  <a:cs typeface="Times New Roman"/>
                  <a:sym typeface="Times New Roman"/>
                </a:rPr>
                <a:t>BandWeave</a:t>
              </a: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 Learning Algorithm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0" name="Google Shape;86;p13">
              <a:extLst>
                <a:ext uri="{FF2B5EF4-FFF2-40B4-BE49-F238E27FC236}">
                  <a16:creationId xmlns:a16="http://schemas.microsoft.com/office/drawing/2014/main" id="{BF1E8F0E-6C94-0362-29EF-48E3D14C3A33}"/>
                </a:ext>
              </a:extLst>
            </p:cNvPr>
            <p:cNvSpPr/>
            <p:nvPr/>
          </p:nvSpPr>
          <p:spPr>
            <a:xfrm>
              <a:off x="2468115" y="1820162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35176E8F-6EE7-3872-8AF1-69001A54D2A2}"/>
              </a:ext>
            </a:extLst>
          </p:cNvPr>
          <p:cNvGrpSpPr/>
          <p:nvPr/>
        </p:nvGrpSpPr>
        <p:grpSpPr>
          <a:xfrm>
            <a:off x="4860013" y="2992887"/>
            <a:ext cx="1707850" cy="854536"/>
            <a:chOff x="4860013" y="2992887"/>
            <a:chExt cx="1707850" cy="854536"/>
          </a:xfrm>
        </p:grpSpPr>
        <p:sp>
          <p:nvSpPr>
            <p:cNvPr id="267" name="Google Shape;83;p13">
              <a:extLst>
                <a:ext uri="{FF2B5EF4-FFF2-40B4-BE49-F238E27FC236}">
                  <a16:creationId xmlns:a16="http://schemas.microsoft.com/office/drawing/2014/main" id="{4C16A87A-502C-7F33-D084-ED52FD154C23}"/>
                </a:ext>
              </a:extLst>
            </p:cNvPr>
            <p:cNvSpPr/>
            <p:nvPr/>
          </p:nvSpPr>
          <p:spPr>
            <a:xfrm>
              <a:off x="4919133" y="3105523"/>
              <a:ext cx="1648730" cy="74190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12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17">
                  <a:latin typeface="Palatino"/>
                  <a:ea typeface="Palatino"/>
                  <a:cs typeface="Palatino"/>
                  <a:sym typeface="Palatino"/>
                </a:rPr>
                <a:t> </a:t>
              </a:r>
              <a:r>
                <a:rPr lang="en" sz="1770">
                  <a:latin typeface="Times New Roman"/>
                  <a:ea typeface="Times New Roman"/>
                  <a:cs typeface="Times New Roman"/>
                  <a:sym typeface="Times New Roman"/>
                </a:rPr>
                <a:t>Obtain </a:t>
              </a:r>
              <a:r>
                <a:rPr lang="en" sz="1770" err="1">
                  <a:latin typeface="Times New Roman"/>
                  <a:ea typeface="Times New Roman"/>
                  <a:cs typeface="Times New Roman"/>
                  <a:sym typeface="Times New Roman"/>
                </a:rPr>
                <a:t>H</a:t>
              </a:r>
              <a:r>
                <a:rPr lang="en" sz="1770" baseline="-25000" err="1">
                  <a:latin typeface="Times New Roman"/>
                  <a:ea typeface="Times New Roman"/>
                  <a:cs typeface="Times New Roman"/>
                  <a:sym typeface="Times New Roman"/>
                </a:rPr>
                <a:t>fused</a:t>
              </a:r>
              <a:r>
                <a:rPr lang="en" sz="1770">
                  <a:latin typeface="Times New Roman"/>
                  <a:ea typeface="Times New Roman"/>
                  <a:cs typeface="Times New Roman"/>
                  <a:sym typeface="Times New Roman"/>
                </a:rPr>
                <a:t>(f) from </a:t>
              </a:r>
              <a:r>
                <a:rPr lang="en" sz="1770" err="1">
                  <a:latin typeface="Times New Roman"/>
                  <a:ea typeface="Times New Roman"/>
                  <a:cs typeface="Times New Roman"/>
                  <a:sym typeface="Times New Roman"/>
                </a:rPr>
                <a:t>H</a:t>
              </a:r>
              <a:r>
                <a:rPr lang="en" sz="1770" baseline="-25000" err="1">
                  <a:latin typeface="Times New Roman"/>
                  <a:ea typeface="Times New Roman"/>
                  <a:cs typeface="Times New Roman"/>
                  <a:sym typeface="Times New Roman"/>
                </a:rPr>
                <a:t>fused</a:t>
              </a:r>
              <a:r>
                <a:rPr lang="en" sz="1770">
                  <a:latin typeface="Times New Roman"/>
                  <a:ea typeface="Times New Roman"/>
                  <a:cs typeface="Times New Roman"/>
                  <a:sym typeface="Times New Roman"/>
                </a:rPr>
                <a:t> (t) </a:t>
              </a:r>
              <a:endParaRPr sz="177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1" name="Google Shape;87;p13">
              <a:extLst>
                <a:ext uri="{FF2B5EF4-FFF2-40B4-BE49-F238E27FC236}">
                  <a16:creationId xmlns:a16="http://schemas.microsoft.com/office/drawing/2014/main" id="{ACAD9BC0-3B08-F891-7631-F16DC66ACEE4}"/>
                </a:ext>
              </a:extLst>
            </p:cNvPr>
            <p:cNvSpPr/>
            <p:nvPr/>
          </p:nvSpPr>
          <p:spPr>
            <a:xfrm>
              <a:off x="4860013" y="2992887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4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FB3EDFAA-22CB-BE81-310B-639F42E81659}"/>
              </a:ext>
            </a:extLst>
          </p:cNvPr>
          <p:cNvGrpSpPr/>
          <p:nvPr/>
        </p:nvGrpSpPr>
        <p:grpSpPr>
          <a:xfrm>
            <a:off x="2214054" y="2961858"/>
            <a:ext cx="2434271" cy="891910"/>
            <a:chOff x="2214054" y="2961858"/>
            <a:chExt cx="2434271" cy="891910"/>
          </a:xfrm>
        </p:grpSpPr>
        <p:sp>
          <p:nvSpPr>
            <p:cNvPr id="261" name="Google Shape;78;p13">
              <a:extLst>
                <a:ext uri="{FF2B5EF4-FFF2-40B4-BE49-F238E27FC236}">
                  <a16:creationId xmlns:a16="http://schemas.microsoft.com/office/drawing/2014/main" id="{F2633787-6290-B995-3E35-9978FF4181BC}"/>
                </a:ext>
              </a:extLst>
            </p:cNvPr>
            <p:cNvSpPr/>
            <p:nvPr/>
          </p:nvSpPr>
          <p:spPr>
            <a:xfrm>
              <a:off x="2296025" y="3111868"/>
              <a:ext cx="2352300" cy="74190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12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17">
                  <a:latin typeface="Palatino"/>
                  <a:ea typeface="Palatino"/>
                  <a:cs typeface="Palatino"/>
                  <a:sym typeface="Palatino"/>
                </a:rPr>
                <a:t> </a:t>
              </a:r>
              <a:r>
                <a:rPr lang="en" sz="1770">
                  <a:latin typeface="Times New Roman"/>
                  <a:ea typeface="Times New Roman"/>
                  <a:cs typeface="Times New Roman"/>
                  <a:sym typeface="Times New Roman"/>
                </a:rPr>
                <a:t>Obtain Beamforming Feedback from </a:t>
              </a:r>
              <a:r>
                <a:rPr lang="en" sz="1770" err="1">
                  <a:latin typeface="Times New Roman"/>
                  <a:ea typeface="Times New Roman"/>
                  <a:cs typeface="Times New Roman"/>
                  <a:sym typeface="Times New Roman"/>
                </a:rPr>
                <a:t>H</a:t>
              </a:r>
              <a:r>
                <a:rPr lang="en" sz="1770" baseline="-25000" err="1">
                  <a:latin typeface="Times New Roman"/>
                  <a:ea typeface="Times New Roman"/>
                  <a:cs typeface="Times New Roman"/>
                  <a:sym typeface="Times New Roman"/>
                </a:rPr>
                <a:t>fused</a:t>
              </a:r>
              <a:r>
                <a:rPr lang="en" sz="1770">
                  <a:latin typeface="Times New Roman"/>
                  <a:ea typeface="Times New Roman"/>
                  <a:cs typeface="Times New Roman"/>
                  <a:sym typeface="Times New Roman"/>
                </a:rPr>
                <a:t>(f)</a:t>
              </a:r>
              <a:endParaRPr sz="177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2" name="Google Shape;88;p13">
              <a:extLst>
                <a:ext uri="{FF2B5EF4-FFF2-40B4-BE49-F238E27FC236}">
                  <a16:creationId xmlns:a16="http://schemas.microsoft.com/office/drawing/2014/main" id="{50D05382-D663-E97E-3077-13DE83F6FDF0}"/>
                </a:ext>
              </a:extLst>
            </p:cNvPr>
            <p:cNvSpPr/>
            <p:nvPr/>
          </p:nvSpPr>
          <p:spPr>
            <a:xfrm>
              <a:off x="2214054" y="2961858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5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1BC8D9CD-E4F5-DC45-E45C-DC0772977655}"/>
              </a:ext>
            </a:extLst>
          </p:cNvPr>
          <p:cNvGrpSpPr/>
          <p:nvPr/>
        </p:nvGrpSpPr>
        <p:grpSpPr>
          <a:xfrm>
            <a:off x="201392" y="2753016"/>
            <a:ext cx="1853400" cy="1632669"/>
            <a:chOff x="201392" y="2753016"/>
            <a:chExt cx="1853400" cy="1632669"/>
          </a:xfrm>
        </p:grpSpPr>
        <p:sp>
          <p:nvSpPr>
            <p:cNvPr id="51" name="Google Shape;60;p13">
              <a:extLst>
                <a:ext uri="{FF2B5EF4-FFF2-40B4-BE49-F238E27FC236}">
                  <a16:creationId xmlns:a16="http://schemas.microsoft.com/office/drawing/2014/main" id="{C4E926E5-22A2-B95B-4886-99FE798E05BA}"/>
                </a:ext>
              </a:extLst>
            </p:cNvPr>
            <p:cNvSpPr/>
            <p:nvPr/>
          </p:nvSpPr>
          <p:spPr>
            <a:xfrm>
              <a:off x="201392" y="2940285"/>
              <a:ext cx="1853400" cy="1445400"/>
            </a:xfrm>
            <a:prstGeom prst="roundRect">
              <a:avLst>
                <a:gd name="adj" fmla="val 16667"/>
              </a:avLst>
            </a:prstGeom>
            <a:solidFill>
              <a:srgbClr val="FFF2CC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28" baseline="-25000">
                <a:latin typeface="Palatino"/>
                <a:ea typeface="Palatino"/>
                <a:cs typeface="Palatino"/>
                <a:sym typeface="Palatin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28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264" name="Google Shape;79;p13">
              <a:extLst>
                <a:ext uri="{FF2B5EF4-FFF2-40B4-BE49-F238E27FC236}">
                  <a16:creationId xmlns:a16="http://schemas.microsoft.com/office/drawing/2014/main" id="{643BF3A2-B87F-9CFF-75B6-90907654E3D7}"/>
                </a:ext>
              </a:extLst>
            </p:cNvPr>
            <p:cNvSpPr txBox="1"/>
            <p:nvPr/>
          </p:nvSpPr>
          <p:spPr>
            <a:xfrm>
              <a:off x="299254" y="3136737"/>
              <a:ext cx="1657800" cy="681000"/>
            </a:xfrm>
            <a:prstGeom prst="rect">
              <a:avLst/>
            </a:prstGeom>
            <a:solidFill>
              <a:srgbClr val="EFEFEF"/>
            </a:solidFill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33">
                  <a:latin typeface="Times New Roman"/>
                  <a:ea typeface="Times New Roman"/>
                  <a:cs typeface="Times New Roman"/>
                  <a:sym typeface="Times New Roman"/>
                </a:rPr>
                <a:t>Estimate Steering Matrix</a:t>
              </a:r>
              <a:endParaRPr sz="13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5" name="Google Shape;74;p13">
              <a:extLst>
                <a:ext uri="{FF2B5EF4-FFF2-40B4-BE49-F238E27FC236}">
                  <a16:creationId xmlns:a16="http://schemas.microsoft.com/office/drawing/2014/main" id="{2E7CF23E-49FE-00D3-F28B-55E34C453ADA}"/>
                </a:ext>
              </a:extLst>
            </p:cNvPr>
            <p:cNvSpPr txBox="1"/>
            <p:nvPr/>
          </p:nvSpPr>
          <p:spPr>
            <a:xfrm>
              <a:off x="324037" y="3913801"/>
              <a:ext cx="1609200" cy="379500"/>
            </a:xfrm>
            <a:prstGeom prst="rect">
              <a:avLst/>
            </a:prstGeom>
            <a:solidFill>
              <a:srgbClr val="EFEFEF"/>
            </a:solidFill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7">
                  <a:latin typeface="Times New Roman"/>
                  <a:ea typeface="Times New Roman"/>
                  <a:cs typeface="Times New Roman"/>
                  <a:sym typeface="Times New Roman"/>
                </a:rPr>
                <a:t>Apply Precoding</a:t>
              </a:r>
              <a:endParaRPr sz="1707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3" name="Google Shape;89;p13">
              <a:extLst>
                <a:ext uri="{FF2B5EF4-FFF2-40B4-BE49-F238E27FC236}">
                  <a16:creationId xmlns:a16="http://schemas.microsoft.com/office/drawing/2014/main" id="{A73D69EF-5721-54EB-41E4-F1CADBDE8FE7}"/>
                </a:ext>
              </a:extLst>
            </p:cNvPr>
            <p:cNvSpPr/>
            <p:nvPr/>
          </p:nvSpPr>
          <p:spPr>
            <a:xfrm>
              <a:off x="201392" y="2753016"/>
              <a:ext cx="287700" cy="287700"/>
            </a:xfrm>
            <a:prstGeom prst="ellipse">
              <a:avLst/>
            </a:prstGeom>
            <a:solidFill>
              <a:srgbClr val="FFD966"/>
            </a:solidFill>
            <a:ln w="12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57775" tIns="57775" rIns="57775" bIns="5777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23" b="1">
                  <a:latin typeface="Times New Roman"/>
                  <a:ea typeface="Times New Roman"/>
                  <a:cs typeface="Times New Roman"/>
                  <a:sym typeface="Times New Roman"/>
                </a:rPr>
                <a:t>6</a:t>
              </a:r>
              <a:endParaRPr sz="2023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74" name="Google Shape;257;p36">
            <a:extLst>
              <a:ext uri="{FF2B5EF4-FFF2-40B4-BE49-F238E27FC236}">
                <a16:creationId xmlns:a16="http://schemas.microsoft.com/office/drawing/2014/main" id="{B2C5529C-4466-5C68-5958-8699A7D511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 err="1"/>
              <a:t>BandWeave</a:t>
            </a:r>
            <a:r>
              <a:rPr lang="en" sz="2200"/>
              <a:t> Walkthrough</a:t>
            </a:r>
            <a:endParaRPr sz="2200"/>
          </a:p>
        </p:txBody>
      </p:sp>
      <p:sp>
        <p:nvSpPr>
          <p:cNvPr id="2" name="Google Shape;99;g38c4bf6ccc8_0_0">
            <a:extLst>
              <a:ext uri="{FF2B5EF4-FFF2-40B4-BE49-F238E27FC236}">
                <a16:creationId xmlns:a16="http://schemas.microsoft.com/office/drawing/2014/main" id="{1EC06D0F-07C9-CFA3-C9C0-699BABA70C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7063"/>
            <a:ext cx="608175" cy="377775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SzPts val="1800"/>
            </a:pPr>
            <a:fld id="{00000000-1234-1234-1234-123412341234}" type="slidenum">
              <a:rPr lang="en-US" smtClean="0"/>
              <a:pPr>
                <a:buSzPts val="1800"/>
              </a:pPr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364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0F80BCEB-E442-D36C-A27B-1EEDE1373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57;p36">
            <a:extLst>
              <a:ext uri="{FF2B5EF4-FFF2-40B4-BE49-F238E27FC236}">
                <a16:creationId xmlns:a16="http://schemas.microsoft.com/office/drawing/2014/main" id="{EEBCB7AE-1952-31B3-333D-F857040066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 err="1"/>
              <a:t>BandWeave</a:t>
            </a:r>
            <a:r>
              <a:rPr lang="en" sz="2200"/>
              <a:t> Learning Algorithm</a:t>
            </a:r>
            <a:endParaRPr sz="2200"/>
          </a:p>
        </p:txBody>
      </p:sp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64BDBABE-9432-BCD2-0BB5-C0CA03ED3D81}"/>
              </a:ext>
            </a:extLst>
          </p:cNvPr>
          <p:cNvSpPr/>
          <p:nvPr/>
        </p:nvSpPr>
        <p:spPr>
          <a:xfrm>
            <a:off x="120750" y="920698"/>
            <a:ext cx="8902500" cy="3625902"/>
          </a:xfrm>
          <a:prstGeom prst="roundRect">
            <a:avLst>
              <a:gd name="adj" fmla="val 9179"/>
            </a:avLst>
          </a:prstGeom>
          <a:solidFill>
            <a:srgbClr val="EAF1FC"/>
          </a:solidFill>
          <a:ln w="16800" cap="flat" cmpd="sng">
            <a:solidFill>
              <a:srgbClr val="595959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80725" tIns="80725" rIns="80725" bIns="807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13">
              <a:highlight>
                <a:srgbClr val="D9D9D9"/>
              </a:highlight>
              <a:latin typeface="Palatino"/>
              <a:ea typeface="Palatino"/>
              <a:cs typeface="Palatino"/>
              <a:sym typeface="Palatino"/>
            </a:endParaRPr>
          </a:p>
        </p:txBody>
      </p:sp>
      <p:grpSp>
        <p:nvGrpSpPr>
          <p:cNvPr id="3" name="Google Shape;55;p13">
            <a:extLst>
              <a:ext uri="{FF2B5EF4-FFF2-40B4-BE49-F238E27FC236}">
                <a16:creationId xmlns:a16="http://schemas.microsoft.com/office/drawing/2014/main" id="{B50319F3-E5DA-C933-87A7-D0FDFFE1FF4A}"/>
              </a:ext>
            </a:extLst>
          </p:cNvPr>
          <p:cNvGrpSpPr/>
          <p:nvPr/>
        </p:nvGrpSpPr>
        <p:grpSpPr>
          <a:xfrm>
            <a:off x="431907" y="3197347"/>
            <a:ext cx="2109936" cy="931056"/>
            <a:chOff x="3590691" y="2394086"/>
            <a:chExt cx="1883871" cy="831300"/>
          </a:xfrm>
        </p:grpSpPr>
        <p:pic>
          <p:nvPicPr>
            <p:cNvPr id="4" name="Google Shape;56;p13">
              <a:extLst>
                <a:ext uri="{FF2B5EF4-FFF2-40B4-BE49-F238E27FC236}">
                  <a16:creationId xmlns:a16="http://schemas.microsoft.com/office/drawing/2014/main" id="{E04F22FD-8560-CF0A-92D7-C2C4A4C158E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90691" y="2394086"/>
              <a:ext cx="893318" cy="831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57;p13">
              <a:extLst>
                <a:ext uri="{FF2B5EF4-FFF2-40B4-BE49-F238E27FC236}">
                  <a16:creationId xmlns:a16="http://schemas.microsoft.com/office/drawing/2014/main" id="{C4F81E0D-967C-81E0-8F64-0D288C663442}"/>
                </a:ext>
              </a:extLst>
            </p:cNvPr>
            <p:cNvSpPr/>
            <p:nvPr/>
          </p:nvSpPr>
          <p:spPr>
            <a:xfrm>
              <a:off x="4492311" y="2686477"/>
              <a:ext cx="317700" cy="231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FEFEF"/>
            </a:solidFill>
            <a:ln w="106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2400" tIns="102400" rIns="102400" bIns="102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68"/>
            </a:p>
          </p:txBody>
        </p:sp>
        <p:pic>
          <p:nvPicPr>
            <p:cNvPr id="6" name="Google Shape;58;p13" title="nn.png">
              <a:extLst>
                <a:ext uri="{FF2B5EF4-FFF2-40B4-BE49-F238E27FC236}">
                  <a16:creationId xmlns:a16="http://schemas.microsoft.com/office/drawing/2014/main" id="{38AC9044-4237-22C8-99CF-67948D6728AA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742112" y="2443502"/>
              <a:ext cx="732451" cy="7324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59;p13">
            <a:extLst>
              <a:ext uri="{FF2B5EF4-FFF2-40B4-BE49-F238E27FC236}">
                <a16:creationId xmlns:a16="http://schemas.microsoft.com/office/drawing/2014/main" id="{79637EC7-F87E-94F5-0D9B-1619CA6B760E}"/>
              </a:ext>
            </a:extLst>
          </p:cNvPr>
          <p:cNvSpPr/>
          <p:nvPr/>
        </p:nvSpPr>
        <p:spPr>
          <a:xfrm>
            <a:off x="1786713" y="1116185"/>
            <a:ext cx="5471400" cy="5064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 w="168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0725" tIns="80725" rIns="80725" bIns="807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66" b="1">
                <a:latin typeface="Times New Roman"/>
                <a:ea typeface="Times New Roman"/>
                <a:cs typeface="Times New Roman"/>
                <a:sym typeface="Times New Roman"/>
              </a:rPr>
              <a:t> BandWeave Learning Algorithm</a:t>
            </a:r>
            <a:endParaRPr sz="2266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D0C5F191-C28E-F5F6-7F0F-539C614F1F6C}"/>
              </a:ext>
            </a:extLst>
          </p:cNvPr>
          <p:cNvSpPr txBox="1"/>
          <p:nvPr/>
        </p:nvSpPr>
        <p:spPr>
          <a:xfrm>
            <a:off x="355798" y="1906472"/>
            <a:ext cx="2397600" cy="10932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80725" tIns="80725" rIns="80725" bIns="807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 b="1">
                <a:solidFill>
                  <a:srgbClr val="0000FF"/>
                </a:solidFill>
                <a:latin typeface="Palatino"/>
                <a:ea typeface="Palatino"/>
                <a:cs typeface="Palatino"/>
                <a:sym typeface="Palatino"/>
              </a:rPr>
              <a:t>Phase 1</a:t>
            </a:r>
            <a:endParaRPr sz="2014" b="1">
              <a:solidFill>
                <a:srgbClr val="0000FF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>
                <a:latin typeface="Palatino"/>
                <a:ea typeface="Palatino"/>
                <a:cs typeface="Palatino"/>
                <a:sym typeface="Palatino"/>
              </a:rPr>
              <a:t>Supervised Pre-training</a:t>
            </a:r>
            <a:endParaRPr sz="2014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9" name="Google Shape;61;p13">
            <a:extLst>
              <a:ext uri="{FF2B5EF4-FFF2-40B4-BE49-F238E27FC236}">
                <a16:creationId xmlns:a16="http://schemas.microsoft.com/office/drawing/2014/main" id="{F45782E9-CBF4-AC2B-B9CC-BDFC2945144F}"/>
              </a:ext>
            </a:extLst>
          </p:cNvPr>
          <p:cNvSpPr txBox="1"/>
          <p:nvPr/>
        </p:nvSpPr>
        <p:spPr>
          <a:xfrm>
            <a:off x="3351813" y="1906472"/>
            <a:ext cx="2341200" cy="10932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80725" tIns="80725" rIns="80725" bIns="807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 b="1">
                <a:solidFill>
                  <a:srgbClr val="0000FF"/>
                </a:solidFill>
                <a:latin typeface="Palatino"/>
                <a:ea typeface="Palatino"/>
                <a:cs typeface="Palatino"/>
                <a:sym typeface="Palatino"/>
              </a:rPr>
              <a:t>Phase 2</a:t>
            </a:r>
            <a:endParaRPr sz="2014" b="1">
              <a:solidFill>
                <a:srgbClr val="0000FF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>
                <a:latin typeface="Palatino"/>
                <a:ea typeface="Palatino"/>
                <a:cs typeface="Palatino"/>
                <a:sym typeface="Palatino"/>
              </a:rPr>
              <a:t>Simulation in the Loop Fine-tuning</a:t>
            </a:r>
            <a:endParaRPr sz="2014"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0" name="Google Shape;62;p13">
            <a:extLst>
              <a:ext uri="{FF2B5EF4-FFF2-40B4-BE49-F238E27FC236}">
                <a16:creationId xmlns:a16="http://schemas.microsoft.com/office/drawing/2014/main" id="{8B21B165-4A79-3975-1EDA-A0A692CAB172}"/>
              </a:ext>
            </a:extLst>
          </p:cNvPr>
          <p:cNvSpPr txBox="1"/>
          <p:nvPr/>
        </p:nvSpPr>
        <p:spPr>
          <a:xfrm>
            <a:off x="6390602" y="1906472"/>
            <a:ext cx="2397600" cy="1093200"/>
          </a:xfrm>
          <a:prstGeom prst="rect">
            <a:avLst/>
          </a:prstGeom>
          <a:solidFill>
            <a:srgbClr val="EAD1DC"/>
          </a:solidFill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80725" tIns="80725" rIns="80725" bIns="807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 b="1">
                <a:solidFill>
                  <a:srgbClr val="0000FF"/>
                </a:solidFill>
                <a:latin typeface="Palatino"/>
                <a:ea typeface="Palatino"/>
                <a:cs typeface="Palatino"/>
                <a:sym typeface="Palatino"/>
              </a:rPr>
              <a:t>Phase 3</a:t>
            </a:r>
            <a:endParaRPr sz="2014" b="1">
              <a:solidFill>
                <a:srgbClr val="0000FF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14">
                <a:latin typeface="Palatino"/>
                <a:ea typeface="Palatino"/>
                <a:cs typeface="Palatino"/>
                <a:sym typeface="Palatino"/>
              </a:rPr>
              <a:t>Online Feedback Aware Adaptation</a:t>
            </a:r>
            <a:endParaRPr sz="2014">
              <a:latin typeface="Palatino"/>
              <a:ea typeface="Palatino"/>
              <a:cs typeface="Palatino"/>
              <a:sym typeface="Palatino"/>
            </a:endParaRPr>
          </a:p>
        </p:txBody>
      </p:sp>
      <p:grpSp>
        <p:nvGrpSpPr>
          <p:cNvPr id="11" name="Google Shape;63;p13">
            <a:extLst>
              <a:ext uri="{FF2B5EF4-FFF2-40B4-BE49-F238E27FC236}">
                <a16:creationId xmlns:a16="http://schemas.microsoft.com/office/drawing/2014/main" id="{14886D7E-2F22-0ECC-4454-80C619E9727C}"/>
              </a:ext>
            </a:extLst>
          </p:cNvPr>
          <p:cNvGrpSpPr/>
          <p:nvPr/>
        </p:nvGrpSpPr>
        <p:grpSpPr>
          <a:xfrm>
            <a:off x="3234533" y="3337854"/>
            <a:ext cx="2674532" cy="845639"/>
            <a:chOff x="5969254" y="2304439"/>
            <a:chExt cx="2321239" cy="733934"/>
          </a:xfrm>
        </p:grpSpPr>
        <p:pic>
          <p:nvPicPr>
            <p:cNvPr id="12" name="Google Shape;64;p13" title="nn.png">
              <a:extLst>
                <a:ext uri="{FF2B5EF4-FFF2-40B4-BE49-F238E27FC236}">
                  <a16:creationId xmlns:a16="http://schemas.microsoft.com/office/drawing/2014/main" id="{D05447DB-A6DD-9E16-3724-53FAAE2DEE5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558043" y="2304439"/>
              <a:ext cx="732451" cy="732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65;p13" title="sim.png">
              <a:extLst>
                <a:ext uri="{FF2B5EF4-FFF2-40B4-BE49-F238E27FC236}">
                  <a16:creationId xmlns:a16="http://schemas.microsoft.com/office/drawing/2014/main" id="{59F4A0BB-B511-0ADB-EF7D-8208443CF62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4539" r="14885" b="20427"/>
            <a:stretch/>
          </p:blipFill>
          <p:spPr>
            <a:xfrm>
              <a:off x="5969254" y="2343400"/>
              <a:ext cx="1094100" cy="6949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66;p13">
              <a:extLst>
                <a:ext uri="{FF2B5EF4-FFF2-40B4-BE49-F238E27FC236}">
                  <a16:creationId xmlns:a16="http://schemas.microsoft.com/office/drawing/2014/main" id="{FCA5C6D3-0288-460F-7AAD-E209B1B23FB6}"/>
                </a:ext>
              </a:extLst>
            </p:cNvPr>
            <p:cNvSpPr/>
            <p:nvPr/>
          </p:nvSpPr>
          <p:spPr>
            <a:xfrm>
              <a:off x="7151861" y="2413502"/>
              <a:ext cx="317700" cy="231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FEFEF"/>
            </a:solidFill>
            <a:ln w="109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5325" tIns="105325" rIns="105325" bIns="105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13"/>
            </a:p>
          </p:txBody>
        </p:sp>
        <p:sp>
          <p:nvSpPr>
            <p:cNvPr id="15" name="Google Shape;67;p13">
              <a:extLst>
                <a:ext uri="{FF2B5EF4-FFF2-40B4-BE49-F238E27FC236}">
                  <a16:creationId xmlns:a16="http://schemas.microsoft.com/office/drawing/2014/main" id="{B7AE9D1C-8E1B-D828-7C27-C7BA2590DD4B}"/>
                </a:ext>
              </a:extLst>
            </p:cNvPr>
            <p:cNvSpPr/>
            <p:nvPr/>
          </p:nvSpPr>
          <p:spPr>
            <a:xfrm flipH="1">
              <a:off x="7151861" y="2686477"/>
              <a:ext cx="317700" cy="2316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FEFEF"/>
            </a:solidFill>
            <a:ln w="109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5325" tIns="105325" rIns="105325" bIns="1053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13"/>
            </a:p>
          </p:txBody>
        </p:sp>
      </p:grpSp>
      <p:grpSp>
        <p:nvGrpSpPr>
          <p:cNvPr id="16" name="Google Shape;68;p13">
            <a:extLst>
              <a:ext uri="{FF2B5EF4-FFF2-40B4-BE49-F238E27FC236}">
                <a16:creationId xmlns:a16="http://schemas.microsoft.com/office/drawing/2014/main" id="{7925C320-9920-B442-E2EF-92606C220DA4}"/>
              </a:ext>
            </a:extLst>
          </p:cNvPr>
          <p:cNvGrpSpPr/>
          <p:nvPr/>
        </p:nvGrpSpPr>
        <p:grpSpPr>
          <a:xfrm>
            <a:off x="6195613" y="3248867"/>
            <a:ext cx="2681288" cy="973936"/>
            <a:chOff x="8627370" y="2187834"/>
            <a:chExt cx="2715228" cy="986265"/>
          </a:xfrm>
        </p:grpSpPr>
        <p:pic>
          <p:nvPicPr>
            <p:cNvPr id="17" name="Google Shape;69;p13">
              <a:extLst>
                <a:ext uri="{FF2B5EF4-FFF2-40B4-BE49-F238E27FC236}">
                  <a16:creationId xmlns:a16="http://schemas.microsoft.com/office/drawing/2014/main" id="{811D4DD6-CDF9-D764-AF91-1078F03319C9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627370" y="2187834"/>
              <a:ext cx="900375" cy="900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70;p13">
              <a:extLst>
                <a:ext uri="{FF2B5EF4-FFF2-40B4-BE49-F238E27FC236}">
                  <a16:creationId xmlns:a16="http://schemas.microsoft.com/office/drawing/2014/main" id="{52FCAE9F-6FEA-2F44-4B62-CF81CE7A9B01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839648" y="2336864"/>
              <a:ext cx="502950" cy="632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71;p13">
              <a:extLst>
                <a:ext uri="{FF2B5EF4-FFF2-40B4-BE49-F238E27FC236}">
                  <a16:creationId xmlns:a16="http://schemas.microsoft.com/office/drawing/2014/main" id="{416FD83E-566D-411B-3E52-25C17BDF3CB9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63541"/>
            <a:stretch/>
          </p:blipFill>
          <p:spPr>
            <a:xfrm>
              <a:off x="9578341" y="2283429"/>
              <a:ext cx="948800" cy="365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72;p13" title="nn.png">
              <a:extLst>
                <a:ext uri="{FF2B5EF4-FFF2-40B4-BE49-F238E27FC236}">
                  <a16:creationId xmlns:a16="http://schemas.microsoft.com/office/drawing/2014/main" id="{2AF5D469-C4FB-3B69-05D7-3033AEEB5A9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786476" y="2541448"/>
              <a:ext cx="632650" cy="63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73;p13">
              <a:extLst>
                <a:ext uri="{FF2B5EF4-FFF2-40B4-BE49-F238E27FC236}">
                  <a16:creationId xmlns:a16="http://schemas.microsoft.com/office/drawing/2014/main" id="{B992B7F2-0D92-B3D0-9982-A921F855B48D}"/>
                </a:ext>
              </a:extLst>
            </p:cNvPr>
            <p:cNvSpPr/>
            <p:nvPr/>
          </p:nvSpPr>
          <p:spPr>
            <a:xfrm rot="9266" flipH="1">
              <a:off x="9366571" y="2795166"/>
              <a:ext cx="445202" cy="223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FEFEF"/>
            </a:solidFill>
            <a:ln w="9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300" tIns="90300" rIns="90300" bIns="903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83"/>
            </a:p>
          </p:txBody>
        </p:sp>
        <p:sp>
          <p:nvSpPr>
            <p:cNvPr id="22" name="Google Shape;74;p13">
              <a:extLst>
                <a:ext uri="{FF2B5EF4-FFF2-40B4-BE49-F238E27FC236}">
                  <a16:creationId xmlns:a16="http://schemas.microsoft.com/office/drawing/2014/main" id="{DFB39322-327A-054E-6F6A-AC21EB2457CE}"/>
                </a:ext>
              </a:extLst>
            </p:cNvPr>
            <p:cNvSpPr/>
            <p:nvPr/>
          </p:nvSpPr>
          <p:spPr>
            <a:xfrm rot="11583" flipH="1">
              <a:off x="10436689" y="2795253"/>
              <a:ext cx="445203" cy="223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FEFEF"/>
            </a:solidFill>
            <a:ln w="9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300" tIns="90300" rIns="90300" bIns="903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83"/>
            </a:p>
          </p:txBody>
        </p:sp>
      </p:grpSp>
      <p:sp>
        <p:nvSpPr>
          <p:cNvPr id="23" name="Google Shape;99;g38c4bf6ccc8_0_0">
            <a:extLst>
              <a:ext uri="{FF2B5EF4-FFF2-40B4-BE49-F238E27FC236}">
                <a16:creationId xmlns:a16="http://schemas.microsoft.com/office/drawing/2014/main" id="{517405DA-DB3A-D28D-660E-76D0FAF885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93326"/>
            <a:ext cx="608175" cy="377775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SzPts val="1800"/>
            </a:pPr>
            <a:fld id="{00000000-1234-1234-1234-123412341234}" type="slidenum">
              <a:rPr lang="en-US" smtClean="0"/>
              <a:pPr>
                <a:buSzPts val="1800"/>
              </a:pPr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531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FA78761E-A1D5-791C-6332-BC30018A9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57;p36">
            <a:extLst>
              <a:ext uri="{FF2B5EF4-FFF2-40B4-BE49-F238E27FC236}">
                <a16:creationId xmlns:a16="http://schemas.microsoft.com/office/drawing/2014/main" id="{164698C5-F52B-0E6F-8E9B-1CA5B42462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/>
              <a:t>Phase-1: Supervised Pre-training</a:t>
            </a:r>
            <a:endParaRPr sz="2200"/>
          </a:p>
        </p:txBody>
      </p:sp>
      <p:sp>
        <p:nvSpPr>
          <p:cNvPr id="23" name="Google Shape;54;p13">
            <a:extLst>
              <a:ext uri="{FF2B5EF4-FFF2-40B4-BE49-F238E27FC236}">
                <a16:creationId xmlns:a16="http://schemas.microsoft.com/office/drawing/2014/main" id="{894EE72C-4C6B-C42F-54FF-337B6E0588D6}"/>
              </a:ext>
            </a:extLst>
          </p:cNvPr>
          <p:cNvSpPr/>
          <p:nvPr/>
        </p:nvSpPr>
        <p:spPr>
          <a:xfrm>
            <a:off x="4115401" y="876374"/>
            <a:ext cx="1276500" cy="258900"/>
          </a:xfrm>
          <a:prstGeom prst="rect">
            <a:avLst/>
          </a:prstGeom>
          <a:solidFill>
            <a:srgbClr val="CFE2F3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CIR-Band-1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55;p13">
            <a:extLst>
              <a:ext uri="{FF2B5EF4-FFF2-40B4-BE49-F238E27FC236}">
                <a16:creationId xmlns:a16="http://schemas.microsoft.com/office/drawing/2014/main" id="{F9157AAF-9C58-D270-9F52-02684C5D414F}"/>
              </a:ext>
            </a:extLst>
          </p:cNvPr>
          <p:cNvSpPr/>
          <p:nvPr/>
        </p:nvSpPr>
        <p:spPr>
          <a:xfrm>
            <a:off x="7168207" y="858122"/>
            <a:ext cx="1365600" cy="268800"/>
          </a:xfrm>
          <a:prstGeom prst="rect">
            <a:avLst/>
          </a:prstGeom>
          <a:solidFill>
            <a:srgbClr val="FFF2C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CIR-Band-</a:t>
            </a:r>
            <a:r>
              <a:rPr lang="en" sz="1616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616" baseline="-25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endParaRPr sz="1616" baseline="-2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Google Shape;56;p13">
            <a:extLst>
              <a:ext uri="{FF2B5EF4-FFF2-40B4-BE49-F238E27FC236}">
                <a16:creationId xmlns:a16="http://schemas.microsoft.com/office/drawing/2014/main" id="{74D08D68-5708-7EFB-5A81-C0BFF1F9FEC2}"/>
              </a:ext>
            </a:extLst>
          </p:cNvPr>
          <p:cNvSpPr/>
          <p:nvPr/>
        </p:nvSpPr>
        <p:spPr>
          <a:xfrm>
            <a:off x="3607048" y="1423684"/>
            <a:ext cx="2293500" cy="480000"/>
          </a:xfrm>
          <a:prstGeom prst="rect">
            <a:avLst/>
          </a:prstGeom>
          <a:solidFill>
            <a:srgbClr val="CFE2F3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Per-Band Encoder  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(Conv1D / Projection)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57;p13">
            <a:extLst>
              <a:ext uri="{FF2B5EF4-FFF2-40B4-BE49-F238E27FC236}">
                <a16:creationId xmlns:a16="http://schemas.microsoft.com/office/drawing/2014/main" id="{8A726F43-AD8C-78C7-A70D-A44EEC2CE464}"/>
              </a:ext>
            </a:extLst>
          </p:cNvPr>
          <p:cNvSpPr/>
          <p:nvPr/>
        </p:nvSpPr>
        <p:spPr>
          <a:xfrm>
            <a:off x="6707989" y="1423684"/>
            <a:ext cx="2293500" cy="480000"/>
          </a:xfrm>
          <a:prstGeom prst="rect">
            <a:avLst/>
          </a:prstGeom>
          <a:solidFill>
            <a:srgbClr val="FFF2C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Per-Band Encoder  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(Conv1D / Projection)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3845950F-CF65-C4C0-9CF8-AFC4A15F5578}"/>
              </a:ext>
            </a:extLst>
          </p:cNvPr>
          <p:cNvSpPr/>
          <p:nvPr/>
        </p:nvSpPr>
        <p:spPr>
          <a:xfrm>
            <a:off x="3685494" y="2197741"/>
            <a:ext cx="2136900" cy="258900"/>
          </a:xfrm>
          <a:prstGeom prst="rect">
            <a:avLst/>
          </a:prstGeom>
          <a:solidFill>
            <a:srgbClr val="CFE2F3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Token Embeddings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59;p13">
            <a:extLst>
              <a:ext uri="{FF2B5EF4-FFF2-40B4-BE49-F238E27FC236}">
                <a16:creationId xmlns:a16="http://schemas.microsoft.com/office/drawing/2014/main" id="{83391516-9096-8638-8F18-F40FDFABB5A2}"/>
              </a:ext>
            </a:extLst>
          </p:cNvPr>
          <p:cNvSpPr/>
          <p:nvPr/>
        </p:nvSpPr>
        <p:spPr>
          <a:xfrm>
            <a:off x="6782557" y="2197740"/>
            <a:ext cx="2136900" cy="258900"/>
          </a:xfrm>
          <a:prstGeom prst="rect">
            <a:avLst/>
          </a:prstGeom>
          <a:solidFill>
            <a:srgbClr val="FFF2C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Token Embeddings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" name="Google Shape;60;p13">
            <a:extLst>
              <a:ext uri="{FF2B5EF4-FFF2-40B4-BE49-F238E27FC236}">
                <a16:creationId xmlns:a16="http://schemas.microsoft.com/office/drawing/2014/main" id="{61DCEAC9-1469-7437-623C-3CE9DF2FC21D}"/>
              </a:ext>
            </a:extLst>
          </p:cNvPr>
          <p:cNvSpPr/>
          <p:nvPr/>
        </p:nvSpPr>
        <p:spPr>
          <a:xfrm>
            <a:off x="3607048" y="2794787"/>
            <a:ext cx="2293500" cy="480000"/>
          </a:xfrm>
          <a:prstGeom prst="rect">
            <a:avLst/>
          </a:prstGeom>
          <a:solidFill>
            <a:srgbClr val="EAD1D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Concatenate + 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>
                <a:latin typeface="Times New Roman"/>
                <a:ea typeface="Times New Roman"/>
                <a:cs typeface="Times New Roman"/>
                <a:sym typeface="Times New Roman"/>
              </a:rPr>
              <a:t>Positional Encoding</a:t>
            </a:r>
            <a:endParaRPr sz="177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" name="Google Shape;61;p13">
            <a:extLst>
              <a:ext uri="{FF2B5EF4-FFF2-40B4-BE49-F238E27FC236}">
                <a16:creationId xmlns:a16="http://schemas.microsoft.com/office/drawing/2014/main" id="{CAF15457-93B0-3A45-4B99-0F43FFA025CF}"/>
              </a:ext>
            </a:extLst>
          </p:cNvPr>
          <p:cNvSpPr/>
          <p:nvPr/>
        </p:nvSpPr>
        <p:spPr>
          <a:xfrm>
            <a:off x="6712176" y="2794787"/>
            <a:ext cx="2293500" cy="480000"/>
          </a:xfrm>
          <a:prstGeom prst="rect">
            <a:avLst/>
          </a:prstGeom>
          <a:solidFill>
            <a:srgbClr val="EAD1D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77" dirty="0">
                <a:latin typeface="Times New Roman"/>
                <a:ea typeface="Times New Roman"/>
                <a:cs typeface="Times New Roman"/>
                <a:sym typeface="Times New Roman"/>
              </a:rPr>
              <a:t>Multi-Head Self-Attention Module</a:t>
            </a:r>
            <a:endParaRPr sz="1777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" name="Google Shape;62;p13">
            <a:extLst>
              <a:ext uri="{FF2B5EF4-FFF2-40B4-BE49-F238E27FC236}">
                <a16:creationId xmlns:a16="http://schemas.microsoft.com/office/drawing/2014/main" id="{2ADC0972-D51E-B099-F27F-E0C520A151C7}"/>
              </a:ext>
            </a:extLst>
          </p:cNvPr>
          <p:cNvSpPr/>
          <p:nvPr/>
        </p:nvSpPr>
        <p:spPr>
          <a:xfrm>
            <a:off x="3866696" y="3621854"/>
            <a:ext cx="1774200" cy="382800"/>
          </a:xfrm>
          <a:prstGeom prst="rect">
            <a:avLst/>
          </a:prstGeom>
          <a:solidFill>
            <a:srgbClr val="EAD1D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31" dirty="0">
                <a:latin typeface="Times New Roman"/>
                <a:ea typeface="Times New Roman"/>
                <a:cs typeface="Times New Roman"/>
                <a:sym typeface="Times New Roman"/>
              </a:rPr>
              <a:t>Decoder Head</a:t>
            </a:r>
            <a:endParaRPr sz="2747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" name="Google Shape;63;p13">
            <a:extLst>
              <a:ext uri="{FF2B5EF4-FFF2-40B4-BE49-F238E27FC236}">
                <a16:creationId xmlns:a16="http://schemas.microsoft.com/office/drawing/2014/main" id="{D044B64D-7DF2-FEFE-6BC4-F38B771E9995}"/>
              </a:ext>
            </a:extLst>
          </p:cNvPr>
          <p:cNvSpPr/>
          <p:nvPr/>
        </p:nvSpPr>
        <p:spPr>
          <a:xfrm>
            <a:off x="6930563" y="3621859"/>
            <a:ext cx="1848600" cy="382800"/>
          </a:xfrm>
          <a:prstGeom prst="rect">
            <a:avLst/>
          </a:prstGeom>
          <a:solidFill>
            <a:srgbClr val="EAD1DC"/>
          </a:solidFill>
          <a:ln w="5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9250" tIns="49250" rIns="49250" bIns="492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31">
                <a:latin typeface="Times New Roman"/>
                <a:ea typeface="Times New Roman"/>
                <a:cs typeface="Times New Roman"/>
                <a:sym typeface="Times New Roman"/>
              </a:rPr>
              <a:t>Fused CIR Output</a:t>
            </a:r>
            <a:endParaRPr sz="2747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3" name="Google Shape;64;p13">
            <a:extLst>
              <a:ext uri="{FF2B5EF4-FFF2-40B4-BE49-F238E27FC236}">
                <a16:creationId xmlns:a16="http://schemas.microsoft.com/office/drawing/2014/main" id="{BAC63CDC-740E-BAF6-08AE-D3230EF5E591}"/>
              </a:ext>
            </a:extLst>
          </p:cNvPr>
          <p:cNvCxnSpPr>
            <a:stCxn id="23" idx="2"/>
            <a:endCxn id="25" idx="0"/>
          </p:cNvCxnSpPr>
          <p:nvPr/>
        </p:nvCxnSpPr>
        <p:spPr>
          <a:xfrm>
            <a:off x="4753651" y="1135274"/>
            <a:ext cx="147" cy="288410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" name="Google Shape;65;p13">
            <a:extLst>
              <a:ext uri="{FF2B5EF4-FFF2-40B4-BE49-F238E27FC236}">
                <a16:creationId xmlns:a16="http://schemas.microsoft.com/office/drawing/2014/main" id="{DC1D0429-5730-C49B-0CF6-CF21991AF6A4}"/>
              </a:ext>
            </a:extLst>
          </p:cNvPr>
          <p:cNvCxnSpPr>
            <a:stCxn id="24" idx="2"/>
            <a:endCxn id="26" idx="0"/>
          </p:cNvCxnSpPr>
          <p:nvPr/>
        </p:nvCxnSpPr>
        <p:spPr>
          <a:xfrm>
            <a:off x="7851007" y="1126922"/>
            <a:ext cx="3732" cy="296762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5" name="Google Shape;66;p13">
            <a:extLst>
              <a:ext uri="{FF2B5EF4-FFF2-40B4-BE49-F238E27FC236}">
                <a16:creationId xmlns:a16="http://schemas.microsoft.com/office/drawing/2014/main" id="{3E20B684-5231-04A2-56E2-A5EF4A40777D}"/>
              </a:ext>
            </a:extLst>
          </p:cNvPr>
          <p:cNvCxnSpPr>
            <a:stCxn id="25" idx="2"/>
            <a:endCxn id="27" idx="0"/>
          </p:cNvCxnSpPr>
          <p:nvPr/>
        </p:nvCxnSpPr>
        <p:spPr>
          <a:xfrm>
            <a:off x="4753798" y="1903684"/>
            <a:ext cx="146" cy="294057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" name="Google Shape;67;p13">
            <a:extLst>
              <a:ext uri="{FF2B5EF4-FFF2-40B4-BE49-F238E27FC236}">
                <a16:creationId xmlns:a16="http://schemas.microsoft.com/office/drawing/2014/main" id="{30665CEE-8FB4-136F-EB47-7D661181D715}"/>
              </a:ext>
            </a:extLst>
          </p:cNvPr>
          <p:cNvCxnSpPr>
            <a:stCxn id="26" idx="2"/>
            <a:endCxn id="28" idx="0"/>
          </p:cNvCxnSpPr>
          <p:nvPr/>
        </p:nvCxnSpPr>
        <p:spPr>
          <a:xfrm flipH="1">
            <a:off x="7851007" y="1903684"/>
            <a:ext cx="3732" cy="294056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7" name="Google Shape;68;p13">
            <a:extLst>
              <a:ext uri="{FF2B5EF4-FFF2-40B4-BE49-F238E27FC236}">
                <a16:creationId xmlns:a16="http://schemas.microsoft.com/office/drawing/2014/main" id="{969469B9-B571-2C25-F25C-EBC2A45120B7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 rot="5400000">
            <a:off x="6133330" y="1077109"/>
            <a:ext cx="338147" cy="3097209"/>
          </a:xfrm>
          <a:prstGeom prst="bentConnector3">
            <a:avLst>
              <a:gd name="adj1" fmla="val 50000"/>
            </a:avLst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8" name="Google Shape;69;p13">
            <a:extLst>
              <a:ext uri="{FF2B5EF4-FFF2-40B4-BE49-F238E27FC236}">
                <a16:creationId xmlns:a16="http://schemas.microsoft.com/office/drawing/2014/main" id="{237CE44D-552A-BD51-E919-539BD3419E7D}"/>
              </a:ext>
            </a:extLst>
          </p:cNvPr>
          <p:cNvCxnSpPr>
            <a:cxnSpLocks/>
            <a:stCxn id="30" idx="2"/>
            <a:endCxn id="31" idx="0"/>
          </p:cNvCxnSpPr>
          <p:nvPr/>
        </p:nvCxnSpPr>
        <p:spPr>
          <a:xfrm rot="5400000">
            <a:off x="6132828" y="1895755"/>
            <a:ext cx="347067" cy="3105130"/>
          </a:xfrm>
          <a:prstGeom prst="bentConnector3">
            <a:avLst>
              <a:gd name="adj1" fmla="val 50000"/>
            </a:avLst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70;p13">
            <a:extLst>
              <a:ext uri="{FF2B5EF4-FFF2-40B4-BE49-F238E27FC236}">
                <a16:creationId xmlns:a16="http://schemas.microsoft.com/office/drawing/2014/main" id="{F35DAE2B-E229-ABA2-9020-3805320E4606}"/>
              </a:ext>
            </a:extLst>
          </p:cNvPr>
          <p:cNvCxnSpPr>
            <a:stCxn id="31" idx="3"/>
            <a:endCxn id="32" idx="1"/>
          </p:cNvCxnSpPr>
          <p:nvPr/>
        </p:nvCxnSpPr>
        <p:spPr>
          <a:xfrm>
            <a:off x="5640896" y="3813254"/>
            <a:ext cx="1289667" cy="5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0" name="Google Shape;71;p13">
            <a:extLst>
              <a:ext uri="{FF2B5EF4-FFF2-40B4-BE49-F238E27FC236}">
                <a16:creationId xmlns:a16="http://schemas.microsoft.com/office/drawing/2014/main" id="{27AA4A55-9803-817C-A56E-F2600E6D067C}"/>
              </a:ext>
            </a:extLst>
          </p:cNvPr>
          <p:cNvCxnSpPr/>
          <p:nvPr/>
        </p:nvCxnSpPr>
        <p:spPr>
          <a:xfrm>
            <a:off x="5940717" y="1018870"/>
            <a:ext cx="668700" cy="3600"/>
          </a:xfrm>
          <a:prstGeom prst="straightConnector1">
            <a:avLst/>
          </a:prstGeom>
          <a:noFill/>
          <a:ln w="61550" cap="flat" cmpd="sng">
            <a:solidFill>
              <a:srgbClr val="000000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1" name="Google Shape;72;p13">
            <a:extLst>
              <a:ext uri="{FF2B5EF4-FFF2-40B4-BE49-F238E27FC236}">
                <a16:creationId xmlns:a16="http://schemas.microsoft.com/office/drawing/2014/main" id="{A89E4B48-7300-8BFD-B3BE-A8299D31AB8B}"/>
              </a:ext>
            </a:extLst>
          </p:cNvPr>
          <p:cNvCxnSpPr/>
          <p:nvPr/>
        </p:nvCxnSpPr>
        <p:spPr>
          <a:xfrm>
            <a:off x="6024032" y="1635811"/>
            <a:ext cx="668700" cy="3600"/>
          </a:xfrm>
          <a:prstGeom prst="straightConnector1">
            <a:avLst/>
          </a:prstGeom>
          <a:noFill/>
          <a:ln w="61550" cap="flat" cmpd="sng">
            <a:solidFill>
              <a:srgbClr val="000000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2" name="Google Shape;73;p13">
            <a:extLst>
              <a:ext uri="{FF2B5EF4-FFF2-40B4-BE49-F238E27FC236}">
                <a16:creationId xmlns:a16="http://schemas.microsoft.com/office/drawing/2014/main" id="{2C0CD8B4-5486-89DC-9989-BAB2ACE57C8D}"/>
              </a:ext>
            </a:extLst>
          </p:cNvPr>
          <p:cNvCxnSpPr/>
          <p:nvPr/>
        </p:nvCxnSpPr>
        <p:spPr>
          <a:xfrm>
            <a:off x="6024032" y="2464399"/>
            <a:ext cx="668700" cy="3600"/>
          </a:xfrm>
          <a:prstGeom prst="straightConnector1">
            <a:avLst/>
          </a:prstGeom>
          <a:noFill/>
          <a:ln w="61550" cap="flat" cmpd="sng">
            <a:solidFill>
              <a:srgbClr val="000000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3" name="Google Shape;74;p13">
            <a:extLst>
              <a:ext uri="{FF2B5EF4-FFF2-40B4-BE49-F238E27FC236}">
                <a16:creationId xmlns:a16="http://schemas.microsoft.com/office/drawing/2014/main" id="{1FD1DC34-0F6F-E381-CE0C-A3A576082B2A}"/>
              </a:ext>
            </a:extLst>
          </p:cNvPr>
          <p:cNvCxnSpPr>
            <a:stCxn id="29" idx="3"/>
            <a:endCxn id="30" idx="1"/>
          </p:cNvCxnSpPr>
          <p:nvPr/>
        </p:nvCxnSpPr>
        <p:spPr>
          <a:xfrm>
            <a:off x="5900548" y="3034787"/>
            <a:ext cx="811500" cy="0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4" name="Google Shape;75;p13">
            <a:extLst>
              <a:ext uri="{FF2B5EF4-FFF2-40B4-BE49-F238E27FC236}">
                <a16:creationId xmlns:a16="http://schemas.microsoft.com/office/drawing/2014/main" id="{A6B1EFEB-618E-9876-B332-FA04D335F49F}"/>
              </a:ext>
            </a:extLst>
          </p:cNvPr>
          <p:cNvCxnSpPr>
            <a:stCxn id="27" idx="2"/>
          </p:cNvCxnSpPr>
          <p:nvPr/>
        </p:nvCxnSpPr>
        <p:spPr>
          <a:xfrm>
            <a:off x="4753944" y="2456641"/>
            <a:ext cx="0" cy="179400"/>
          </a:xfrm>
          <a:prstGeom prst="straightConnector1">
            <a:avLst/>
          </a:prstGeom>
          <a:noFill/>
          <a:ln w="20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Google Shape;211;p32">
            <a:extLst>
              <a:ext uri="{FF2B5EF4-FFF2-40B4-BE49-F238E27FC236}">
                <a16:creationId xmlns:a16="http://schemas.microsoft.com/office/drawing/2014/main" id="{F23391F8-A7D3-1E80-6576-CD4FF067B7E6}"/>
              </a:ext>
            </a:extLst>
          </p:cNvPr>
          <p:cNvSpPr txBox="1">
            <a:spLocks/>
          </p:cNvSpPr>
          <p:nvPr/>
        </p:nvSpPr>
        <p:spPr>
          <a:xfrm>
            <a:off x="58314" y="956826"/>
            <a:ext cx="3483711" cy="3179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CIRs are projected into embeddings via encoder</a:t>
            </a:r>
          </a:p>
          <a:p>
            <a:pPr marL="114300" indent="0">
              <a:lnSpc>
                <a:spcPct val="100000"/>
              </a:lnSpc>
              <a:buSzPts val="1800"/>
              <a:buNone/>
            </a:pPr>
            <a:endParaRPr lang="en-US" sz="1800" dirty="0"/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Embeddings are concatenated and processed by multi-head self-attention module</a:t>
            </a:r>
          </a:p>
          <a:p>
            <a:pPr marL="114300" indent="0">
              <a:lnSpc>
                <a:spcPct val="100000"/>
              </a:lnSpc>
              <a:buSzPts val="1800"/>
              <a:buNone/>
            </a:pPr>
            <a:endParaRPr lang="en-US" sz="1800" dirty="0"/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Algorithm 1 as pseudo-ground-truth with the loss as: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5D87499-496A-6FF9-5844-B2925A40D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707" y="4196049"/>
            <a:ext cx="5196856" cy="716806"/>
          </a:xfrm>
          <a:prstGeom prst="rect">
            <a:avLst/>
          </a:prstGeom>
        </p:spPr>
      </p:pic>
      <p:sp>
        <p:nvSpPr>
          <p:cNvPr id="2" name="Google Shape;99;g38c4bf6ccc8_0_0">
            <a:extLst>
              <a:ext uri="{FF2B5EF4-FFF2-40B4-BE49-F238E27FC236}">
                <a16:creationId xmlns:a16="http://schemas.microsoft.com/office/drawing/2014/main" id="{582AAD51-04C6-00B7-2804-1E3C7DFC235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75" cy="377775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SzPts val="1800"/>
            </a:pPr>
            <a:fld id="{00000000-1234-1234-1234-123412341234}" type="slidenum">
              <a:rPr lang="en-US" smtClean="0"/>
              <a:pPr>
                <a:buSzPts val="1800"/>
              </a:pPr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99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6AB1846A-E4FC-E4C9-9C2B-7B673DB7F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57;p36">
            <a:extLst>
              <a:ext uri="{FF2B5EF4-FFF2-40B4-BE49-F238E27FC236}">
                <a16:creationId xmlns:a16="http://schemas.microsoft.com/office/drawing/2014/main" id="{3F159EC6-2626-6613-E5DC-D377C92730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/>
              <a:t>Phase-2 and 3: Finetuning and Online Adaptation</a:t>
            </a:r>
            <a:endParaRPr sz="2200"/>
          </a:p>
        </p:txBody>
      </p:sp>
      <p:sp>
        <p:nvSpPr>
          <p:cNvPr id="48" name="Google Shape;211;p32">
            <a:extLst>
              <a:ext uri="{FF2B5EF4-FFF2-40B4-BE49-F238E27FC236}">
                <a16:creationId xmlns:a16="http://schemas.microsoft.com/office/drawing/2014/main" id="{2543FDC0-70EA-F480-6BC9-72D08706C3C8}"/>
              </a:ext>
            </a:extLst>
          </p:cNvPr>
          <p:cNvSpPr txBox="1">
            <a:spLocks/>
          </p:cNvSpPr>
          <p:nvPr/>
        </p:nvSpPr>
        <p:spPr>
          <a:xfrm>
            <a:off x="946546" y="1069723"/>
            <a:ext cx="7250908" cy="96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Fused CIR is evaluated in a full-stack simulator to obtain BER 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Model parameters are fine-tuned to minimize BER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5521A3-0851-0846-99F2-8CD7F728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889" y="1469833"/>
            <a:ext cx="1988278" cy="454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1624BB-245C-4A0E-FF8C-1ED68EC486F2}"/>
              </a:ext>
            </a:extLst>
          </p:cNvPr>
          <p:cNvSpPr txBox="1"/>
          <p:nvPr/>
        </p:nvSpPr>
        <p:spPr>
          <a:xfrm>
            <a:off x="1565377" y="706820"/>
            <a:ext cx="54681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Phase 2: Finetuning through Simulation in the Loop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C387A5-EBC6-E204-9422-FAA70B41A4A6}"/>
              </a:ext>
            </a:extLst>
          </p:cNvPr>
          <p:cNvSpPr txBox="1"/>
          <p:nvPr/>
        </p:nvSpPr>
        <p:spPr>
          <a:xfrm>
            <a:off x="9765" y="2194672"/>
            <a:ext cx="4822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Phase 3: Online Feedback Aware Adaptation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D8878-FD46-15CD-C73E-C7F7D107E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188" y="2080481"/>
            <a:ext cx="4233812" cy="2779524"/>
          </a:xfrm>
          <a:prstGeom prst="rect">
            <a:avLst/>
          </a:prstGeom>
        </p:spPr>
      </p:pic>
      <p:sp>
        <p:nvSpPr>
          <p:cNvPr id="6" name="Google Shape;211;p32">
            <a:extLst>
              <a:ext uri="{FF2B5EF4-FFF2-40B4-BE49-F238E27FC236}">
                <a16:creationId xmlns:a16="http://schemas.microsoft.com/office/drawing/2014/main" id="{87FD9BD0-3A40-8C3C-0EDC-678894B1FFFB}"/>
              </a:ext>
            </a:extLst>
          </p:cNvPr>
          <p:cNvSpPr txBox="1">
            <a:spLocks/>
          </p:cNvSpPr>
          <p:nvPr/>
        </p:nvSpPr>
        <p:spPr>
          <a:xfrm>
            <a:off x="-42044" y="2696063"/>
            <a:ext cx="5135232" cy="1823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14300" indent="0">
              <a:lnSpc>
                <a:spcPct val="100000"/>
              </a:lnSpc>
              <a:buSzPts val="1800"/>
              <a:buNone/>
            </a:pPr>
            <a:r>
              <a:rPr lang="en-US" sz="1800" dirty="0">
                <a:solidFill>
                  <a:srgbClr val="FF0000"/>
                </a:solidFill>
              </a:rPr>
              <a:t>Step 1: </a:t>
            </a:r>
            <a:r>
              <a:rPr lang="en-US" sz="1800" dirty="0"/>
              <a:t>If performance is better than the baseline, apply gradient-free perturbations to refine the model</a:t>
            </a:r>
          </a:p>
          <a:p>
            <a:pPr marL="114300" indent="0">
              <a:lnSpc>
                <a:spcPct val="100000"/>
              </a:lnSpc>
              <a:buSzPts val="1800"/>
              <a:buNone/>
            </a:pPr>
            <a:r>
              <a:rPr lang="en-US" sz="1800" dirty="0">
                <a:solidFill>
                  <a:srgbClr val="FF0000"/>
                </a:solidFill>
              </a:rPr>
              <a:t>Step 2: </a:t>
            </a:r>
            <a:r>
              <a:rPr lang="en-US" sz="1800" dirty="0"/>
              <a:t>Otherwise, fine-tune using Algorithm 1 as surrogate supervision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EF838E-61EC-146F-2B87-47F4535E7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870" y="4307231"/>
            <a:ext cx="3542647" cy="5929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BFB3EA-2713-32D5-137F-81D71CFE4917}"/>
              </a:ext>
            </a:extLst>
          </p:cNvPr>
          <p:cNvSpPr/>
          <p:nvPr/>
        </p:nvSpPr>
        <p:spPr>
          <a:xfrm>
            <a:off x="5338358" y="3351725"/>
            <a:ext cx="2716429" cy="8202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481E30-EAD5-22C7-78B8-926A66309FC0}"/>
              </a:ext>
            </a:extLst>
          </p:cNvPr>
          <p:cNvSpPr/>
          <p:nvPr/>
        </p:nvSpPr>
        <p:spPr>
          <a:xfrm>
            <a:off x="5631053" y="4298894"/>
            <a:ext cx="2948171" cy="463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99;g38c4bf6ccc8_0_0">
            <a:extLst>
              <a:ext uri="{FF2B5EF4-FFF2-40B4-BE49-F238E27FC236}">
                <a16:creationId xmlns:a16="http://schemas.microsoft.com/office/drawing/2014/main" id="{63B5335D-AF92-7B04-AD4E-A09076AC58D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08914" y="4806459"/>
            <a:ext cx="608175" cy="377775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SzPts val="1800"/>
            </a:pPr>
            <a:fld id="{00000000-1234-1234-1234-123412341234}" type="slidenum">
              <a:rPr lang="en-US" smtClean="0"/>
              <a:pPr>
                <a:buSzPts val="1800"/>
              </a:pPr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140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8" grpId="1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DCEEBCA4-8CE9-89F6-89A4-F40B08A7D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57;p36">
            <a:extLst>
              <a:ext uri="{FF2B5EF4-FFF2-40B4-BE49-F238E27FC236}">
                <a16:creationId xmlns:a16="http://schemas.microsoft.com/office/drawing/2014/main" id="{A40049AB-FB72-D02F-6640-7BEC4D6DFA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 dirty="0" err="1"/>
              <a:t>BandWeave</a:t>
            </a:r>
            <a:r>
              <a:rPr lang="en" sz="2200" dirty="0"/>
              <a:t> Experimental Setup</a:t>
            </a:r>
            <a:endParaRPr sz="2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066235-6D92-5506-D2E3-36B07C05E6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2092"/>
          <a:stretch>
            <a:fillRect/>
          </a:stretch>
        </p:blipFill>
        <p:spPr>
          <a:xfrm>
            <a:off x="49932" y="3411786"/>
            <a:ext cx="4002273" cy="12782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469B59-5CCC-2603-0E47-8125B90BB3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2733"/>
          <a:stretch>
            <a:fillRect/>
          </a:stretch>
        </p:blipFill>
        <p:spPr>
          <a:xfrm>
            <a:off x="98425" y="1843382"/>
            <a:ext cx="4002273" cy="1261172"/>
          </a:xfrm>
          <a:prstGeom prst="rect">
            <a:avLst/>
          </a:prstGeom>
        </p:spPr>
      </p:pic>
      <p:sp>
        <p:nvSpPr>
          <p:cNvPr id="2" name="Google Shape;99;g38c4bf6ccc8_0_0">
            <a:extLst>
              <a:ext uri="{FF2B5EF4-FFF2-40B4-BE49-F238E27FC236}">
                <a16:creationId xmlns:a16="http://schemas.microsoft.com/office/drawing/2014/main" id="{FA4401C3-6EAC-0843-C73F-FDDCD5A4C5C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7063"/>
            <a:ext cx="608175" cy="377775"/>
          </a:xfrm>
          <a:prstGeom prst="rect">
            <a:avLst/>
          </a:prstGeom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SzPts val="1800"/>
            </a:pPr>
            <a:fld id="{00000000-1234-1234-1234-123412341234}" type="slidenum">
              <a:rPr lang="en-US" smtClean="0"/>
              <a:pPr>
                <a:buSzPts val="1800"/>
              </a:pPr>
              <a:t>16</a:t>
            </a:fld>
            <a:endParaRPr dirty="0"/>
          </a:p>
        </p:txBody>
      </p:sp>
      <p:pic>
        <p:nvPicPr>
          <p:cNvPr id="6" name="BandWeave_30s.mp4">
            <a:hlinkClick r:id="" action="ppaction://media"/>
            <a:extLst>
              <a:ext uri="{FF2B5EF4-FFF2-40B4-BE49-F238E27FC236}">
                <a16:creationId xmlns:a16="http://schemas.microsoft.com/office/drawing/2014/main" id="{389B023A-B63F-DD5D-C9C5-D8F55304BA4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87365" y="2046045"/>
            <a:ext cx="4855966" cy="2731481"/>
          </a:xfrm>
          <a:prstGeom prst="rect">
            <a:avLst/>
          </a:prstGeom>
        </p:spPr>
      </p:pic>
      <p:sp>
        <p:nvSpPr>
          <p:cNvPr id="7" name="Google Shape;211;p32">
            <a:extLst>
              <a:ext uri="{FF2B5EF4-FFF2-40B4-BE49-F238E27FC236}">
                <a16:creationId xmlns:a16="http://schemas.microsoft.com/office/drawing/2014/main" id="{78DDA26E-FFF3-F97E-A71E-66FA68D9EF18}"/>
              </a:ext>
            </a:extLst>
          </p:cNvPr>
          <p:cNvSpPr txBox="1">
            <a:spLocks/>
          </p:cNvSpPr>
          <p:nvPr/>
        </p:nvSpPr>
        <p:spPr>
          <a:xfrm>
            <a:off x="98160" y="768793"/>
            <a:ext cx="8766440" cy="1043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Evaluated </a:t>
            </a:r>
            <a:r>
              <a:rPr lang="en-US" sz="1800" dirty="0" err="1"/>
              <a:t>BandWeave</a:t>
            </a:r>
            <a:r>
              <a:rPr lang="en-US" sz="1800" dirty="0"/>
              <a:t> on IEEE 802.11ac MU-MIMO and </a:t>
            </a:r>
            <a:r>
              <a:rPr lang="en-US" sz="1800" dirty="0" err="1"/>
              <a:t>mmWave</a:t>
            </a:r>
            <a:r>
              <a:rPr lang="en-US" sz="1800" dirty="0"/>
              <a:t> SU-MIMO testbeds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800" dirty="0"/>
              <a:t>Tested across </a:t>
            </a:r>
            <a:r>
              <a:rPr lang="en-US" sz="1800" dirty="0" err="1"/>
              <a:t>LoS</a:t>
            </a:r>
            <a:r>
              <a:rPr lang="en-US" sz="1800" dirty="0"/>
              <a:t>, </a:t>
            </a:r>
            <a:r>
              <a:rPr lang="en-US" sz="1800" dirty="0" err="1"/>
              <a:t>NLoS</a:t>
            </a:r>
            <a:r>
              <a:rPr lang="en-US" sz="1800" dirty="0"/>
              <a:t>, and dynamic scenarios in three environments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0096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>
          <a:extLst>
            <a:ext uri="{FF2B5EF4-FFF2-40B4-BE49-F238E27FC236}">
              <a16:creationId xmlns:a16="http://schemas.microsoft.com/office/drawing/2014/main" id="{B60818C4-70F8-709B-5FEA-B086E14C7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>
            <a:extLst>
              <a:ext uri="{FF2B5EF4-FFF2-40B4-BE49-F238E27FC236}">
                <a16:creationId xmlns:a16="http://schemas.microsoft.com/office/drawing/2014/main" id="{8BE17185-3DDD-51AF-F297-A2A64F2921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674" y="126550"/>
            <a:ext cx="6342059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r>
              <a:rPr lang="en-US" sz="2700"/>
              <a:t>Performance Analysis of </a:t>
            </a:r>
            <a:r>
              <a:rPr lang="en-US" sz="2700" err="1"/>
              <a:t>BandWeave</a:t>
            </a:r>
            <a:r>
              <a:rPr lang="en-US" sz="2700"/>
              <a:t> (1)</a:t>
            </a:r>
            <a:endParaRPr sz="2700"/>
          </a:p>
        </p:txBody>
      </p:sp>
      <p:sp>
        <p:nvSpPr>
          <p:cNvPr id="10" name="Google Shape;455;p32">
            <a:extLst>
              <a:ext uri="{FF2B5EF4-FFF2-40B4-BE49-F238E27FC236}">
                <a16:creationId xmlns:a16="http://schemas.microsoft.com/office/drawing/2014/main" id="{C1E03970-3209-09EA-BE63-496982EE1E6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5556" y="4716531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17</a:t>
            </a:fld>
            <a:endParaRPr>
              <a:latin typeface="Gill San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70443D-1298-6B72-BEAA-97A044B789FD}"/>
              </a:ext>
            </a:extLst>
          </p:cNvPr>
          <p:cNvGrpSpPr/>
          <p:nvPr/>
        </p:nvGrpSpPr>
        <p:grpSpPr>
          <a:xfrm>
            <a:off x="156633" y="2060495"/>
            <a:ext cx="4309933" cy="2564989"/>
            <a:chOff x="201890" y="1933235"/>
            <a:chExt cx="4480178" cy="26698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8C619DE-D2B3-8EB2-DE98-D1FDA5F93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" r="2514"/>
            <a:stretch>
              <a:fillRect/>
            </a:stretch>
          </p:blipFill>
          <p:spPr>
            <a:xfrm>
              <a:off x="201892" y="3326469"/>
              <a:ext cx="4480176" cy="127658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4C2176-7D9C-C0A5-CBC2-2B9575A56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" r="2514"/>
            <a:stretch>
              <a:fillRect/>
            </a:stretch>
          </p:blipFill>
          <p:spPr>
            <a:xfrm>
              <a:off x="201890" y="1933235"/>
              <a:ext cx="4480177" cy="1276586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E7B8AA-349A-AFEA-27B7-131E2F7ACA7B}"/>
              </a:ext>
            </a:extLst>
          </p:cNvPr>
          <p:cNvGrpSpPr/>
          <p:nvPr/>
        </p:nvGrpSpPr>
        <p:grpSpPr>
          <a:xfrm>
            <a:off x="4677433" y="1973393"/>
            <a:ext cx="4309932" cy="2652091"/>
            <a:chOff x="4809424" y="1888723"/>
            <a:chExt cx="4309933" cy="278437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A53B38-ED12-0CF0-9331-E04867FB4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478" r="2111" b="2223"/>
            <a:stretch>
              <a:fillRect/>
            </a:stretch>
          </p:blipFill>
          <p:spPr>
            <a:xfrm>
              <a:off x="4826757" y="3470976"/>
              <a:ext cx="4267199" cy="12021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A4A20C0-F209-D8D7-9F42-4D0D6CA1F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478" r="1125"/>
            <a:stretch>
              <a:fillRect/>
            </a:stretch>
          </p:blipFill>
          <p:spPr>
            <a:xfrm>
              <a:off x="4809424" y="1888723"/>
              <a:ext cx="4309933" cy="1352129"/>
            </a:xfrm>
            <a:prstGeom prst="rect">
              <a:avLst/>
            </a:prstGeom>
          </p:spPr>
        </p:pic>
      </p:grpSp>
      <p:sp>
        <p:nvSpPr>
          <p:cNvPr id="12" name="Google Shape;211;p32">
            <a:extLst>
              <a:ext uri="{FF2B5EF4-FFF2-40B4-BE49-F238E27FC236}">
                <a16:creationId xmlns:a16="http://schemas.microsoft.com/office/drawing/2014/main" id="{3A3E827C-F33C-CB1D-D15E-7EA260D843BB}"/>
              </a:ext>
            </a:extLst>
          </p:cNvPr>
          <p:cNvSpPr txBox="1">
            <a:spLocks/>
          </p:cNvSpPr>
          <p:nvPr/>
        </p:nvSpPr>
        <p:spPr>
          <a:xfrm>
            <a:off x="156633" y="726218"/>
            <a:ext cx="8830733" cy="790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600" dirty="0"/>
              <a:t>Achieves up to 7.5x throughput gain and 4.9x BER reduction over SOTA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600" dirty="0"/>
              <a:t>Robust in non-contiguous bands, achieving up to 12.6% throughput gain and 7.1% BER reduction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E1979B-F05A-D810-29F7-AB44985149F3}"/>
              </a:ext>
            </a:extLst>
          </p:cNvPr>
          <p:cNvSpPr txBox="1"/>
          <p:nvPr/>
        </p:nvSpPr>
        <p:spPr>
          <a:xfrm>
            <a:off x="464429" y="1619444"/>
            <a:ext cx="4273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Performance with Varying Channel Condition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A4C9BF-141A-C818-AF4F-9F9F76372953}"/>
              </a:ext>
            </a:extLst>
          </p:cNvPr>
          <p:cNvSpPr txBox="1"/>
          <p:nvPr/>
        </p:nvSpPr>
        <p:spPr>
          <a:xfrm>
            <a:off x="5033386" y="1619444"/>
            <a:ext cx="3853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Performance with Non-Contiguous Band</a:t>
            </a:r>
          </a:p>
        </p:txBody>
      </p:sp>
    </p:spTree>
    <p:extLst>
      <p:ext uri="{BB962C8B-B14F-4D97-AF65-F5344CB8AC3E}">
        <p14:creationId xmlns:p14="http://schemas.microsoft.com/office/powerpoint/2010/main" val="29272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>
          <a:extLst>
            <a:ext uri="{FF2B5EF4-FFF2-40B4-BE49-F238E27FC236}">
              <a16:creationId xmlns:a16="http://schemas.microsoft.com/office/drawing/2014/main" id="{9889DE24-3C70-8066-856B-BE48AF16E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>
            <a:extLst>
              <a:ext uri="{FF2B5EF4-FFF2-40B4-BE49-F238E27FC236}">
                <a16:creationId xmlns:a16="http://schemas.microsoft.com/office/drawing/2014/main" id="{31B6AFA1-7E9F-D21D-DF67-37577B75A1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674" y="126550"/>
            <a:ext cx="6342059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r>
              <a:rPr lang="en-US" sz="2700" dirty="0"/>
              <a:t>Performance Analysis of </a:t>
            </a:r>
            <a:r>
              <a:rPr lang="en-US" sz="2700" dirty="0" err="1"/>
              <a:t>BandWeave</a:t>
            </a:r>
            <a:r>
              <a:rPr lang="en-US" sz="2700" dirty="0"/>
              <a:t> (2)</a:t>
            </a:r>
            <a:endParaRPr sz="2700" dirty="0"/>
          </a:p>
        </p:txBody>
      </p:sp>
      <p:sp>
        <p:nvSpPr>
          <p:cNvPr id="10" name="Google Shape;455;p32">
            <a:extLst>
              <a:ext uri="{FF2B5EF4-FFF2-40B4-BE49-F238E27FC236}">
                <a16:creationId xmlns:a16="http://schemas.microsoft.com/office/drawing/2014/main" id="{547E57EB-8167-B340-1CA2-02FFCC5B2C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5556" y="4716531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18</a:t>
            </a:fld>
            <a:endParaRPr>
              <a:latin typeface="Gill Sans"/>
            </a:endParaRPr>
          </a:p>
        </p:txBody>
      </p:sp>
      <p:sp>
        <p:nvSpPr>
          <p:cNvPr id="12" name="Google Shape;211;p32">
            <a:extLst>
              <a:ext uri="{FF2B5EF4-FFF2-40B4-BE49-F238E27FC236}">
                <a16:creationId xmlns:a16="http://schemas.microsoft.com/office/drawing/2014/main" id="{24FDC9C7-6AF7-73C0-0A13-686A887F7DC4}"/>
              </a:ext>
            </a:extLst>
          </p:cNvPr>
          <p:cNvSpPr txBox="1">
            <a:spLocks/>
          </p:cNvSpPr>
          <p:nvPr/>
        </p:nvSpPr>
        <p:spPr>
          <a:xfrm>
            <a:off x="156633" y="726218"/>
            <a:ext cx="8830733" cy="790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D41B2B"/>
              </a:buClr>
              <a:buSzPts val="1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600" dirty="0"/>
              <a:t>Online adaptation boosts performance by ~7 %, reaching up to 15% total throughput gain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r>
              <a:rPr lang="en-US" sz="1600" dirty="0" err="1"/>
              <a:t>BandWeave</a:t>
            </a:r>
            <a:r>
              <a:rPr lang="en-US" sz="1600" dirty="0"/>
              <a:t> achieves up to 20x lower latency and 18x lower energy than SOTA (</a:t>
            </a:r>
            <a:r>
              <a:rPr lang="en-US" sz="1600" dirty="0" err="1"/>
              <a:t>HiSAC</a:t>
            </a:r>
            <a:r>
              <a:rPr lang="en-US" sz="1600" dirty="0"/>
              <a:t>)</a:t>
            </a:r>
          </a:p>
          <a:p>
            <a:pPr indent="-342900">
              <a:lnSpc>
                <a:spcPct val="100000"/>
              </a:lnSpc>
              <a:buSzPts val="1800"/>
              <a:buFont typeface="Arial"/>
              <a:buChar char="●"/>
            </a:pP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2DF093-B015-5444-27DF-7C3E06429D9D}"/>
              </a:ext>
            </a:extLst>
          </p:cNvPr>
          <p:cNvSpPr txBox="1"/>
          <p:nvPr/>
        </p:nvSpPr>
        <p:spPr>
          <a:xfrm>
            <a:off x="1082496" y="1713843"/>
            <a:ext cx="2717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Impact of Online Adaptation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546B36-7F90-D73D-DE2E-0698B52E2473}"/>
              </a:ext>
            </a:extLst>
          </p:cNvPr>
          <p:cNvSpPr txBox="1"/>
          <p:nvPr/>
        </p:nvSpPr>
        <p:spPr>
          <a:xfrm>
            <a:off x="4456498" y="1713843"/>
            <a:ext cx="4687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Inference-time and Energy Consumption Analysis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27CDF6-0508-B813-8CB4-DA150E69B4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7" r="2202" b="8929"/>
          <a:stretch>
            <a:fillRect/>
          </a:stretch>
        </p:blipFill>
        <p:spPr>
          <a:xfrm>
            <a:off x="30795" y="3590229"/>
            <a:ext cx="4597490" cy="12766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8BB4046-CD30-D54A-3AD7-F6A0EDFC8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4" y="2249294"/>
            <a:ext cx="4597489" cy="13409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7516C0-5FE8-C21C-F2F8-5A685B55C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457" y="2384434"/>
            <a:ext cx="1891046" cy="18910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28E0FF0-7E66-D2EC-A429-40B3A3D8C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358" y="2316700"/>
            <a:ext cx="2332097" cy="233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6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9"/>
          <p:cNvSpPr txBox="1">
            <a:spLocks noGrp="1"/>
          </p:cNvSpPr>
          <p:nvPr>
            <p:ph type="title"/>
          </p:nvPr>
        </p:nvSpPr>
        <p:spPr>
          <a:xfrm>
            <a:off x="295495" y="183447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 dirty="0"/>
              <a:t>Possible Next Steps?</a:t>
            </a:r>
            <a:endParaRPr lang="en-US" dirty="0"/>
          </a:p>
        </p:txBody>
      </p:sp>
      <p:sp>
        <p:nvSpPr>
          <p:cNvPr id="483" name="Google Shape;483;p4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19</a:t>
            </a:fld>
            <a:endParaRPr>
              <a:latin typeface="Gill Sans"/>
            </a:endParaRPr>
          </a:p>
        </p:txBody>
      </p:sp>
      <p:pic>
        <p:nvPicPr>
          <p:cNvPr id="2" name="Picture 1" descr="The tip of the iceberg: | Imprint">
            <a:extLst>
              <a:ext uri="{FF2B5EF4-FFF2-40B4-BE49-F238E27FC236}">
                <a16:creationId xmlns:a16="http://schemas.microsoft.com/office/drawing/2014/main" id="{2065CBED-71AD-1701-71CB-36B768021D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966" b="-91"/>
          <a:stretch/>
        </p:blipFill>
        <p:spPr>
          <a:xfrm>
            <a:off x="234270" y="904180"/>
            <a:ext cx="2559162" cy="38653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0B861E3-CC85-4FD9-8FE6-B8E8FF5FADA6}"/>
              </a:ext>
            </a:extLst>
          </p:cNvPr>
          <p:cNvGrpSpPr/>
          <p:nvPr/>
        </p:nvGrpSpPr>
        <p:grpSpPr>
          <a:xfrm>
            <a:off x="2925550" y="1044014"/>
            <a:ext cx="1735885" cy="1399918"/>
            <a:chOff x="3237243" y="984213"/>
            <a:chExt cx="1735885" cy="139991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0237CCB-6E49-015E-9192-80EFAB3D4810}"/>
                </a:ext>
              </a:extLst>
            </p:cNvPr>
            <p:cNvSpPr txBox="1"/>
            <p:nvPr/>
          </p:nvSpPr>
          <p:spPr>
            <a:xfrm>
              <a:off x="3556240" y="1137636"/>
              <a:ext cx="1416888" cy="12464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latin typeface="Gill Sans"/>
                </a:rPr>
                <a:t>This work 💪</a:t>
              </a:r>
              <a:endParaRPr lang="en-US" sz="2400" dirty="0"/>
            </a:p>
            <a:p>
              <a:pPr algn="ctr"/>
              <a:endParaRPr lang="en-US" sz="2400" dirty="0">
                <a:latin typeface="Gill Sans"/>
              </a:endParaRPr>
            </a:p>
          </p:txBody>
        </p:sp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FCC8E057-BCBA-9E45-08DF-49BB9D1872E9}"/>
                </a:ext>
              </a:extLst>
            </p:cNvPr>
            <p:cNvSpPr/>
            <p:nvPr/>
          </p:nvSpPr>
          <p:spPr>
            <a:xfrm>
              <a:off x="3237243" y="984213"/>
              <a:ext cx="266879" cy="1205002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0A2B31-B1A9-C00F-D9CA-7050279D82BD}"/>
              </a:ext>
            </a:extLst>
          </p:cNvPr>
          <p:cNvGrpSpPr/>
          <p:nvPr/>
        </p:nvGrpSpPr>
        <p:grpSpPr>
          <a:xfrm>
            <a:off x="2925550" y="2260013"/>
            <a:ext cx="1849107" cy="2420787"/>
            <a:chOff x="3237243" y="2280870"/>
            <a:chExt cx="1849107" cy="24207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18FB418-84A8-4AC1-FBBA-C292893A92CB}"/>
                </a:ext>
              </a:extLst>
            </p:cNvPr>
            <p:cNvSpPr txBox="1"/>
            <p:nvPr/>
          </p:nvSpPr>
          <p:spPr>
            <a:xfrm>
              <a:off x="3556240" y="2992825"/>
              <a:ext cx="1530110" cy="156966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latin typeface="Gill Sans"/>
                </a:rPr>
                <a:t>Future Directions 🚀</a:t>
              </a:r>
              <a:endParaRPr lang="en-US" sz="2400" dirty="0"/>
            </a:p>
            <a:p>
              <a:pPr algn="ctr"/>
              <a:endParaRPr lang="en-US" sz="2400" dirty="0">
                <a:latin typeface="Gill Sans"/>
              </a:endParaRPr>
            </a:p>
          </p:txBody>
        </p: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A6FD1133-932A-0B7D-0B09-7C6014CBF347}"/>
                </a:ext>
              </a:extLst>
            </p:cNvPr>
            <p:cNvSpPr/>
            <p:nvPr/>
          </p:nvSpPr>
          <p:spPr>
            <a:xfrm>
              <a:off x="3237243" y="2280870"/>
              <a:ext cx="266879" cy="242078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27FE38B-AD14-5E76-D6F7-31CA0DCB75D0}"/>
              </a:ext>
            </a:extLst>
          </p:cNvPr>
          <p:cNvSpPr txBox="1"/>
          <p:nvPr/>
        </p:nvSpPr>
        <p:spPr>
          <a:xfrm>
            <a:off x="4774657" y="987122"/>
            <a:ext cx="4168008" cy="1215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✅ Multi-Band Fusion within the Same Frequency Range (e.g., 5 GHz Wi-Fi bands)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8A647-A98A-7023-F6D7-76574CB977CC}"/>
              </a:ext>
            </a:extLst>
          </p:cNvPr>
          <p:cNvSpPr txBox="1"/>
          <p:nvPr/>
        </p:nvSpPr>
        <p:spPr>
          <a:xfrm>
            <a:off x="4774657" y="2612914"/>
            <a:ext cx="4168008" cy="23237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500" dirty="0">
                <a:latin typeface="Gill Sans" panose="020B0502020104020203" pitchFamily="34" charset="-79"/>
                <a:cs typeface="Gill Sans" panose="020B0502020104020203" pitchFamily="34" charset="-79"/>
              </a:rPr>
              <a:t>⚠️ </a:t>
            </a:r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Fusion Across Different Frequency Ranges (e.g., 2.4 GHz ↔ 5 GHz ↔ </a:t>
            </a:r>
            <a:r>
              <a:rPr lang="en-US" sz="2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mmWave</a:t>
            </a:r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)</a:t>
            </a:r>
          </a:p>
          <a:p>
            <a:pPr algn="ctr"/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⚠️ Generalizable channel representation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1C02E-0308-8D44-B42F-4FB9BCA2E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06;p16" descr="A person wearing a garment">
            <a:extLst>
              <a:ext uri="{FF2B5EF4-FFF2-40B4-BE49-F238E27FC236}">
                <a16:creationId xmlns:a16="http://schemas.microsoft.com/office/drawing/2014/main" id="{9636ECA9-B83D-6B77-7A3F-7B3CD87A754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2419"/>
          <a:stretch>
            <a:fillRect/>
          </a:stretch>
        </p:blipFill>
        <p:spPr>
          <a:xfrm>
            <a:off x="1707699" y="1249848"/>
            <a:ext cx="5728601" cy="25946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92;p30">
            <a:extLst>
              <a:ext uri="{FF2B5EF4-FFF2-40B4-BE49-F238E27FC236}">
                <a16:creationId xmlns:a16="http://schemas.microsoft.com/office/drawing/2014/main" id="{DE8D422A-E5CD-4E46-7100-18FF99F0BF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9319" y="167964"/>
            <a:ext cx="6890837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"/>
              <a:t>AR/VR: </a:t>
            </a:r>
            <a:r>
              <a:rPr lang="en-US"/>
              <a:t>Shaping the Future of Interactions</a:t>
            </a:r>
            <a:endParaRPr lang="en"/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09589FEC-6E9E-4B98-5451-7023F42F32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Google Shape;196;p30">
            <a:extLst>
              <a:ext uri="{FF2B5EF4-FFF2-40B4-BE49-F238E27FC236}">
                <a16:creationId xmlns:a16="http://schemas.microsoft.com/office/drawing/2014/main" id="{E32C2501-6C1C-2F80-A315-45CBCEA8BCA3}"/>
              </a:ext>
            </a:extLst>
          </p:cNvPr>
          <p:cNvSpPr txBox="1"/>
          <p:nvPr/>
        </p:nvSpPr>
        <p:spPr>
          <a:xfrm>
            <a:off x="1282699" y="3844468"/>
            <a:ext cx="6213579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We are very far from truly seamless 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and immersive </a:t>
            </a:r>
          </a:p>
          <a:p>
            <a:pPr marL="171450" algn="ctr">
              <a:lnSpc>
                <a:spcPct val="114999"/>
              </a:lnSpc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Gill Sans" panose="020B0502020104020203" pitchFamily="34" charset="-79"/>
                <a:cs typeface="Gill Sans" panose="020B0502020104020203" pitchFamily="34" charset="-79"/>
                <a:sym typeface="Gill Sans"/>
              </a:rPr>
              <a:t>AR/VR experiences</a:t>
            </a:r>
            <a:endParaRPr lang="en-US" sz="2000">
              <a:solidFill>
                <a:schemeClr val="dk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BD700-2874-0340-B975-E929005E1DB0}"/>
              </a:ext>
            </a:extLst>
          </p:cNvPr>
          <p:cNvSpPr txBox="1"/>
          <p:nvPr/>
        </p:nvSpPr>
        <p:spPr>
          <a:xfrm>
            <a:off x="1187451" y="4774168"/>
            <a:ext cx="7593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1. Precedence Research. "Spatial Computing Market Size, Share, Trends, Analysis Report, 2025-2034." Accessed October 21, 2025. https://</a:t>
            </a:r>
            <a:r>
              <a:rPr lang="en-US" sz="900" err="1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www.precedenceresearch.com</a:t>
            </a:r>
            <a:r>
              <a:rPr lang="en-US" sz="900">
                <a:solidFill>
                  <a:schemeClr val="bg2">
                    <a:lumMod val="60000"/>
                    <a:lumOff val="4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/spatial-computing-market</a:t>
            </a:r>
          </a:p>
        </p:txBody>
      </p:sp>
      <p:sp>
        <p:nvSpPr>
          <p:cNvPr id="2" name="Google Shape;136;p19">
            <a:extLst>
              <a:ext uri="{FF2B5EF4-FFF2-40B4-BE49-F238E27FC236}">
                <a16:creationId xmlns:a16="http://schemas.microsoft.com/office/drawing/2014/main" id="{0780D291-6ED2-BCED-3707-0F4933F9712A}"/>
              </a:ext>
            </a:extLst>
          </p:cNvPr>
          <p:cNvSpPr txBox="1"/>
          <p:nvPr/>
        </p:nvSpPr>
        <p:spPr>
          <a:xfrm>
            <a:off x="163300" y="532452"/>
            <a:ext cx="8701381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8900" algn="ctr">
              <a:spcBef>
                <a:spcPts val="1200"/>
              </a:spcBef>
              <a:buClr>
                <a:srgbClr val="FF0000"/>
              </a:buClr>
              <a:buSzPts val="2200"/>
            </a:pPr>
            <a:r>
              <a:rPr lang="en-US" sz="2000">
                <a:latin typeface="Gill Sans"/>
                <a:cs typeface="Gill Sans" panose="020B0502020104020203" pitchFamily="34" charset="-79"/>
              </a:rPr>
              <a:t>Global market value is predicted to reach 1066 Billion by 2034 [1]</a:t>
            </a:r>
          </a:p>
        </p:txBody>
      </p:sp>
    </p:spTree>
    <p:extLst>
      <p:ext uri="{BB962C8B-B14F-4D97-AF65-F5344CB8AC3E}">
        <p14:creationId xmlns:p14="http://schemas.microsoft.com/office/powerpoint/2010/main" val="14712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50073337-ED23-9411-5DE0-91F3B312E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8;p15">
            <a:extLst>
              <a:ext uri="{FF2B5EF4-FFF2-40B4-BE49-F238E27FC236}">
                <a16:creationId xmlns:a16="http://schemas.microsoft.com/office/drawing/2014/main" id="{333D3428-7CCC-9BD6-124C-6DD98C1633BB}"/>
              </a:ext>
            </a:extLst>
          </p:cNvPr>
          <p:cNvSpPr/>
          <p:nvPr/>
        </p:nvSpPr>
        <p:spPr>
          <a:xfrm>
            <a:off x="1014972" y="1290823"/>
            <a:ext cx="7114053" cy="86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i="1" dirty="0">
                <a:solidFill>
                  <a:srgbClr val="00B0F0"/>
                </a:solidFill>
              </a:rPr>
              <a:t>BANDWEAVE: </a:t>
            </a:r>
            <a:r>
              <a:rPr lang="en-US" sz="2400" b="1" dirty="0">
                <a:solidFill>
                  <a:srgbClr val="00B0F0"/>
                </a:solidFill>
              </a:rPr>
              <a:t>Enhanced Channel Estimation in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rgbClr val="00B0F0"/>
                </a:solidFill>
              </a:rPr>
              <a:t>MIMO Networks with Multi-Band Fusion</a:t>
            </a:r>
            <a:endParaRPr lang="en-US" sz="2400" b="1" i="1" dirty="0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lang="en-US" sz="2500" b="1" i="1" dirty="0">
              <a:solidFill>
                <a:srgbClr val="00B0F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65E5F5-2BFF-2880-13DB-5449C5B4A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050" y="372070"/>
            <a:ext cx="2602146" cy="498857"/>
          </a:xfrm>
          <a:prstGeom prst="rect">
            <a:avLst/>
          </a:prstGeom>
        </p:spPr>
      </p:pic>
      <p:sp>
        <p:nvSpPr>
          <p:cNvPr id="4" name="Google Shape;98;p15">
            <a:extLst>
              <a:ext uri="{FF2B5EF4-FFF2-40B4-BE49-F238E27FC236}">
                <a16:creationId xmlns:a16="http://schemas.microsoft.com/office/drawing/2014/main" id="{9C01A42D-EFCC-740A-5379-83F4E69FF58D}"/>
              </a:ext>
            </a:extLst>
          </p:cNvPr>
          <p:cNvSpPr/>
          <p:nvPr/>
        </p:nvSpPr>
        <p:spPr>
          <a:xfrm>
            <a:off x="1207309" y="2472772"/>
            <a:ext cx="3848475" cy="76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4400" b="1" dirty="0">
                <a:solidFill>
                  <a:schemeClr val="bg1"/>
                </a:solidFill>
              </a:rPr>
              <a:t>THANK YOU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846973-55C7-7E1D-067F-D24BA4D98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077" y="2493220"/>
            <a:ext cx="2031575" cy="2031575"/>
          </a:xfrm>
          <a:prstGeom prst="rect">
            <a:avLst/>
          </a:prstGeom>
        </p:spPr>
      </p:pic>
      <p:sp>
        <p:nvSpPr>
          <p:cNvPr id="8" name="Google Shape;98;p15">
            <a:extLst>
              <a:ext uri="{FF2B5EF4-FFF2-40B4-BE49-F238E27FC236}">
                <a16:creationId xmlns:a16="http://schemas.microsoft.com/office/drawing/2014/main" id="{3C74F533-9C7A-EDA2-8C2D-BABEACFBF394}"/>
              </a:ext>
            </a:extLst>
          </p:cNvPr>
          <p:cNvSpPr/>
          <p:nvPr/>
        </p:nvSpPr>
        <p:spPr>
          <a:xfrm>
            <a:off x="1014972" y="3759014"/>
            <a:ext cx="4233151" cy="86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bg1"/>
                </a:solidFill>
              </a:rPr>
              <a:t>K Foysal Haque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400" b="1" dirty="0" err="1">
                <a:solidFill>
                  <a:schemeClr val="bg1"/>
                </a:solidFill>
              </a:rPr>
              <a:t>Haque.k@northeastern.edu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653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7100" y="1199025"/>
            <a:ext cx="5755076" cy="36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97DB1EA-C3D4-A706-F72D-B8960D592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825DD-2F94-518F-1FA3-F826588BA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165" y="2133600"/>
            <a:ext cx="6687670" cy="670740"/>
          </a:xfrm>
        </p:spPr>
        <p:txBody>
          <a:bodyPr>
            <a:noAutofit/>
          </a:bodyPr>
          <a:lstStyle/>
          <a:p>
            <a:r>
              <a:rPr lang="en-US" sz="4000" err="1"/>
              <a:t>BandWeave</a:t>
            </a:r>
            <a:r>
              <a:rPr lang="en-US" sz="4000"/>
              <a:t> Backup Slides</a:t>
            </a:r>
          </a:p>
        </p:txBody>
      </p:sp>
    </p:spTree>
    <p:extLst>
      <p:ext uri="{BB962C8B-B14F-4D97-AF65-F5344CB8AC3E}">
        <p14:creationId xmlns:p14="http://schemas.microsoft.com/office/powerpoint/2010/main" val="1022920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C1AFEA3-763D-E1BF-B9CD-79E096AA6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AB89EE3-1590-3C63-C7B7-5430736F6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29" y="182978"/>
            <a:ext cx="6311597" cy="393463"/>
          </a:xfrm>
        </p:spPr>
        <p:txBody>
          <a:bodyPr>
            <a:noAutofit/>
          </a:bodyPr>
          <a:lstStyle/>
          <a:p>
            <a:r>
              <a:rPr lang="en-US" sz="2800" dirty="0"/>
              <a:t>Transformer Architecture</a:t>
            </a:r>
          </a:p>
        </p:txBody>
      </p:sp>
      <p:sp>
        <p:nvSpPr>
          <p:cNvPr id="12" name="Google Shape;193;p30">
            <a:extLst>
              <a:ext uri="{FF2B5EF4-FFF2-40B4-BE49-F238E27FC236}">
                <a16:creationId xmlns:a16="http://schemas.microsoft.com/office/drawing/2014/main" id="{C5E90605-51E0-4604-297C-35EFAE7036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567DDD8-4AE2-9389-9862-E93D0109AB46}"/>
              </a:ext>
            </a:extLst>
          </p:cNvPr>
          <p:cNvGrpSpPr/>
          <p:nvPr/>
        </p:nvGrpSpPr>
        <p:grpSpPr>
          <a:xfrm>
            <a:off x="4664279" y="858122"/>
            <a:ext cx="4341397" cy="2470031"/>
            <a:chOff x="3607048" y="858122"/>
            <a:chExt cx="5398628" cy="3146537"/>
          </a:xfrm>
        </p:grpSpPr>
        <p:sp>
          <p:nvSpPr>
            <p:cNvPr id="3" name="Google Shape;54;p13">
              <a:extLst>
                <a:ext uri="{FF2B5EF4-FFF2-40B4-BE49-F238E27FC236}">
                  <a16:creationId xmlns:a16="http://schemas.microsoft.com/office/drawing/2014/main" id="{B33206DC-46B8-8AC1-0BFD-897E257115B4}"/>
                </a:ext>
              </a:extLst>
            </p:cNvPr>
            <p:cNvSpPr/>
            <p:nvPr/>
          </p:nvSpPr>
          <p:spPr>
            <a:xfrm>
              <a:off x="4115401" y="876374"/>
              <a:ext cx="1276500" cy="2589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CIR-Band-1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" name="Google Shape;55;p13">
              <a:extLst>
                <a:ext uri="{FF2B5EF4-FFF2-40B4-BE49-F238E27FC236}">
                  <a16:creationId xmlns:a16="http://schemas.microsoft.com/office/drawing/2014/main" id="{88D3F928-1097-8DF5-6B8C-797CEC1036EF}"/>
                </a:ext>
              </a:extLst>
            </p:cNvPr>
            <p:cNvSpPr/>
            <p:nvPr/>
          </p:nvSpPr>
          <p:spPr>
            <a:xfrm>
              <a:off x="7168207" y="858122"/>
              <a:ext cx="1365600" cy="2688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CIR-Band-N</a:t>
              </a:r>
              <a:r>
                <a:rPr lang="en" sz="1100" baseline="-25000"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sz="1100" baseline="-250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" name="Google Shape;56;p13">
              <a:extLst>
                <a:ext uri="{FF2B5EF4-FFF2-40B4-BE49-F238E27FC236}">
                  <a16:creationId xmlns:a16="http://schemas.microsoft.com/office/drawing/2014/main" id="{1F777C7E-01C0-93A6-F8D0-932A9AAB7621}"/>
                </a:ext>
              </a:extLst>
            </p:cNvPr>
            <p:cNvSpPr/>
            <p:nvPr/>
          </p:nvSpPr>
          <p:spPr>
            <a:xfrm>
              <a:off x="3607048" y="1423684"/>
              <a:ext cx="2293500" cy="4800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Per-Band Encoder  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(Conv1D / Projection)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" name="Google Shape;57;p13">
              <a:extLst>
                <a:ext uri="{FF2B5EF4-FFF2-40B4-BE49-F238E27FC236}">
                  <a16:creationId xmlns:a16="http://schemas.microsoft.com/office/drawing/2014/main" id="{5E332C5F-B292-ED94-0DE3-C0EC749161F5}"/>
                </a:ext>
              </a:extLst>
            </p:cNvPr>
            <p:cNvSpPr/>
            <p:nvPr/>
          </p:nvSpPr>
          <p:spPr>
            <a:xfrm>
              <a:off x="6707989" y="1423684"/>
              <a:ext cx="2293500" cy="4800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Per-Band Encoder  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(Conv1D / Projection)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" name="Google Shape;58;p13">
              <a:extLst>
                <a:ext uri="{FF2B5EF4-FFF2-40B4-BE49-F238E27FC236}">
                  <a16:creationId xmlns:a16="http://schemas.microsoft.com/office/drawing/2014/main" id="{441BC8F0-9037-D3C2-5219-1EAA603DF394}"/>
                </a:ext>
              </a:extLst>
            </p:cNvPr>
            <p:cNvSpPr/>
            <p:nvPr/>
          </p:nvSpPr>
          <p:spPr>
            <a:xfrm>
              <a:off x="3685494" y="2197741"/>
              <a:ext cx="2136900" cy="2589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Token Embeddings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" name="Google Shape;59;p13">
              <a:extLst>
                <a:ext uri="{FF2B5EF4-FFF2-40B4-BE49-F238E27FC236}">
                  <a16:creationId xmlns:a16="http://schemas.microsoft.com/office/drawing/2014/main" id="{67CEBE47-620F-6AF0-6C79-564792CF3779}"/>
                </a:ext>
              </a:extLst>
            </p:cNvPr>
            <p:cNvSpPr/>
            <p:nvPr/>
          </p:nvSpPr>
          <p:spPr>
            <a:xfrm>
              <a:off x="6782557" y="2197740"/>
              <a:ext cx="2136900" cy="2589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Token Embeddings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" name="Google Shape;60;p13">
              <a:extLst>
                <a:ext uri="{FF2B5EF4-FFF2-40B4-BE49-F238E27FC236}">
                  <a16:creationId xmlns:a16="http://schemas.microsoft.com/office/drawing/2014/main" id="{85822D8F-88FB-F0DA-9B67-FD86E68E97DE}"/>
                </a:ext>
              </a:extLst>
            </p:cNvPr>
            <p:cNvSpPr/>
            <p:nvPr/>
          </p:nvSpPr>
          <p:spPr>
            <a:xfrm>
              <a:off x="3607048" y="2794787"/>
              <a:ext cx="2293500" cy="4800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Concatenate + 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Positional Encoding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" name="Google Shape;61;p13">
              <a:extLst>
                <a:ext uri="{FF2B5EF4-FFF2-40B4-BE49-F238E27FC236}">
                  <a16:creationId xmlns:a16="http://schemas.microsoft.com/office/drawing/2014/main" id="{737AB3BE-7FB2-6D23-1CC3-07ED46C8D185}"/>
                </a:ext>
              </a:extLst>
            </p:cNvPr>
            <p:cNvSpPr/>
            <p:nvPr/>
          </p:nvSpPr>
          <p:spPr>
            <a:xfrm>
              <a:off x="6712176" y="2794787"/>
              <a:ext cx="2293500" cy="4800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>
                  <a:latin typeface="Times New Roman"/>
                  <a:ea typeface="Times New Roman"/>
                  <a:cs typeface="Times New Roman"/>
                  <a:sym typeface="Times New Roman"/>
                </a:rPr>
                <a:t>Multi-Head Self-Attention Module</a:t>
              </a:r>
              <a:endParaRPr sz="11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" name="Google Shape;62;p13">
              <a:extLst>
                <a:ext uri="{FF2B5EF4-FFF2-40B4-BE49-F238E27FC236}">
                  <a16:creationId xmlns:a16="http://schemas.microsoft.com/office/drawing/2014/main" id="{222BDB0C-8151-0305-CBFC-D9EA9DB5ABA7}"/>
                </a:ext>
              </a:extLst>
            </p:cNvPr>
            <p:cNvSpPr/>
            <p:nvPr/>
          </p:nvSpPr>
          <p:spPr>
            <a:xfrm>
              <a:off x="3866696" y="3621854"/>
              <a:ext cx="1774200" cy="3828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latin typeface="Times New Roman"/>
                  <a:ea typeface="Times New Roman"/>
                  <a:cs typeface="Times New Roman"/>
                  <a:sym typeface="Times New Roman"/>
                </a:rPr>
                <a:t>Decoder Head</a:t>
              </a:r>
              <a:endParaRPr sz="16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" name="Google Shape;63;p13">
              <a:extLst>
                <a:ext uri="{FF2B5EF4-FFF2-40B4-BE49-F238E27FC236}">
                  <a16:creationId xmlns:a16="http://schemas.microsoft.com/office/drawing/2014/main" id="{91B73F63-585A-6146-9DD9-EAA46017E7D5}"/>
                </a:ext>
              </a:extLst>
            </p:cNvPr>
            <p:cNvSpPr/>
            <p:nvPr/>
          </p:nvSpPr>
          <p:spPr>
            <a:xfrm>
              <a:off x="6930563" y="3621859"/>
              <a:ext cx="1848600" cy="3828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Times New Roman"/>
                  <a:ea typeface="Times New Roman"/>
                  <a:cs typeface="Times New Roman"/>
                  <a:sym typeface="Times New Roman"/>
                </a:rPr>
                <a:t>Fused CIR Output</a:t>
              </a:r>
              <a:endParaRPr sz="16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6" name="Google Shape;64;p13">
              <a:extLst>
                <a:ext uri="{FF2B5EF4-FFF2-40B4-BE49-F238E27FC236}">
                  <a16:creationId xmlns:a16="http://schemas.microsoft.com/office/drawing/2014/main" id="{3057C9BB-89F4-F751-CFCF-00A8CA0DA833}"/>
                </a:ext>
              </a:extLst>
            </p:cNvPr>
            <p:cNvCxnSpPr>
              <a:stCxn id="3" idx="2"/>
              <a:endCxn id="6" idx="0"/>
            </p:cNvCxnSpPr>
            <p:nvPr/>
          </p:nvCxnSpPr>
          <p:spPr>
            <a:xfrm>
              <a:off x="4753651" y="1135274"/>
              <a:ext cx="147" cy="28841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7" name="Google Shape;65;p13">
              <a:extLst>
                <a:ext uri="{FF2B5EF4-FFF2-40B4-BE49-F238E27FC236}">
                  <a16:creationId xmlns:a16="http://schemas.microsoft.com/office/drawing/2014/main" id="{7F740274-4CBE-0780-E610-6DEC490BEDBB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>
              <a:off x="7851007" y="1126922"/>
              <a:ext cx="3732" cy="296762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3" name="Google Shape;66;p13">
              <a:extLst>
                <a:ext uri="{FF2B5EF4-FFF2-40B4-BE49-F238E27FC236}">
                  <a16:creationId xmlns:a16="http://schemas.microsoft.com/office/drawing/2014/main" id="{6B29B264-199B-5D12-D759-E99103B45527}"/>
                </a:ext>
              </a:extLst>
            </p:cNvPr>
            <p:cNvCxnSpPr>
              <a:stCxn id="6" idx="2"/>
              <a:endCxn id="8" idx="0"/>
            </p:cNvCxnSpPr>
            <p:nvPr/>
          </p:nvCxnSpPr>
          <p:spPr>
            <a:xfrm>
              <a:off x="4753798" y="1903684"/>
              <a:ext cx="146" cy="294057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4" name="Google Shape;67;p13">
              <a:extLst>
                <a:ext uri="{FF2B5EF4-FFF2-40B4-BE49-F238E27FC236}">
                  <a16:creationId xmlns:a16="http://schemas.microsoft.com/office/drawing/2014/main" id="{0414CD22-0945-7BF5-412E-41B4169156E2}"/>
                </a:ext>
              </a:extLst>
            </p:cNvPr>
            <p:cNvCxnSpPr>
              <a:stCxn id="7" idx="2"/>
              <a:endCxn id="10" idx="0"/>
            </p:cNvCxnSpPr>
            <p:nvPr/>
          </p:nvCxnSpPr>
          <p:spPr>
            <a:xfrm flipH="1">
              <a:off x="7851007" y="1903684"/>
              <a:ext cx="3732" cy="294056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" name="Google Shape;68;p13">
              <a:extLst>
                <a:ext uri="{FF2B5EF4-FFF2-40B4-BE49-F238E27FC236}">
                  <a16:creationId xmlns:a16="http://schemas.microsoft.com/office/drawing/2014/main" id="{79B65E1E-2590-4AF1-CA7C-A35903D0ABD2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 rot="5400000">
              <a:off x="6133330" y="1077109"/>
              <a:ext cx="338147" cy="3097209"/>
            </a:xfrm>
            <a:prstGeom prst="bentConnector3">
              <a:avLst>
                <a:gd name="adj1" fmla="val 50000"/>
              </a:avLst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6" name="Google Shape;69;p13">
              <a:extLst>
                <a:ext uri="{FF2B5EF4-FFF2-40B4-BE49-F238E27FC236}">
                  <a16:creationId xmlns:a16="http://schemas.microsoft.com/office/drawing/2014/main" id="{8BC448EE-8D15-4718-AAFB-71FDC8115573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rot="5400000">
              <a:off x="6132828" y="1895755"/>
              <a:ext cx="347067" cy="3105130"/>
            </a:xfrm>
            <a:prstGeom prst="bentConnector3">
              <a:avLst>
                <a:gd name="adj1" fmla="val 50000"/>
              </a:avLst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70;p13">
              <a:extLst>
                <a:ext uri="{FF2B5EF4-FFF2-40B4-BE49-F238E27FC236}">
                  <a16:creationId xmlns:a16="http://schemas.microsoft.com/office/drawing/2014/main" id="{2812F26E-5EBC-7377-864E-5791272A637B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>
              <a:off x="5640896" y="3813254"/>
              <a:ext cx="1289667" cy="5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8" name="Google Shape;71;p13">
              <a:extLst>
                <a:ext uri="{FF2B5EF4-FFF2-40B4-BE49-F238E27FC236}">
                  <a16:creationId xmlns:a16="http://schemas.microsoft.com/office/drawing/2014/main" id="{5DC7621F-7955-F6B9-C807-9C77ACC1946A}"/>
                </a:ext>
              </a:extLst>
            </p:cNvPr>
            <p:cNvCxnSpPr/>
            <p:nvPr/>
          </p:nvCxnSpPr>
          <p:spPr>
            <a:xfrm>
              <a:off x="5940717" y="1018870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72;p13">
              <a:extLst>
                <a:ext uri="{FF2B5EF4-FFF2-40B4-BE49-F238E27FC236}">
                  <a16:creationId xmlns:a16="http://schemas.microsoft.com/office/drawing/2014/main" id="{F3A3FEC7-6208-ABC5-EC83-88D3C47B673A}"/>
                </a:ext>
              </a:extLst>
            </p:cNvPr>
            <p:cNvCxnSpPr/>
            <p:nvPr/>
          </p:nvCxnSpPr>
          <p:spPr>
            <a:xfrm>
              <a:off x="6024032" y="1635811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73;p13">
              <a:extLst>
                <a:ext uri="{FF2B5EF4-FFF2-40B4-BE49-F238E27FC236}">
                  <a16:creationId xmlns:a16="http://schemas.microsoft.com/office/drawing/2014/main" id="{4586B9B0-F0D5-C83D-0550-8C19498F8739}"/>
                </a:ext>
              </a:extLst>
            </p:cNvPr>
            <p:cNvCxnSpPr/>
            <p:nvPr/>
          </p:nvCxnSpPr>
          <p:spPr>
            <a:xfrm>
              <a:off x="6024032" y="2464399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74;p13">
              <a:extLst>
                <a:ext uri="{FF2B5EF4-FFF2-40B4-BE49-F238E27FC236}">
                  <a16:creationId xmlns:a16="http://schemas.microsoft.com/office/drawing/2014/main" id="{334DECE0-EDCA-AC51-FC35-907A8759D5EC}"/>
                </a:ext>
              </a:extLst>
            </p:cNvPr>
            <p:cNvCxnSpPr>
              <a:stCxn id="11" idx="3"/>
              <a:endCxn id="13" idx="1"/>
            </p:cNvCxnSpPr>
            <p:nvPr/>
          </p:nvCxnSpPr>
          <p:spPr>
            <a:xfrm>
              <a:off x="5900548" y="3034787"/>
              <a:ext cx="811500" cy="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" name="Google Shape;75;p13">
              <a:extLst>
                <a:ext uri="{FF2B5EF4-FFF2-40B4-BE49-F238E27FC236}">
                  <a16:creationId xmlns:a16="http://schemas.microsoft.com/office/drawing/2014/main" id="{DE3241E2-75A6-85AF-E341-A3F02ADCB1BE}"/>
                </a:ext>
              </a:extLst>
            </p:cNvPr>
            <p:cNvCxnSpPr>
              <a:stCxn id="8" idx="2"/>
            </p:cNvCxnSpPr>
            <p:nvPr/>
          </p:nvCxnSpPr>
          <p:spPr>
            <a:xfrm>
              <a:off x="4753944" y="2456641"/>
              <a:ext cx="0" cy="17940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4AA6822-13BA-0D54-C5AB-F4D12D04A687}"/>
              </a:ext>
            </a:extLst>
          </p:cNvPr>
          <p:cNvSpPr txBox="1"/>
          <p:nvPr/>
        </p:nvSpPr>
        <p:spPr>
          <a:xfrm>
            <a:off x="193781" y="760389"/>
            <a:ext cx="46581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Step 1: Per-Band Encoding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We input CIRs from multiple bands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Each CIR is converted into tokens (delay × antenna)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encoder maps them into embeddings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US"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6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Step 2: Add Structural Information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Add delay positional encoding + antenna embedding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Each token now contains signal + temporal + spatial context 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US"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6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Step 3: Cross-Band Concatenation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Tokens from all bands are concatenated into one sequence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Enables joint processing across frequencies</a:t>
            </a:r>
          </a:p>
          <a:p>
            <a:br>
              <a:rPr lang="en-US" sz="1200" dirty="0"/>
            </a:b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A50168-669E-AB44-080E-FB70D9999DF2}"/>
              </a:ext>
            </a:extLst>
          </p:cNvPr>
          <p:cNvSpPr txBox="1"/>
          <p:nvPr/>
        </p:nvSpPr>
        <p:spPr>
          <a:xfrm>
            <a:off x="4815255" y="3444655"/>
            <a:ext cx="4228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Step 4: Transformer Encoder 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The concatenated tokens pass through 2 transformer layers</a:t>
            </a:r>
            <a:b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→ Each layer has: Multi-head self-attention, </a:t>
            </a:r>
          </a:p>
          <a:p>
            <a:r>
              <a:rPr lang="en-US" sz="1600" dirty="0">
                <a:latin typeface="Gill Sans" panose="020B0502020104020203" pitchFamily="34" charset="-79"/>
                <a:cs typeface="Gill Sans" panose="020B0502020104020203" pitchFamily="34" charset="-79"/>
              </a:rPr>
              <a:t>Feedforward network</a:t>
            </a:r>
          </a:p>
        </p:txBody>
      </p:sp>
    </p:spTree>
    <p:extLst>
      <p:ext uri="{BB962C8B-B14F-4D97-AF65-F5344CB8AC3E}">
        <p14:creationId xmlns:p14="http://schemas.microsoft.com/office/powerpoint/2010/main" val="1452891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B97DD1-FB5B-DF54-38B1-8B249D074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B60EB24-9883-0BE0-67C0-B75EFE4AC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29" y="182978"/>
            <a:ext cx="6311597" cy="393463"/>
          </a:xfrm>
        </p:spPr>
        <p:txBody>
          <a:bodyPr>
            <a:noAutofit/>
          </a:bodyPr>
          <a:lstStyle/>
          <a:p>
            <a:r>
              <a:rPr lang="en-US" sz="2800" dirty="0"/>
              <a:t>Transformer Architecture</a:t>
            </a:r>
          </a:p>
        </p:txBody>
      </p:sp>
      <p:sp>
        <p:nvSpPr>
          <p:cNvPr id="12" name="Google Shape;193;p30">
            <a:extLst>
              <a:ext uri="{FF2B5EF4-FFF2-40B4-BE49-F238E27FC236}">
                <a16:creationId xmlns:a16="http://schemas.microsoft.com/office/drawing/2014/main" id="{853FF4F0-7EAD-6204-8876-C8F96F09501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46E349-4A37-C4F8-1097-6648B7584377}"/>
              </a:ext>
            </a:extLst>
          </p:cNvPr>
          <p:cNvGrpSpPr/>
          <p:nvPr/>
        </p:nvGrpSpPr>
        <p:grpSpPr>
          <a:xfrm>
            <a:off x="4386018" y="2166805"/>
            <a:ext cx="4481554" cy="2605907"/>
            <a:chOff x="3607048" y="858122"/>
            <a:chExt cx="5398628" cy="3146537"/>
          </a:xfrm>
        </p:grpSpPr>
        <p:sp>
          <p:nvSpPr>
            <p:cNvPr id="3" name="Google Shape;54;p13">
              <a:extLst>
                <a:ext uri="{FF2B5EF4-FFF2-40B4-BE49-F238E27FC236}">
                  <a16:creationId xmlns:a16="http://schemas.microsoft.com/office/drawing/2014/main" id="{B711EE4D-9EE7-0C0D-C9A6-C986B6C3503A}"/>
                </a:ext>
              </a:extLst>
            </p:cNvPr>
            <p:cNvSpPr/>
            <p:nvPr/>
          </p:nvSpPr>
          <p:spPr>
            <a:xfrm>
              <a:off x="4115401" y="876374"/>
              <a:ext cx="1276500" cy="2589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CIR-Band-1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" name="Google Shape;55;p13">
              <a:extLst>
                <a:ext uri="{FF2B5EF4-FFF2-40B4-BE49-F238E27FC236}">
                  <a16:creationId xmlns:a16="http://schemas.microsoft.com/office/drawing/2014/main" id="{A4E438C9-2CF2-423E-610B-FA6D0E1D4CF5}"/>
                </a:ext>
              </a:extLst>
            </p:cNvPr>
            <p:cNvSpPr/>
            <p:nvPr/>
          </p:nvSpPr>
          <p:spPr>
            <a:xfrm>
              <a:off x="7168207" y="858122"/>
              <a:ext cx="1365600" cy="2688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6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CIR-Band-N</a:t>
              </a:r>
              <a:r>
                <a:rPr lang="en" sz="1100" baseline="-25000"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sz="1100" baseline="-250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" name="Google Shape;56;p13">
              <a:extLst>
                <a:ext uri="{FF2B5EF4-FFF2-40B4-BE49-F238E27FC236}">
                  <a16:creationId xmlns:a16="http://schemas.microsoft.com/office/drawing/2014/main" id="{6822E1A7-026F-41FB-4C87-51764DC91D3B}"/>
                </a:ext>
              </a:extLst>
            </p:cNvPr>
            <p:cNvSpPr/>
            <p:nvPr/>
          </p:nvSpPr>
          <p:spPr>
            <a:xfrm>
              <a:off x="3607048" y="1423684"/>
              <a:ext cx="2293500" cy="4800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Per-Band Encoder  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(Conv1D / Projection)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" name="Google Shape;57;p13">
              <a:extLst>
                <a:ext uri="{FF2B5EF4-FFF2-40B4-BE49-F238E27FC236}">
                  <a16:creationId xmlns:a16="http://schemas.microsoft.com/office/drawing/2014/main" id="{B80F75FC-0B5C-3450-58F9-36C8C25380AE}"/>
                </a:ext>
              </a:extLst>
            </p:cNvPr>
            <p:cNvSpPr/>
            <p:nvPr/>
          </p:nvSpPr>
          <p:spPr>
            <a:xfrm>
              <a:off x="6707989" y="1423684"/>
              <a:ext cx="2293500" cy="4800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Per-Band Encoder  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(Conv1D / Projection)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" name="Google Shape;58;p13">
              <a:extLst>
                <a:ext uri="{FF2B5EF4-FFF2-40B4-BE49-F238E27FC236}">
                  <a16:creationId xmlns:a16="http://schemas.microsoft.com/office/drawing/2014/main" id="{3880B839-C701-1734-49C0-FD8BBAB67893}"/>
                </a:ext>
              </a:extLst>
            </p:cNvPr>
            <p:cNvSpPr/>
            <p:nvPr/>
          </p:nvSpPr>
          <p:spPr>
            <a:xfrm>
              <a:off x="3685494" y="2197741"/>
              <a:ext cx="2136900" cy="258900"/>
            </a:xfrm>
            <a:prstGeom prst="rect">
              <a:avLst/>
            </a:prstGeom>
            <a:solidFill>
              <a:srgbClr val="CFE2F3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Token Embeddings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" name="Google Shape;59;p13">
              <a:extLst>
                <a:ext uri="{FF2B5EF4-FFF2-40B4-BE49-F238E27FC236}">
                  <a16:creationId xmlns:a16="http://schemas.microsoft.com/office/drawing/2014/main" id="{1097D4DD-1E8B-A26E-DAA9-0DE000B6ADC0}"/>
                </a:ext>
              </a:extLst>
            </p:cNvPr>
            <p:cNvSpPr/>
            <p:nvPr/>
          </p:nvSpPr>
          <p:spPr>
            <a:xfrm>
              <a:off x="6782557" y="2197740"/>
              <a:ext cx="2136900" cy="258900"/>
            </a:xfrm>
            <a:prstGeom prst="rect">
              <a:avLst/>
            </a:prstGeom>
            <a:solidFill>
              <a:srgbClr val="FFF2C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Token Embeddings</a:t>
              </a:r>
              <a:endParaRPr sz="11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" name="Google Shape;60;p13">
              <a:extLst>
                <a:ext uri="{FF2B5EF4-FFF2-40B4-BE49-F238E27FC236}">
                  <a16:creationId xmlns:a16="http://schemas.microsoft.com/office/drawing/2014/main" id="{0D123A4E-9D59-71F5-2CB4-13C4ECA14763}"/>
                </a:ext>
              </a:extLst>
            </p:cNvPr>
            <p:cNvSpPr/>
            <p:nvPr/>
          </p:nvSpPr>
          <p:spPr>
            <a:xfrm>
              <a:off x="3607048" y="2794787"/>
              <a:ext cx="2293500" cy="4800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>
                  <a:latin typeface="Times New Roman"/>
                  <a:ea typeface="Times New Roman"/>
                  <a:cs typeface="Times New Roman"/>
                  <a:sym typeface="Times New Roman"/>
                </a:rPr>
                <a:t>Concatenate + </a:t>
              </a:r>
              <a:endParaRPr sz="11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>
                  <a:latin typeface="Times New Roman"/>
                  <a:ea typeface="Times New Roman"/>
                  <a:cs typeface="Times New Roman"/>
                  <a:sym typeface="Times New Roman"/>
                </a:rPr>
                <a:t>Positional Encoding</a:t>
              </a:r>
              <a:endParaRPr sz="11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" name="Google Shape;61;p13">
              <a:extLst>
                <a:ext uri="{FF2B5EF4-FFF2-40B4-BE49-F238E27FC236}">
                  <a16:creationId xmlns:a16="http://schemas.microsoft.com/office/drawing/2014/main" id="{F5D0F74D-63ED-1894-FEC7-28692AE334C7}"/>
                </a:ext>
              </a:extLst>
            </p:cNvPr>
            <p:cNvSpPr/>
            <p:nvPr/>
          </p:nvSpPr>
          <p:spPr>
            <a:xfrm>
              <a:off x="6712176" y="2794787"/>
              <a:ext cx="2293500" cy="4800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dirty="0">
                  <a:latin typeface="Times New Roman"/>
                  <a:ea typeface="Times New Roman"/>
                  <a:cs typeface="Times New Roman"/>
                  <a:sym typeface="Times New Roman"/>
                </a:rPr>
                <a:t>Multi-Head Self-Attention Module</a:t>
              </a:r>
              <a:endParaRPr sz="11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" name="Google Shape;62;p13">
              <a:extLst>
                <a:ext uri="{FF2B5EF4-FFF2-40B4-BE49-F238E27FC236}">
                  <a16:creationId xmlns:a16="http://schemas.microsoft.com/office/drawing/2014/main" id="{78893D91-F5FE-7BBE-DF5A-5AD35054C201}"/>
                </a:ext>
              </a:extLst>
            </p:cNvPr>
            <p:cNvSpPr/>
            <p:nvPr/>
          </p:nvSpPr>
          <p:spPr>
            <a:xfrm>
              <a:off x="3866696" y="3621854"/>
              <a:ext cx="1774200" cy="3828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latin typeface="Times New Roman"/>
                  <a:ea typeface="Times New Roman"/>
                  <a:cs typeface="Times New Roman"/>
                  <a:sym typeface="Times New Roman"/>
                </a:rPr>
                <a:t>Decoder Head</a:t>
              </a:r>
              <a:endParaRPr sz="16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5" name="Google Shape;63;p13">
              <a:extLst>
                <a:ext uri="{FF2B5EF4-FFF2-40B4-BE49-F238E27FC236}">
                  <a16:creationId xmlns:a16="http://schemas.microsoft.com/office/drawing/2014/main" id="{3FD90F72-5CF7-8784-93A9-8859A257A036}"/>
                </a:ext>
              </a:extLst>
            </p:cNvPr>
            <p:cNvSpPr/>
            <p:nvPr/>
          </p:nvSpPr>
          <p:spPr>
            <a:xfrm>
              <a:off x="6930563" y="3621859"/>
              <a:ext cx="1848600" cy="382800"/>
            </a:xfrm>
            <a:prstGeom prst="rect">
              <a:avLst/>
            </a:prstGeom>
            <a:solidFill>
              <a:srgbClr val="EAD1DC"/>
            </a:solidFill>
            <a:ln w="51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250" tIns="49250" rIns="49250" bIns="49250" anchor="ctr" anchorCtr="0">
              <a:noAutofit/>
            </a:bodyPr>
            <a:lstStyle/>
            <a:p>
              <a:pPr marL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Times New Roman"/>
                  <a:ea typeface="Times New Roman"/>
                  <a:cs typeface="Times New Roman"/>
                  <a:sym typeface="Times New Roman"/>
                </a:rPr>
                <a:t>Fused CIR Output</a:t>
              </a:r>
              <a:endParaRPr sz="16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16" name="Google Shape;64;p13">
              <a:extLst>
                <a:ext uri="{FF2B5EF4-FFF2-40B4-BE49-F238E27FC236}">
                  <a16:creationId xmlns:a16="http://schemas.microsoft.com/office/drawing/2014/main" id="{75FA6B46-4CC7-4CE8-A24C-A4B5BF603B46}"/>
                </a:ext>
              </a:extLst>
            </p:cNvPr>
            <p:cNvCxnSpPr>
              <a:stCxn id="3" idx="2"/>
              <a:endCxn id="6" idx="0"/>
            </p:cNvCxnSpPr>
            <p:nvPr/>
          </p:nvCxnSpPr>
          <p:spPr>
            <a:xfrm>
              <a:off x="4753651" y="1135274"/>
              <a:ext cx="147" cy="28841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7" name="Google Shape;65;p13">
              <a:extLst>
                <a:ext uri="{FF2B5EF4-FFF2-40B4-BE49-F238E27FC236}">
                  <a16:creationId xmlns:a16="http://schemas.microsoft.com/office/drawing/2014/main" id="{1B4DBC7F-415B-92AA-AAA9-FE6BB269BD69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>
              <a:off x="7851007" y="1126922"/>
              <a:ext cx="3732" cy="296762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3" name="Google Shape;66;p13">
              <a:extLst>
                <a:ext uri="{FF2B5EF4-FFF2-40B4-BE49-F238E27FC236}">
                  <a16:creationId xmlns:a16="http://schemas.microsoft.com/office/drawing/2014/main" id="{CFC5FA9E-8D9E-E915-4946-D38229DEC9A2}"/>
                </a:ext>
              </a:extLst>
            </p:cNvPr>
            <p:cNvCxnSpPr>
              <a:stCxn id="6" idx="2"/>
              <a:endCxn id="8" idx="0"/>
            </p:cNvCxnSpPr>
            <p:nvPr/>
          </p:nvCxnSpPr>
          <p:spPr>
            <a:xfrm>
              <a:off x="4753798" y="1903684"/>
              <a:ext cx="146" cy="294057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4" name="Google Shape;67;p13">
              <a:extLst>
                <a:ext uri="{FF2B5EF4-FFF2-40B4-BE49-F238E27FC236}">
                  <a16:creationId xmlns:a16="http://schemas.microsoft.com/office/drawing/2014/main" id="{9EAA490C-F306-2E5F-B7C9-B26194F490C6}"/>
                </a:ext>
              </a:extLst>
            </p:cNvPr>
            <p:cNvCxnSpPr>
              <a:stCxn id="7" idx="2"/>
              <a:endCxn id="10" idx="0"/>
            </p:cNvCxnSpPr>
            <p:nvPr/>
          </p:nvCxnSpPr>
          <p:spPr>
            <a:xfrm flipH="1">
              <a:off x="7851007" y="1903684"/>
              <a:ext cx="3732" cy="294056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" name="Google Shape;68;p13">
              <a:extLst>
                <a:ext uri="{FF2B5EF4-FFF2-40B4-BE49-F238E27FC236}">
                  <a16:creationId xmlns:a16="http://schemas.microsoft.com/office/drawing/2014/main" id="{8C46A7E3-AB62-B641-3ABB-FA72D7E795A9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 rot="5400000">
              <a:off x="6133330" y="1077109"/>
              <a:ext cx="338147" cy="3097209"/>
            </a:xfrm>
            <a:prstGeom prst="bentConnector3">
              <a:avLst>
                <a:gd name="adj1" fmla="val 50000"/>
              </a:avLst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6" name="Google Shape;69;p13">
              <a:extLst>
                <a:ext uri="{FF2B5EF4-FFF2-40B4-BE49-F238E27FC236}">
                  <a16:creationId xmlns:a16="http://schemas.microsoft.com/office/drawing/2014/main" id="{DDAE7E99-0049-7D2C-5099-4EBCF42FC93B}"/>
                </a:ext>
              </a:extLst>
            </p:cNvPr>
            <p:cNvCxnSpPr>
              <a:cxnSpLocks/>
              <a:stCxn id="13" idx="2"/>
              <a:endCxn id="14" idx="0"/>
            </p:cNvCxnSpPr>
            <p:nvPr/>
          </p:nvCxnSpPr>
          <p:spPr>
            <a:xfrm rot="5400000">
              <a:off x="6132828" y="1895755"/>
              <a:ext cx="347067" cy="3105130"/>
            </a:xfrm>
            <a:prstGeom prst="bentConnector3">
              <a:avLst>
                <a:gd name="adj1" fmla="val 50000"/>
              </a:avLst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70;p13">
              <a:extLst>
                <a:ext uri="{FF2B5EF4-FFF2-40B4-BE49-F238E27FC236}">
                  <a16:creationId xmlns:a16="http://schemas.microsoft.com/office/drawing/2014/main" id="{831FC5A0-8E31-D99D-F121-3A36D959230F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>
              <a:off x="5640896" y="3813254"/>
              <a:ext cx="1289667" cy="5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8" name="Google Shape;71;p13">
              <a:extLst>
                <a:ext uri="{FF2B5EF4-FFF2-40B4-BE49-F238E27FC236}">
                  <a16:creationId xmlns:a16="http://schemas.microsoft.com/office/drawing/2014/main" id="{87B0EEFD-2AA1-6875-A1C7-85F19C26BAFF}"/>
                </a:ext>
              </a:extLst>
            </p:cNvPr>
            <p:cNvCxnSpPr/>
            <p:nvPr/>
          </p:nvCxnSpPr>
          <p:spPr>
            <a:xfrm>
              <a:off x="5940717" y="1018870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72;p13">
              <a:extLst>
                <a:ext uri="{FF2B5EF4-FFF2-40B4-BE49-F238E27FC236}">
                  <a16:creationId xmlns:a16="http://schemas.microsoft.com/office/drawing/2014/main" id="{8018DFC0-F062-43DD-ED5E-A68000FCF300}"/>
                </a:ext>
              </a:extLst>
            </p:cNvPr>
            <p:cNvCxnSpPr/>
            <p:nvPr/>
          </p:nvCxnSpPr>
          <p:spPr>
            <a:xfrm>
              <a:off x="6024032" y="1635811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73;p13">
              <a:extLst>
                <a:ext uri="{FF2B5EF4-FFF2-40B4-BE49-F238E27FC236}">
                  <a16:creationId xmlns:a16="http://schemas.microsoft.com/office/drawing/2014/main" id="{13F38509-0FC4-04FD-EC1B-87663FA59B0C}"/>
                </a:ext>
              </a:extLst>
            </p:cNvPr>
            <p:cNvCxnSpPr/>
            <p:nvPr/>
          </p:nvCxnSpPr>
          <p:spPr>
            <a:xfrm>
              <a:off x="6024032" y="2464399"/>
              <a:ext cx="668700" cy="3600"/>
            </a:xfrm>
            <a:prstGeom prst="straightConnector1">
              <a:avLst/>
            </a:prstGeom>
            <a:noFill/>
            <a:ln w="61550" cap="flat" cmpd="sng">
              <a:solidFill>
                <a:srgbClr val="000000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74;p13">
              <a:extLst>
                <a:ext uri="{FF2B5EF4-FFF2-40B4-BE49-F238E27FC236}">
                  <a16:creationId xmlns:a16="http://schemas.microsoft.com/office/drawing/2014/main" id="{75100AD1-89BB-DB75-8330-2232181953BD}"/>
                </a:ext>
              </a:extLst>
            </p:cNvPr>
            <p:cNvCxnSpPr>
              <a:stCxn id="11" idx="3"/>
              <a:endCxn id="13" idx="1"/>
            </p:cNvCxnSpPr>
            <p:nvPr/>
          </p:nvCxnSpPr>
          <p:spPr>
            <a:xfrm>
              <a:off x="5900548" y="3034787"/>
              <a:ext cx="811500" cy="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32" name="Google Shape;75;p13">
              <a:extLst>
                <a:ext uri="{FF2B5EF4-FFF2-40B4-BE49-F238E27FC236}">
                  <a16:creationId xmlns:a16="http://schemas.microsoft.com/office/drawing/2014/main" id="{2CA646D4-C3CC-3E76-65FA-5F13B56DCDB1}"/>
                </a:ext>
              </a:extLst>
            </p:cNvPr>
            <p:cNvCxnSpPr>
              <a:stCxn id="8" idx="2"/>
            </p:cNvCxnSpPr>
            <p:nvPr/>
          </p:nvCxnSpPr>
          <p:spPr>
            <a:xfrm>
              <a:off x="4753944" y="2456641"/>
              <a:ext cx="0" cy="179400"/>
            </a:xfrm>
            <a:prstGeom prst="straightConnector1">
              <a:avLst/>
            </a:prstGeom>
            <a:noFill/>
            <a:ln w="20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E824E6A-5572-DFC7-F114-67407A24361B}"/>
              </a:ext>
            </a:extLst>
          </p:cNvPr>
          <p:cNvSpPr txBox="1"/>
          <p:nvPr/>
        </p:nvSpPr>
        <p:spPr>
          <a:xfrm>
            <a:off x="276428" y="714666"/>
            <a:ext cx="497600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Per-Band Encoder (Projection Layer)</a:t>
            </a:r>
            <a:b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→ Conv1D / Linear projection + activation (</a:t>
            </a:r>
            <a:r>
              <a:rPr lang="en-US" sz="1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ReLU</a:t>
            </a: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)</a:t>
            </a:r>
            <a:b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→ Purpose: map CIR components → embedding space</a:t>
            </a:r>
          </a:p>
          <a:p>
            <a:pPr>
              <a:buNone/>
            </a:pPr>
            <a:endParaRPr lang="en-US" sz="1800" dirty="0">
              <a:solidFill>
                <a:srgbClr val="FF0000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>
              <a:buNone/>
            </a:pPr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Transformer Encoder (Cross-Band Learning)</a:t>
            </a:r>
          </a:p>
          <a:p>
            <a:pPr>
              <a:buNone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→ 2 Transformer encoder layers</a:t>
            </a:r>
            <a:b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→ Each layer consists of: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Multi-head self-attention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Feedforward network (FFN)</a:t>
            </a:r>
          </a:p>
          <a:p>
            <a:pPr>
              <a:buNone/>
            </a:pPr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>
              <a:buNone/>
            </a:pPr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Decoder</a:t>
            </a:r>
          </a:p>
          <a:p>
            <a:pPr>
              <a:buNone/>
            </a:pPr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→ 2-layer MLP</a:t>
            </a:r>
          </a:p>
        </p:txBody>
      </p:sp>
    </p:spTree>
    <p:extLst>
      <p:ext uri="{BB962C8B-B14F-4D97-AF65-F5344CB8AC3E}">
        <p14:creationId xmlns:p14="http://schemas.microsoft.com/office/powerpoint/2010/main" val="3440723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61254E0-0D4D-3C6F-608F-CF33BEE3A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3219AB6-BE50-0591-ACE7-D4DE615C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30" y="182978"/>
            <a:ext cx="6866006" cy="393463"/>
          </a:xfrm>
        </p:spPr>
        <p:txBody>
          <a:bodyPr>
            <a:noAutofit/>
          </a:bodyPr>
          <a:lstStyle/>
          <a:p>
            <a:r>
              <a:rPr lang="en-US" sz="1800" dirty="0"/>
              <a:t>Covariance Matrix Adaptation Evolution Strategy (CMA-ES)</a:t>
            </a:r>
          </a:p>
        </p:txBody>
      </p:sp>
      <p:sp>
        <p:nvSpPr>
          <p:cNvPr id="12" name="Google Shape;193;p30">
            <a:extLst>
              <a:ext uri="{FF2B5EF4-FFF2-40B4-BE49-F238E27FC236}">
                <a16:creationId xmlns:a16="http://schemas.microsoft.com/office/drawing/2014/main" id="{34B405C2-0803-A048-F6A2-747D352592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A3EBD8-73C2-1689-0037-A2519C0ABD28}"/>
              </a:ext>
            </a:extLst>
          </p:cNvPr>
          <p:cNvSpPr txBox="1"/>
          <p:nvPr/>
        </p:nvSpPr>
        <p:spPr>
          <a:xfrm>
            <a:off x="276429" y="777296"/>
            <a:ext cx="397678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1. Initialize search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Start from current parameter estimate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Define a search distribution (center + spread)</a:t>
            </a:r>
          </a:p>
          <a:p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2. Generate population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Sample multiple candidate parameter sets around the current estimate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Each candidate = a slightly perturbed model</a:t>
            </a:r>
          </a:p>
          <a:p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3. Evaluate fitness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Compute objective (e.g., validation loss) for each candidate</a:t>
            </a:r>
          </a:p>
          <a:p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A9B5C3-9A8C-645F-DAFE-923E8ED6620E}"/>
              </a:ext>
            </a:extLst>
          </p:cNvPr>
          <p:cNvSpPr txBox="1"/>
          <p:nvPr/>
        </p:nvSpPr>
        <p:spPr>
          <a:xfrm>
            <a:off x="4513277" y="839148"/>
            <a:ext cx="442140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4. Select best candidates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Keep top-performing solutions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Discard low-performing ones</a:t>
            </a:r>
          </a:p>
          <a:p>
            <a:endParaRPr lang="en-US" sz="1800" dirty="0">
              <a:solidFill>
                <a:srgbClr val="FF0000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5. Update search distribution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Shift the center toward better candidates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Adapt the search shape to:</a:t>
            </a:r>
          </a:p>
          <a:p>
            <a:pPr lvl="1"/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emphasize directions that improved performance</a:t>
            </a:r>
          </a:p>
          <a:p>
            <a:pPr lvl="1"/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reduce exploration in poor directions</a:t>
            </a:r>
            <a:b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US" sz="1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sz="1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6. Iterate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Repeat sampling → evaluation → update</a:t>
            </a:r>
          </a:p>
          <a:p>
            <a:r>
              <a:rPr lang="en-US" sz="1800" dirty="0">
                <a:latin typeface="Gill Sans" panose="020B0502020104020203" pitchFamily="34" charset="-79"/>
                <a:cs typeface="Gill Sans" panose="020B0502020104020203" pitchFamily="34" charset="-79"/>
              </a:rPr>
              <a:t>Gradually converges to optimal parameters</a:t>
            </a:r>
          </a:p>
        </p:txBody>
      </p:sp>
    </p:spTree>
    <p:extLst>
      <p:ext uri="{BB962C8B-B14F-4D97-AF65-F5344CB8AC3E}">
        <p14:creationId xmlns:p14="http://schemas.microsoft.com/office/powerpoint/2010/main" val="2938354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53">
          <a:extLst>
            <a:ext uri="{FF2B5EF4-FFF2-40B4-BE49-F238E27FC236}">
              <a16:creationId xmlns:a16="http://schemas.microsoft.com/office/drawing/2014/main" id="{0CEE52AC-BCB3-9123-2632-9004C661C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>
            <a:extLst>
              <a:ext uri="{FF2B5EF4-FFF2-40B4-BE49-F238E27FC236}">
                <a16:creationId xmlns:a16="http://schemas.microsoft.com/office/drawing/2014/main" id="{4D4FE003-262B-F122-B090-CD3605DA56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2674" y="126550"/>
            <a:ext cx="6342059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5715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900"/>
              <a:buFont typeface="Arial"/>
              <a:buNone/>
            </a:pPr>
            <a:r>
              <a:rPr lang="en-US" sz="2700" dirty="0"/>
              <a:t>Performance Analysis of </a:t>
            </a:r>
            <a:r>
              <a:rPr lang="en-US" sz="2700" dirty="0" err="1"/>
              <a:t>BandWeave</a:t>
            </a:r>
            <a:r>
              <a:rPr lang="en-US" sz="2700" dirty="0"/>
              <a:t> (3)</a:t>
            </a:r>
            <a:endParaRPr sz="2700" dirty="0"/>
          </a:p>
        </p:txBody>
      </p:sp>
      <p:sp>
        <p:nvSpPr>
          <p:cNvPr id="10" name="Google Shape;455;p32">
            <a:extLst>
              <a:ext uri="{FF2B5EF4-FFF2-40B4-BE49-F238E27FC236}">
                <a16:creationId xmlns:a16="http://schemas.microsoft.com/office/drawing/2014/main" id="{B6363AB3-7B7F-AB69-0E70-8E39EB77B1A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5556" y="4716531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>
                <a:latin typeface="Gill Sans"/>
              </a:rPr>
              <a:t>26</a:t>
            </a:fld>
            <a:endParaRPr>
              <a:latin typeface="Gill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C8A1D2-D882-C17D-99A8-A712AF97FA3B}"/>
              </a:ext>
            </a:extLst>
          </p:cNvPr>
          <p:cNvSpPr txBox="1"/>
          <p:nvPr/>
        </p:nvSpPr>
        <p:spPr>
          <a:xfrm>
            <a:off x="464429" y="1619444"/>
            <a:ext cx="3764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Performance with Heterogenous Bands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09516D-BFCA-F973-08D0-201875F057F4}"/>
              </a:ext>
            </a:extLst>
          </p:cNvPr>
          <p:cNvSpPr txBox="1"/>
          <p:nvPr/>
        </p:nvSpPr>
        <p:spPr>
          <a:xfrm>
            <a:off x="5048586" y="1619444"/>
            <a:ext cx="3663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2 band vs 3 band Fusion Performance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23C6D7-970D-2F5A-001F-21EB0B141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6" y="2581951"/>
            <a:ext cx="4620986" cy="1797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6700C0-002D-2576-CE0D-D35EED361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3386" y="2213314"/>
            <a:ext cx="3678382" cy="1123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0C61338-D44B-7343-4885-EDB97B972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7000" y="3689350"/>
            <a:ext cx="3654484" cy="101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3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23C3B6B-728A-628E-2511-04793F3A6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23DC2-C565-E743-685B-B74027A4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4491" y="2236380"/>
            <a:ext cx="4135018" cy="67074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12807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CBC-07C3-1C85-4EC0-BE8C751DE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Compressing CFR with SVD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3DEF9-5CD7-F9F1-61FE-C046689B6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94" y="840090"/>
            <a:ext cx="4343233" cy="828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55B000-A0D7-C04A-DF15-30514BFA0E79}"/>
              </a:ext>
            </a:extLst>
          </p:cNvPr>
          <p:cNvSpPr txBox="1"/>
          <p:nvPr/>
        </p:nvSpPr>
        <p:spPr>
          <a:xfrm>
            <a:off x="5200482" y="819148"/>
            <a:ext cx="3265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The CFR is a 𝐾×𝑀×𝑁</a:t>
            </a:r>
          </a:p>
          <a:p>
            <a:pPr algn="ctr">
              <a:buNone/>
            </a:pP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matrix 𝐇 for each </a:t>
            </a:r>
            <a:r>
              <a:rPr lang="en-US" sz="1800" err="1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beamformee</a:t>
            </a:r>
            <a:endParaRPr lang="en-US" sz="1800">
              <a:solidFill>
                <a:srgbClr val="000000"/>
              </a:solidFill>
              <a:effectLst/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BA88A0-A10B-9926-AF8C-A2166FE860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542"/>
          <a:stretch>
            <a:fillRect/>
          </a:stretch>
        </p:blipFill>
        <p:spPr>
          <a:xfrm>
            <a:off x="1007782" y="2361552"/>
            <a:ext cx="1860923" cy="646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F833A3-709A-F6E2-40F2-756A0590C0F3}"/>
              </a:ext>
            </a:extLst>
          </p:cNvPr>
          <p:cNvSpPr txBox="1"/>
          <p:nvPr/>
        </p:nvSpPr>
        <p:spPr>
          <a:xfrm>
            <a:off x="3541058" y="2361552"/>
            <a:ext cx="54505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𝐔</a:t>
            </a:r>
            <a:r>
              <a:rPr lang="en-US" sz="1800" baseline="-250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𝑘</a:t>
            </a: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and 𝐙</a:t>
            </a:r>
            <a:r>
              <a:rPr lang="en-US" sz="1800" baseline="-250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𝑘</a:t>
            </a: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are 𝑁×𝑁 and 𝑀×𝑀 unitary matrices,</a:t>
            </a:r>
          </a:p>
          <a:p>
            <a:pPr algn="ctr">
              <a:buNone/>
            </a:pP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while the singular values are collected in the 𝑁×𝑀 diagonal matrix 𝐒</a:t>
            </a:r>
            <a:r>
              <a:rPr lang="en-US" sz="1800" baseline="-250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𝑘</a:t>
            </a:r>
            <a:endParaRPr lang="en-US" sz="1800">
              <a:solidFill>
                <a:srgbClr val="000000"/>
              </a:solidFill>
              <a:effectLst/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9751AC-92E2-9764-6BDE-AC40191FB2B1}"/>
              </a:ext>
            </a:extLst>
          </p:cNvPr>
          <p:cNvSpPr txBox="1"/>
          <p:nvPr/>
        </p:nvSpPr>
        <p:spPr>
          <a:xfrm>
            <a:off x="2489947" y="3978279"/>
            <a:ext cx="4343232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𝐕</a:t>
            </a:r>
            <a:r>
              <a:rPr lang="en-US" sz="1800" baseline="-250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𝑘</a:t>
            </a:r>
            <a:r>
              <a:rPr lang="en-US" sz="18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is defined by collecting the first 𝑁SS ≤ 𝑁 columns of 𝐙</a:t>
            </a:r>
            <a:r>
              <a:rPr lang="en-US" sz="1800" baseline="-2500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𝑘</a:t>
            </a:r>
          </a:p>
        </p:txBody>
      </p:sp>
    </p:spTree>
    <p:extLst>
      <p:ext uri="{BB962C8B-B14F-4D97-AF65-F5344CB8AC3E}">
        <p14:creationId xmlns:p14="http://schemas.microsoft.com/office/powerpoint/2010/main" val="32692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8335E91-158F-54BB-DFE1-5AA00E119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6EEF-F3BD-E878-0D0E-55CE8117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Compressing CFR with SVD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8A0B9C-9D32-9527-71C5-EFE0F6834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7" y="988555"/>
            <a:ext cx="4134888" cy="3510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31F08F-7333-A1E3-93DD-A1D3110D2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586" y="1111250"/>
            <a:ext cx="3207813" cy="15243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EB9F1A-6959-F6A2-6D67-F129187D5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070" y="2772531"/>
            <a:ext cx="4632267" cy="172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0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07797-1E38-F93E-BB28-42BB0C8F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F711E-C811-BB61-6416-E01D501E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881"/>
            <a:ext cx="6311597" cy="393463"/>
          </a:xfrm>
        </p:spPr>
        <p:txBody>
          <a:bodyPr/>
          <a:lstStyle/>
          <a:p>
            <a:r>
              <a:rPr lang="en-US"/>
              <a:t>What is the Current Bottleneck?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DA3BA6-D6F0-7783-7075-4BBA4ECC9603}"/>
              </a:ext>
            </a:extLst>
          </p:cNvPr>
          <p:cNvGrpSpPr/>
          <p:nvPr/>
        </p:nvGrpSpPr>
        <p:grpSpPr>
          <a:xfrm>
            <a:off x="-271895" y="625744"/>
            <a:ext cx="4000417" cy="1982027"/>
            <a:chOff x="-445206" y="432544"/>
            <a:chExt cx="4000417" cy="1982027"/>
          </a:xfrm>
        </p:grpSpPr>
        <p:pic>
          <p:nvPicPr>
            <p:cNvPr id="4" name="Picture 3" descr="A person walking a dog on a street&#10;&#10;Description automatically generated">
              <a:extLst>
                <a:ext uri="{FF2B5EF4-FFF2-40B4-BE49-F238E27FC236}">
                  <a16:creationId xmlns:a16="http://schemas.microsoft.com/office/drawing/2014/main" id="{31B0A0BC-12AA-051C-F46E-9C9CB4E46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597" y="1170366"/>
              <a:ext cx="2165547" cy="124420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8EAF6F-C2FE-9575-0940-283005E199C4}"/>
                </a:ext>
              </a:extLst>
            </p:cNvPr>
            <p:cNvSpPr txBox="1"/>
            <p:nvPr/>
          </p:nvSpPr>
          <p:spPr>
            <a:xfrm>
              <a:off x="-445206" y="432544"/>
              <a:ext cx="4000417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dirty="0">
                  <a:latin typeface="Gill Sans"/>
                </a:rPr>
                <a:t>Object recognition​</a:t>
              </a:r>
              <a:endParaRPr lang="en-US" sz="2000" dirty="0"/>
            </a:p>
            <a:p>
              <a:pPr algn="ctr"/>
              <a:r>
                <a:rPr lang="en-US" sz="2000" dirty="0">
                  <a:latin typeface="Gill Sans"/>
                </a:rPr>
                <a:t>Semantic segmentation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2931D9A-42F3-53C6-6E58-746B7BB6FC12}"/>
              </a:ext>
            </a:extLst>
          </p:cNvPr>
          <p:cNvSpPr txBox="1"/>
          <p:nvPr/>
        </p:nvSpPr>
        <p:spPr>
          <a:xfrm>
            <a:off x="3751328" y="627116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Gill Sans"/>
              </a:rPr>
              <a:t>Compute-intensive</a:t>
            </a:r>
          </a:p>
          <a:p>
            <a:pPr algn="ctr"/>
            <a:r>
              <a:rPr lang="en-US" sz="2400" dirty="0">
                <a:latin typeface="Gill Sans"/>
              </a:rPr>
              <a:t>AI/ML tasks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F6C95-5F47-FCCF-F52A-40223CB206C6}"/>
              </a:ext>
            </a:extLst>
          </p:cNvPr>
          <p:cNvSpPr txBox="1"/>
          <p:nvPr/>
        </p:nvSpPr>
        <p:spPr>
          <a:xfrm>
            <a:off x="6658955" y="1089174"/>
            <a:ext cx="235323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Gill Sans"/>
              </a:rPr>
              <a:t>120 Hz frame rate and 8K resolution are needed! [1]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B23DA4-1F77-1904-85AE-FB0D59AC9711}"/>
              </a:ext>
            </a:extLst>
          </p:cNvPr>
          <p:cNvSpPr txBox="1"/>
          <p:nvPr/>
        </p:nvSpPr>
        <p:spPr>
          <a:xfrm>
            <a:off x="1559859" y="4743740"/>
            <a:ext cx="72086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2">
                    <a:lumMod val="75000"/>
                  </a:schemeClr>
                </a:solidFill>
                <a:latin typeface="Gill Sans"/>
              </a:rPr>
              <a:t>1. M Gallagher, ER </a:t>
            </a:r>
            <a:r>
              <a:rPr lang="en-US" sz="900" err="1">
                <a:solidFill>
                  <a:schemeClr val="bg2">
                    <a:lumMod val="75000"/>
                  </a:schemeClr>
                </a:solidFill>
                <a:latin typeface="Gill Sans"/>
              </a:rPr>
              <a:t>Ferrè</a:t>
            </a:r>
            <a:r>
              <a:rPr lang="en-US" sz="900">
                <a:solidFill>
                  <a:schemeClr val="bg2">
                    <a:lumMod val="75000"/>
                  </a:schemeClr>
                </a:solidFill>
                <a:latin typeface="Gill Sans"/>
              </a:rPr>
              <a:t>, "Cybersickness: a multisensory integration perspective", Multisensory Research, 2018. Ars Technica, "Virtual Perfection: Why 8K resolution per eye isn't enough for perfect VR", 2013.</a:t>
            </a:r>
          </a:p>
        </p:txBody>
      </p:sp>
      <p:sp>
        <p:nvSpPr>
          <p:cNvPr id="3" name="Google Shape;193;p30">
            <a:extLst>
              <a:ext uri="{FF2B5EF4-FFF2-40B4-BE49-F238E27FC236}">
                <a16:creationId xmlns:a16="http://schemas.microsoft.com/office/drawing/2014/main" id="{1A75B27E-7F8A-278E-3F3A-3F4A892EEA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768470" y="4680800"/>
            <a:ext cx="275086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1" name="Picture 10" descr="A close-up of a computer chip&#10;&#10;AI-generated content may be incorrect.">
            <a:extLst>
              <a:ext uri="{FF2B5EF4-FFF2-40B4-BE49-F238E27FC236}">
                <a16:creationId xmlns:a16="http://schemas.microsoft.com/office/drawing/2014/main" id="{989E37D5-7BD0-45CD-6906-B59898DB2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57338">
            <a:off x="3679212" y="1264185"/>
            <a:ext cx="2423051" cy="1607449"/>
          </a:xfrm>
          <a:prstGeom prst="rect">
            <a:avLst/>
          </a:prstGeom>
        </p:spPr>
      </p:pic>
      <p:sp>
        <p:nvSpPr>
          <p:cNvPr id="16" name="Left Arrow 15">
            <a:extLst>
              <a:ext uri="{FF2B5EF4-FFF2-40B4-BE49-F238E27FC236}">
                <a16:creationId xmlns:a16="http://schemas.microsoft.com/office/drawing/2014/main" id="{B1D5AC3F-DA11-6A3F-AB4C-D9D06055E4A2}"/>
              </a:ext>
            </a:extLst>
          </p:cNvPr>
          <p:cNvSpPr/>
          <p:nvPr/>
        </p:nvSpPr>
        <p:spPr>
          <a:xfrm rot="10800000">
            <a:off x="3322779" y="1808094"/>
            <a:ext cx="529236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white virtual reality headset&#10;&#10;Description automatically generated">
            <a:extLst>
              <a:ext uri="{FF2B5EF4-FFF2-40B4-BE49-F238E27FC236}">
                <a16:creationId xmlns:a16="http://schemas.microsoft.com/office/drawing/2014/main" id="{75B3DCB2-22DD-9AFD-1A8B-FB7732252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757" y="2889256"/>
            <a:ext cx="2006589" cy="12116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4A8F973-F122-AEF1-2B73-9765D5C53CBB}"/>
              </a:ext>
            </a:extLst>
          </p:cNvPr>
          <p:cNvSpPr txBox="1"/>
          <p:nvPr/>
        </p:nvSpPr>
        <p:spPr>
          <a:xfrm>
            <a:off x="-89981" y="4236096"/>
            <a:ext cx="353250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Meta Quest 3 </a:t>
            </a:r>
            <a:r>
              <a:rPr lang="en-US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(1.5-2 hours)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A140C4-5E14-73CA-F42E-6BED75978CF2}"/>
              </a:ext>
            </a:extLst>
          </p:cNvPr>
          <p:cNvSpPr txBox="1"/>
          <p:nvPr/>
        </p:nvSpPr>
        <p:spPr>
          <a:xfrm>
            <a:off x="2302399" y="3106452"/>
            <a:ext cx="134527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Weight</a:t>
            </a:r>
          </a:p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515 grams</a:t>
            </a:r>
          </a:p>
        </p:txBody>
      </p:sp>
      <p:pic>
        <p:nvPicPr>
          <p:cNvPr id="20" name="Picture 19" descr="A pair of white virtual reality goggles&#10;&#10;Description automatically generated">
            <a:extLst>
              <a:ext uri="{FF2B5EF4-FFF2-40B4-BE49-F238E27FC236}">
                <a16:creationId xmlns:a16="http://schemas.microsoft.com/office/drawing/2014/main" id="{884DE588-8F8C-5736-9E7C-FE394BE44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3849" y="3203350"/>
            <a:ext cx="2355106" cy="12116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6C721A6-0C98-4580-DD25-AE063429D5F5}"/>
              </a:ext>
            </a:extLst>
          </p:cNvPr>
          <p:cNvSpPr txBox="1"/>
          <p:nvPr/>
        </p:nvSpPr>
        <p:spPr>
          <a:xfrm>
            <a:off x="3852015" y="4273865"/>
            <a:ext cx="369117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Apple Vision Pro </a:t>
            </a:r>
            <a:r>
              <a:rPr lang="en-US" sz="2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(Up to 2 hours)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9C6FA7-66DE-1815-E9ED-3FE6ADD892CE}"/>
              </a:ext>
            </a:extLst>
          </p:cNvPr>
          <p:cNvSpPr txBox="1"/>
          <p:nvPr/>
        </p:nvSpPr>
        <p:spPr>
          <a:xfrm>
            <a:off x="6667997" y="3193984"/>
            <a:ext cx="217140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Weight</a:t>
            </a:r>
          </a:p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650 grams plus </a:t>
            </a:r>
          </a:p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353 grams battery</a:t>
            </a:r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704E1561-9A7D-A9BE-B580-0C120AC4BE31}"/>
              </a:ext>
            </a:extLst>
          </p:cNvPr>
          <p:cNvSpPr/>
          <p:nvPr/>
        </p:nvSpPr>
        <p:spPr>
          <a:xfrm rot="16200000">
            <a:off x="4521162" y="2868403"/>
            <a:ext cx="529236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E381712C-0305-E746-4E05-3DBCA7FB46C1}"/>
              </a:ext>
            </a:extLst>
          </p:cNvPr>
          <p:cNvSpPr/>
          <p:nvPr/>
        </p:nvSpPr>
        <p:spPr>
          <a:xfrm>
            <a:off x="6043452" y="1744096"/>
            <a:ext cx="529236" cy="259816"/>
          </a:xfrm>
          <a:prstGeom prst="lef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5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  <p:bldP spid="19" grpId="0"/>
      <p:bldP spid="21" grpId="0"/>
      <p:bldP spid="22" grpId="0"/>
      <p:bldP spid="8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DBC840E-C920-5BE6-5B15-6C61D4B69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E972E-8A7D-368C-1FDE-F05F9EA7B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BFAs vs MU-MIMO Config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1960E9-33EE-80D7-D73F-F629E3DA8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70" y="1131702"/>
            <a:ext cx="4701120" cy="32736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FFD4C3-DEE5-8CC6-7CC0-C395A6E41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353" y="691447"/>
            <a:ext cx="2901949" cy="2094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8D0D44-DB51-7A78-8F47-242FA8073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353" y="2768508"/>
            <a:ext cx="3086474" cy="231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04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F7CAD20-8314-193D-E08E-A53DD2816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16297-BD28-A33A-3774-8EAD26C5E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LTF Equation</a:t>
            </a:r>
            <a:r>
              <a:rPr lang="en-IT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D830C-7997-9987-D121-4BAF5E8C30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31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3FB75-4D80-8A2E-6B76-92D68DD164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207" r="2854"/>
          <a:stretch>
            <a:fillRect/>
          </a:stretch>
        </p:blipFill>
        <p:spPr>
          <a:xfrm>
            <a:off x="0" y="1100925"/>
            <a:ext cx="9144000" cy="34974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66D36E-5FEA-6C3C-E968-78773D963E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8341" b="87470"/>
          <a:stretch>
            <a:fillRect/>
          </a:stretch>
        </p:blipFill>
        <p:spPr>
          <a:xfrm>
            <a:off x="5882008" y="1018509"/>
            <a:ext cx="2857280" cy="106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6AE08C-9BF0-6968-79CF-32A655495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1420" y="3133855"/>
            <a:ext cx="4572000" cy="90872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1396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582C17A-BED5-04A3-D8FA-3F6E8502A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4A48C-58B5-47FE-3D8D-A9394A93E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CFR Equation</a:t>
            </a:r>
            <a:r>
              <a:rPr lang="en-IT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5EF8C-80A7-0A58-3933-B8EAE9E560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32</a:t>
            </a:fld>
            <a:endParaRPr lang="e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064E1-21C3-64E4-6E73-D412FA1190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6032" b="92906"/>
          <a:stretch>
            <a:fillRect/>
          </a:stretch>
        </p:blipFill>
        <p:spPr>
          <a:xfrm>
            <a:off x="1644379" y="877378"/>
            <a:ext cx="5855241" cy="6645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903AD7-011A-4EAB-4820-FAE12ED7F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81" y="1945342"/>
            <a:ext cx="8892435" cy="260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7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6ED167C-A722-87F1-56AB-489738ACC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0C5E2-5CA3-4179-E239-9E4D053F6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CFR Equation</a:t>
            </a:r>
            <a:r>
              <a:rPr lang="en-IT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949FE-EFBB-A2A5-2372-9F7CF61A53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33</a:t>
            </a:fld>
            <a:endParaRPr lang="en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B8EF7-4601-F77C-581F-B63269DB2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12" y="808181"/>
            <a:ext cx="7772400" cy="3950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51BAD9-0DAA-93EA-F428-7043A30371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032" b="92906"/>
          <a:stretch>
            <a:fillRect/>
          </a:stretch>
        </p:blipFill>
        <p:spPr>
          <a:xfrm>
            <a:off x="2679159" y="2262331"/>
            <a:ext cx="5855241" cy="66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3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413E11-CB84-E38B-260E-81970F543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DC48C-2FA4-C7B6-C80F-C58DCCA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CIR Equation</a:t>
            </a:r>
            <a:r>
              <a:rPr lang="en-IT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DF0C5-6845-E015-CAF2-2D3CB094C7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204581-3137-0A8B-0422-D557988713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6032" b="92906"/>
          <a:stretch>
            <a:fillRect/>
          </a:stretch>
        </p:blipFill>
        <p:spPr>
          <a:xfrm>
            <a:off x="1644379" y="1136264"/>
            <a:ext cx="5855241" cy="6645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6C234D-A1EE-4AC4-13B0-298874639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53" y="2125133"/>
            <a:ext cx="9123747" cy="219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7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0D881E4-431E-B33B-D6AD-6F6425A0F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D269E-C46A-AD5E-E6D1-81FCA90CB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12" y="161185"/>
            <a:ext cx="6311597" cy="393463"/>
          </a:xfrm>
        </p:spPr>
        <p:txBody>
          <a:bodyPr/>
          <a:lstStyle/>
          <a:p>
            <a:r>
              <a:rPr lang="en-US"/>
              <a:t>F</a:t>
            </a:r>
            <a:r>
              <a:rPr lang="en-IT"/>
              <a:t>rom CFR to BFI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3C964-E5BF-B467-9B08-7A27F6AEC7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35</a:t>
            </a:fld>
            <a:endParaRPr lang="en"/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F7E048CE-904A-71E1-5C93-0A95F98DB0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759"/>
          <a:stretch/>
        </p:blipFill>
        <p:spPr>
          <a:xfrm>
            <a:off x="-3042" y="4217840"/>
            <a:ext cx="9147042" cy="189503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626407BE-A412-906F-0DBA-1AC5647A9B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745" r="13418" b="2237"/>
          <a:stretch/>
        </p:blipFill>
        <p:spPr>
          <a:xfrm>
            <a:off x="0" y="4533051"/>
            <a:ext cx="9144000" cy="163468"/>
          </a:xfrm>
          <a:prstGeom prst="rect">
            <a:avLst/>
          </a:prstGeom>
        </p:spPr>
      </p:pic>
      <p:cxnSp>
        <p:nvCxnSpPr>
          <p:cNvPr id="153" name="Curved Connector 11">
            <a:extLst>
              <a:ext uri="{FF2B5EF4-FFF2-40B4-BE49-F238E27FC236}">
                <a16:creationId xmlns:a16="http://schemas.microsoft.com/office/drawing/2014/main" id="{E48B3045-D669-38FA-9F30-A5E731B34C58}"/>
              </a:ext>
            </a:extLst>
          </p:cNvPr>
          <p:cNvCxnSpPr>
            <a:cxnSpLocks/>
          </p:cNvCxnSpPr>
          <p:nvPr/>
        </p:nvCxnSpPr>
        <p:spPr>
          <a:xfrm rot="5400000">
            <a:off x="2533440" y="3943143"/>
            <a:ext cx="914208" cy="429080"/>
          </a:xfrm>
          <a:prstGeom prst="curvedConnector3">
            <a:avLst>
              <a:gd name="adj1" fmla="val 500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2" name="Group 3111">
            <a:extLst>
              <a:ext uri="{FF2B5EF4-FFF2-40B4-BE49-F238E27FC236}">
                <a16:creationId xmlns:a16="http://schemas.microsoft.com/office/drawing/2014/main" id="{59D3A251-BF3D-A3AF-6ACC-D61DC9D7BAE3}"/>
              </a:ext>
            </a:extLst>
          </p:cNvPr>
          <p:cNvGrpSpPr/>
          <p:nvPr/>
        </p:nvGrpSpPr>
        <p:grpSpPr>
          <a:xfrm>
            <a:off x="176438" y="913016"/>
            <a:ext cx="1876506" cy="2917279"/>
            <a:chOff x="455096" y="945466"/>
            <a:chExt cx="1876506" cy="2586667"/>
          </a:xfrm>
        </p:grpSpPr>
        <p:sp>
          <p:nvSpPr>
            <p:cNvPr id="187" name="Google Shape;102;p14">
              <a:extLst>
                <a:ext uri="{FF2B5EF4-FFF2-40B4-BE49-F238E27FC236}">
                  <a16:creationId xmlns:a16="http://schemas.microsoft.com/office/drawing/2014/main" id="{111A7CEA-C9B0-537B-9A54-AC4CE7B8873F}"/>
                </a:ext>
              </a:extLst>
            </p:cNvPr>
            <p:cNvSpPr/>
            <p:nvPr/>
          </p:nvSpPr>
          <p:spPr>
            <a:xfrm>
              <a:off x="455096" y="945466"/>
              <a:ext cx="1876506" cy="2586667"/>
            </a:xfrm>
            <a:prstGeom prst="roundRect">
              <a:avLst>
                <a:gd name="adj" fmla="val 8058"/>
              </a:avLst>
            </a:prstGeom>
            <a:solidFill>
              <a:srgbClr val="E1A4E1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03;p14">
              <a:extLst>
                <a:ext uri="{FF2B5EF4-FFF2-40B4-BE49-F238E27FC236}">
                  <a16:creationId xmlns:a16="http://schemas.microsoft.com/office/drawing/2014/main" id="{D780C597-B7F7-E204-431D-5E201F0858CD}"/>
                </a:ext>
              </a:extLst>
            </p:cNvPr>
            <p:cNvSpPr/>
            <p:nvPr/>
          </p:nvSpPr>
          <p:spPr>
            <a:xfrm>
              <a:off x="537845" y="1501478"/>
              <a:ext cx="1711008" cy="637840"/>
            </a:xfrm>
            <a:prstGeom prst="roundRect">
              <a:avLst>
                <a:gd name="adj" fmla="val 16667"/>
              </a:avLst>
            </a:prstGeom>
            <a:solidFill>
              <a:srgbClr val="EAD1DC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Beamformer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89" name="Google Shape;104;p14">
              <a:extLst>
                <a:ext uri="{FF2B5EF4-FFF2-40B4-BE49-F238E27FC236}">
                  <a16:creationId xmlns:a16="http://schemas.microsoft.com/office/drawing/2014/main" id="{28486303-DB5E-5313-31AA-38EF5ED45EB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9935" y="2119134"/>
              <a:ext cx="1406805" cy="8614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96" name="Google Shape;115;p14">
            <a:extLst>
              <a:ext uri="{FF2B5EF4-FFF2-40B4-BE49-F238E27FC236}">
                <a16:creationId xmlns:a16="http://schemas.microsoft.com/office/drawing/2014/main" id="{912DA27D-C455-7E75-6069-E04297A70658}"/>
              </a:ext>
            </a:extLst>
          </p:cNvPr>
          <p:cNvSpPr/>
          <p:nvPr/>
        </p:nvSpPr>
        <p:spPr>
          <a:xfrm>
            <a:off x="2925120" y="1088203"/>
            <a:ext cx="2833579" cy="263272"/>
          </a:xfrm>
          <a:prstGeom prst="homePlate">
            <a:avLst>
              <a:gd name="adj" fmla="val 50000"/>
            </a:avLst>
          </a:prstGeom>
          <a:solidFill>
            <a:srgbClr val="EAD1DC"/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Null Data Packet (NDP)</a:t>
            </a:r>
            <a:endParaRPr/>
          </a:p>
        </p:txBody>
      </p:sp>
      <p:sp>
        <p:nvSpPr>
          <p:cNvPr id="3097" name="Google Shape;116;p14">
            <a:extLst>
              <a:ext uri="{FF2B5EF4-FFF2-40B4-BE49-F238E27FC236}">
                <a16:creationId xmlns:a16="http://schemas.microsoft.com/office/drawing/2014/main" id="{1F8D9EC1-3DD1-B86F-FE3A-69337661B61B}"/>
              </a:ext>
            </a:extLst>
          </p:cNvPr>
          <p:cNvSpPr/>
          <p:nvPr/>
        </p:nvSpPr>
        <p:spPr>
          <a:xfrm flipH="1">
            <a:off x="3109646" y="3353816"/>
            <a:ext cx="2833579" cy="492516"/>
          </a:xfrm>
          <a:prstGeom prst="homePlate">
            <a:avLst>
              <a:gd name="adj" fmla="val 50000"/>
            </a:avLst>
          </a:prstGeom>
          <a:solidFill>
            <a:srgbClr val="43A2A2">
              <a:alpha val="32880"/>
            </a:srgbClr>
          </a:solidFill>
          <a:ln w="19050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Palatino"/>
                <a:ea typeface="Palatino"/>
                <a:cs typeface="Palatino"/>
                <a:sym typeface="Palatino"/>
              </a:rPr>
              <a:t>Beamforming Feedback Information</a:t>
            </a:r>
            <a:endParaRPr/>
          </a:p>
        </p:txBody>
      </p:sp>
      <p:grpSp>
        <p:nvGrpSpPr>
          <p:cNvPr id="3115" name="Group 3114">
            <a:extLst>
              <a:ext uri="{FF2B5EF4-FFF2-40B4-BE49-F238E27FC236}">
                <a16:creationId xmlns:a16="http://schemas.microsoft.com/office/drawing/2014/main" id="{F03E4861-EA1D-5319-9641-C53BB7FB52B0}"/>
              </a:ext>
            </a:extLst>
          </p:cNvPr>
          <p:cNvGrpSpPr/>
          <p:nvPr/>
        </p:nvGrpSpPr>
        <p:grpSpPr>
          <a:xfrm>
            <a:off x="6801542" y="943361"/>
            <a:ext cx="2108794" cy="2912515"/>
            <a:chOff x="6326362" y="938537"/>
            <a:chExt cx="2108794" cy="2912515"/>
          </a:xfrm>
        </p:grpSpPr>
        <p:sp>
          <p:nvSpPr>
            <p:cNvPr id="185" name="Google Shape;100;p14">
              <a:extLst>
                <a:ext uri="{FF2B5EF4-FFF2-40B4-BE49-F238E27FC236}">
                  <a16:creationId xmlns:a16="http://schemas.microsoft.com/office/drawing/2014/main" id="{18F2BD4F-F960-23B6-EC74-DFACDBD6B471}"/>
                </a:ext>
              </a:extLst>
            </p:cNvPr>
            <p:cNvSpPr/>
            <p:nvPr/>
          </p:nvSpPr>
          <p:spPr>
            <a:xfrm>
              <a:off x="6347396" y="938537"/>
              <a:ext cx="2079356" cy="2912515"/>
            </a:xfrm>
            <a:prstGeom prst="roundRect">
              <a:avLst>
                <a:gd name="adj" fmla="val 9681"/>
              </a:avLst>
            </a:prstGeom>
            <a:solidFill>
              <a:srgbClr val="58E2E2">
                <a:alpha val="13270"/>
              </a:srgbClr>
            </a:solidFill>
            <a:ln w="19050" cap="flat" cmpd="sng">
              <a:solidFill>
                <a:srgbClr val="595959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01;p14">
              <a:extLst>
                <a:ext uri="{FF2B5EF4-FFF2-40B4-BE49-F238E27FC236}">
                  <a16:creationId xmlns:a16="http://schemas.microsoft.com/office/drawing/2014/main" id="{A36E5C22-FD27-ACA2-3959-CFE9106B1D38}"/>
                </a:ext>
              </a:extLst>
            </p:cNvPr>
            <p:cNvSpPr/>
            <p:nvPr/>
          </p:nvSpPr>
          <p:spPr>
            <a:xfrm>
              <a:off x="6577709" y="1029673"/>
              <a:ext cx="1692907" cy="406805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Palatino"/>
                  <a:ea typeface="Palatino"/>
                  <a:cs typeface="Palatino"/>
                  <a:sym typeface="Palatino"/>
                </a:rPr>
                <a:t>MU-MIMO Beamformees</a:t>
              </a: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pic>
          <p:nvPicPr>
            <p:cNvPr id="190" name="Google Shape;105;p14">
              <a:extLst>
                <a:ext uri="{FF2B5EF4-FFF2-40B4-BE49-F238E27FC236}">
                  <a16:creationId xmlns:a16="http://schemas.microsoft.com/office/drawing/2014/main" id="{5F097CCE-1A83-8648-299F-9BF6A835A822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517952" y="1531279"/>
              <a:ext cx="601373" cy="4068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06;p14">
              <a:extLst>
                <a:ext uri="{FF2B5EF4-FFF2-40B4-BE49-F238E27FC236}">
                  <a16:creationId xmlns:a16="http://schemas.microsoft.com/office/drawing/2014/main" id="{7B7352E7-A603-F9A0-9A59-BB7AA101E97A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36120" y="1505332"/>
              <a:ext cx="402942" cy="451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2" name="Google Shape;107;p14">
              <a:extLst>
                <a:ext uri="{FF2B5EF4-FFF2-40B4-BE49-F238E27FC236}">
                  <a16:creationId xmlns:a16="http://schemas.microsoft.com/office/drawing/2014/main" id="{2E4FED86-1798-85FE-B5AB-47C961095EDE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555840" y="1424930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3" name="Google Shape;108;p14">
              <a:extLst>
                <a:ext uri="{FF2B5EF4-FFF2-40B4-BE49-F238E27FC236}">
                  <a16:creationId xmlns:a16="http://schemas.microsoft.com/office/drawing/2014/main" id="{B85D1C61-F82F-5D98-3043-C186893E4F56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53459" y="1558741"/>
              <a:ext cx="481697" cy="428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2" name="Google Shape;109;p14">
              <a:extLst>
                <a:ext uri="{FF2B5EF4-FFF2-40B4-BE49-F238E27FC236}">
                  <a16:creationId xmlns:a16="http://schemas.microsoft.com/office/drawing/2014/main" id="{A1208EE3-95B8-3EFE-121F-BBB1D1EA8A8D}"/>
                </a:ext>
              </a:extLst>
            </p:cNvPr>
            <p:cNvSpPr txBox="1"/>
            <p:nvPr/>
          </p:nvSpPr>
          <p:spPr>
            <a:xfrm>
              <a:off x="6326362" y="1820539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1" name="Google Shape;110;p14">
              <a:extLst>
                <a:ext uri="{FF2B5EF4-FFF2-40B4-BE49-F238E27FC236}">
                  <a16:creationId xmlns:a16="http://schemas.microsoft.com/office/drawing/2014/main" id="{6DBBEE96-0B37-A969-A082-B2AB192EC7E6}"/>
                </a:ext>
              </a:extLst>
            </p:cNvPr>
            <p:cNvSpPr txBox="1"/>
            <p:nvPr/>
          </p:nvSpPr>
          <p:spPr>
            <a:xfrm>
              <a:off x="6340033" y="1617200"/>
              <a:ext cx="277841" cy="406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Palatino"/>
                <a:ea typeface="Palatino"/>
                <a:cs typeface="Palatino"/>
                <a:sym typeface="Palatino"/>
              </a:endParaRPr>
            </a:p>
          </p:txBody>
        </p:sp>
        <p:sp>
          <p:nvSpPr>
            <p:cNvPr id="3098" name="Google Shape;117;p14">
              <a:extLst>
                <a:ext uri="{FF2B5EF4-FFF2-40B4-BE49-F238E27FC236}">
                  <a16:creationId xmlns:a16="http://schemas.microsoft.com/office/drawing/2014/main" id="{35674834-0659-D901-0EA4-06C2C4F3D173}"/>
                </a:ext>
              </a:extLst>
            </p:cNvPr>
            <p:cNvSpPr/>
            <p:nvPr/>
          </p:nvSpPr>
          <p:spPr>
            <a:xfrm>
              <a:off x="6534703" y="2130429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Estimate CFR, </a:t>
              </a:r>
              <a:r>
                <a:rPr lang="en" b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H</a:t>
              </a:r>
              <a:endParaRPr b="1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099" name="Google Shape;118;p14">
              <a:extLst>
                <a:ext uri="{FF2B5EF4-FFF2-40B4-BE49-F238E27FC236}">
                  <a16:creationId xmlns:a16="http://schemas.microsoft.com/office/drawing/2014/main" id="{984EABD3-943A-2408-B81B-5DF66F46BE5B}"/>
                </a:ext>
              </a:extLst>
            </p:cNvPr>
            <p:cNvSpPr/>
            <p:nvPr/>
          </p:nvSpPr>
          <p:spPr>
            <a:xfrm>
              <a:off x="6545526" y="2689685"/>
              <a:ext cx="1692907" cy="263272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Compress CFR, </a:t>
              </a:r>
              <a:r>
                <a:rPr lang="en" b="1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V</a:t>
              </a:r>
              <a:r>
                <a:rPr lang="en" b="1" baseline="-25000" err="1">
                  <a:latin typeface="Gill Sans SemiBold" panose="020B0502020104020203" pitchFamily="34" charset="-79"/>
                  <a:ea typeface="Palatino"/>
                  <a:cs typeface="Gill Sans SemiBold" panose="020B0502020104020203" pitchFamily="34" charset="-79"/>
                  <a:sym typeface="Palatino"/>
                </a:rPr>
                <a:t>k</a:t>
              </a:r>
              <a:endParaRPr b="1" baseline="-25000">
                <a:latin typeface="Gill Sans SemiBold" panose="020B0502020104020203" pitchFamily="34" charset="-79"/>
                <a:ea typeface="Palatino"/>
                <a:cs typeface="Gill Sans SemiBold" panose="020B0502020104020203" pitchFamily="34" charset="-79"/>
                <a:sym typeface="Palatino"/>
              </a:endParaRPr>
            </a:p>
          </p:txBody>
        </p:sp>
        <p:sp>
          <p:nvSpPr>
            <p:cNvPr id="3100" name="Google Shape;119;p14">
              <a:extLst>
                <a:ext uri="{FF2B5EF4-FFF2-40B4-BE49-F238E27FC236}">
                  <a16:creationId xmlns:a16="http://schemas.microsoft.com/office/drawing/2014/main" id="{AE094F2C-D66E-8620-A392-EEC5A8D2ECFD}"/>
                </a:ext>
              </a:extLst>
            </p:cNvPr>
            <p:cNvSpPr/>
            <p:nvPr/>
          </p:nvSpPr>
          <p:spPr>
            <a:xfrm>
              <a:off x="6556300" y="3240884"/>
              <a:ext cx="1692907" cy="429064"/>
            </a:xfrm>
            <a:prstGeom prst="roundRect">
              <a:avLst>
                <a:gd name="adj" fmla="val 16667"/>
              </a:avLst>
            </a:prstGeom>
            <a:solidFill>
              <a:srgbClr val="43A2A2">
                <a:alpha val="32880"/>
              </a:srgbClr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Palatino"/>
                  <a:ea typeface="Palatino"/>
                  <a:cs typeface="Palatino"/>
                  <a:sym typeface="Palatino"/>
                </a:rPr>
                <a:t>Create BFI Frame</a:t>
              </a:r>
              <a:endParaRPr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cxnSp>
        <p:nvCxnSpPr>
          <p:cNvPr id="3101" name="Google Shape;120;p14">
            <a:extLst>
              <a:ext uri="{FF2B5EF4-FFF2-40B4-BE49-F238E27FC236}">
                <a16:creationId xmlns:a16="http://schemas.microsoft.com/office/drawing/2014/main" id="{5519F35D-B0D7-D5DC-FD3A-39BA2CC92CD6}"/>
              </a:ext>
            </a:extLst>
          </p:cNvPr>
          <p:cNvCxnSpPr>
            <a:stCxn id="3100" idx="1"/>
            <a:endCxn id="3097" idx="1"/>
          </p:cNvCxnSpPr>
          <p:nvPr/>
        </p:nvCxnSpPr>
        <p:spPr>
          <a:xfrm rot="10800000" flipV="1">
            <a:off x="5943226" y="3460240"/>
            <a:ext cx="1088255" cy="139834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102" name="Google Shape;121;p14">
            <a:extLst>
              <a:ext uri="{FF2B5EF4-FFF2-40B4-BE49-F238E27FC236}">
                <a16:creationId xmlns:a16="http://schemas.microsoft.com/office/drawing/2014/main" id="{FBF5435D-D4EA-1CAF-4CED-C19E191D8600}"/>
              </a:ext>
            </a:extLst>
          </p:cNvPr>
          <p:cNvSpPr/>
          <p:nvPr/>
        </p:nvSpPr>
        <p:spPr>
          <a:xfrm>
            <a:off x="2392331" y="798855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</a:t>
            </a:r>
            <a:endParaRPr b="1"/>
          </a:p>
        </p:txBody>
      </p:sp>
      <p:sp>
        <p:nvSpPr>
          <p:cNvPr id="3103" name="Google Shape;122;p14">
            <a:extLst>
              <a:ext uri="{FF2B5EF4-FFF2-40B4-BE49-F238E27FC236}">
                <a16:creationId xmlns:a16="http://schemas.microsoft.com/office/drawing/2014/main" id="{A0586F63-D4B2-BCD7-397A-A050AC261C45}"/>
              </a:ext>
            </a:extLst>
          </p:cNvPr>
          <p:cNvSpPr/>
          <p:nvPr/>
        </p:nvSpPr>
        <p:spPr>
          <a:xfrm>
            <a:off x="5943225" y="797503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2</a:t>
            </a:r>
            <a:endParaRPr b="1"/>
          </a:p>
        </p:txBody>
      </p:sp>
      <p:cxnSp>
        <p:nvCxnSpPr>
          <p:cNvPr id="3104" name="Google Shape;123;p14">
            <a:extLst>
              <a:ext uri="{FF2B5EF4-FFF2-40B4-BE49-F238E27FC236}">
                <a16:creationId xmlns:a16="http://schemas.microsoft.com/office/drawing/2014/main" id="{9DF5F184-2619-F8F6-A6E4-65BD0D1D8A61}"/>
              </a:ext>
            </a:extLst>
          </p:cNvPr>
          <p:cNvCxnSpPr>
            <a:cxnSpLocks/>
            <a:stCxn id="3096" idx="1"/>
          </p:cNvCxnSpPr>
          <p:nvPr/>
        </p:nvCxnSpPr>
        <p:spPr>
          <a:xfrm flipH="1" flipV="1">
            <a:off x="2052944" y="1215316"/>
            <a:ext cx="872176" cy="4523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5" name="Google Shape;124;p14">
            <a:extLst>
              <a:ext uri="{FF2B5EF4-FFF2-40B4-BE49-F238E27FC236}">
                <a16:creationId xmlns:a16="http://schemas.microsoft.com/office/drawing/2014/main" id="{3CBAACD3-F377-8946-2543-67CC06EFE678}"/>
              </a:ext>
            </a:extLst>
          </p:cNvPr>
          <p:cNvCxnSpPr>
            <a:cxnSpLocks/>
          </p:cNvCxnSpPr>
          <p:nvPr/>
        </p:nvCxnSpPr>
        <p:spPr>
          <a:xfrm flipH="1">
            <a:off x="5771602" y="1226857"/>
            <a:ext cx="1029940" cy="11486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3106" name="Google Shape;125;p14">
            <a:extLst>
              <a:ext uri="{FF2B5EF4-FFF2-40B4-BE49-F238E27FC236}">
                <a16:creationId xmlns:a16="http://schemas.microsoft.com/office/drawing/2014/main" id="{10B1435F-AA41-BDFA-C4C8-4857CB4DADD3}"/>
              </a:ext>
            </a:extLst>
          </p:cNvPr>
          <p:cNvCxnSpPr>
            <a:cxnSpLocks/>
            <a:endCxn id="3097" idx="3"/>
          </p:cNvCxnSpPr>
          <p:nvPr/>
        </p:nvCxnSpPr>
        <p:spPr>
          <a:xfrm flipV="1">
            <a:off x="2038062" y="3600074"/>
            <a:ext cx="1071584" cy="910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dash"/>
            <a:round/>
            <a:headEnd type="triangle" w="med" len="med"/>
            <a:tailEnd type="none" w="med" len="med"/>
          </a:ln>
        </p:spPr>
      </p:cxnSp>
      <p:sp>
        <p:nvSpPr>
          <p:cNvPr id="3108" name="Google Shape;127;p14">
            <a:extLst>
              <a:ext uri="{FF2B5EF4-FFF2-40B4-BE49-F238E27FC236}">
                <a16:creationId xmlns:a16="http://schemas.microsoft.com/office/drawing/2014/main" id="{ECAFA16C-90E9-FDC4-D9E3-6E0755D1FB7C}"/>
              </a:ext>
            </a:extLst>
          </p:cNvPr>
          <p:cNvSpPr/>
          <p:nvPr/>
        </p:nvSpPr>
        <p:spPr>
          <a:xfrm>
            <a:off x="6079528" y="3672862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</a:t>
            </a:r>
            <a:endParaRPr b="1"/>
          </a:p>
        </p:txBody>
      </p:sp>
      <p:sp>
        <p:nvSpPr>
          <p:cNvPr id="3109" name="Google Shape;128;p14">
            <a:extLst>
              <a:ext uri="{FF2B5EF4-FFF2-40B4-BE49-F238E27FC236}">
                <a16:creationId xmlns:a16="http://schemas.microsoft.com/office/drawing/2014/main" id="{D789E83E-F1F2-65F2-EDF7-525AC55A3A51}"/>
              </a:ext>
            </a:extLst>
          </p:cNvPr>
          <p:cNvSpPr/>
          <p:nvPr/>
        </p:nvSpPr>
        <p:spPr>
          <a:xfrm>
            <a:off x="2392331" y="3700578"/>
            <a:ext cx="293357" cy="25943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4</a:t>
            </a:r>
            <a:endParaRPr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5BD8CD-92DA-BD95-7280-88BF4FB2E0E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944"/>
          <a:stretch>
            <a:fillRect/>
          </a:stretch>
        </p:blipFill>
        <p:spPr>
          <a:xfrm>
            <a:off x="3176080" y="1477251"/>
            <a:ext cx="2134646" cy="801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E0EEFB-1A7C-8719-254F-2A6277245F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2331" y="2551629"/>
            <a:ext cx="3962979" cy="755568"/>
          </a:xfrm>
          <a:prstGeom prst="rect">
            <a:avLst/>
          </a:prstGeom>
        </p:spPr>
      </p:pic>
      <p:cxnSp>
        <p:nvCxnSpPr>
          <p:cNvPr id="19" name="Curved Connector 11">
            <a:extLst>
              <a:ext uri="{FF2B5EF4-FFF2-40B4-BE49-F238E27FC236}">
                <a16:creationId xmlns:a16="http://schemas.microsoft.com/office/drawing/2014/main" id="{25DFDE56-D096-BD92-81FD-FE56BDAE7F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31898" y="2183470"/>
            <a:ext cx="2852604" cy="1213769"/>
          </a:xfrm>
          <a:prstGeom prst="curvedConnector3">
            <a:avLst>
              <a:gd name="adj1" fmla="val 4182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04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6" grpId="0" animBg="1"/>
      <p:bldP spid="3097" grpId="0" animBg="1"/>
      <p:bldP spid="3102" grpId="0" animBg="1"/>
      <p:bldP spid="3103" grpId="0" animBg="1"/>
      <p:bldP spid="3108" grpId="0" animBg="1"/>
      <p:bldP spid="310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1245-5437-3A92-0F19-6F07275F8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/>
              <a:t>Beamforming feedback matrices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D0BC9-ACFC-819D-40CF-87AE58C27F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36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1684C-2787-CFAA-6601-5ED801E83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816"/>
          <a:stretch/>
        </p:blipFill>
        <p:spPr>
          <a:xfrm>
            <a:off x="1209368" y="807117"/>
            <a:ext cx="6548284" cy="42513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789422-959A-AFFB-7762-35B858056D91}"/>
              </a:ext>
            </a:extLst>
          </p:cNvPr>
          <p:cNvSpPr txBox="1"/>
          <p:nvPr/>
        </p:nvSpPr>
        <p:spPr>
          <a:xfrm>
            <a:off x="5246797" y="2774400"/>
            <a:ext cx="251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T</a:t>
            </a:r>
            <a:r>
              <a:rPr lang="en-IT" sz="1600">
                <a:solidFill>
                  <a:srgbClr val="C00000"/>
                </a:solidFill>
                <a:latin typeface="Arial Nova" panose="020B0504020202020204" pitchFamily="34" charset="0"/>
              </a:rPr>
              <a:t>ransmitted unencrypted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BA9812-0B92-2B52-467C-18F67F25252D}"/>
              </a:ext>
            </a:extLst>
          </p:cNvPr>
          <p:cNvSpPr txBox="1"/>
          <p:nvPr/>
        </p:nvSpPr>
        <p:spPr>
          <a:xfrm>
            <a:off x="6299481" y="3813986"/>
            <a:ext cx="1555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Arial Nova" panose="020B0504020202020204" pitchFamily="34" charset="0"/>
              </a:rPr>
              <a:t>Packet Bytes</a:t>
            </a:r>
            <a:endParaRPr lang="en-IT" sz="1600">
              <a:solidFill>
                <a:srgbClr val="C00000"/>
              </a:solidFill>
              <a:latin typeface="Arial Nova" panose="020B0504020202020204" pitchFamily="34" charset="0"/>
            </a:endParaRPr>
          </a:p>
        </p:txBody>
      </p:sp>
      <p:cxnSp>
        <p:nvCxnSpPr>
          <p:cNvPr id="10" name="Curved Connector 11">
            <a:extLst>
              <a:ext uri="{FF2B5EF4-FFF2-40B4-BE49-F238E27FC236}">
                <a16:creationId xmlns:a16="http://schemas.microsoft.com/office/drawing/2014/main" id="{E235CEF0-1DF9-618D-83AA-836825693D25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4406403" y="2943676"/>
            <a:ext cx="840395" cy="348263"/>
          </a:xfrm>
          <a:prstGeom prst="curvedConnector3">
            <a:avLst>
              <a:gd name="adj1" fmla="val 44003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1">
            <a:extLst>
              <a:ext uri="{FF2B5EF4-FFF2-40B4-BE49-F238E27FC236}">
                <a16:creationId xmlns:a16="http://schemas.microsoft.com/office/drawing/2014/main" id="{BF2D4220-8702-454E-EAC9-C1B559F4C2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06405" y="3992972"/>
            <a:ext cx="1893076" cy="512686"/>
          </a:xfrm>
          <a:prstGeom prst="curvedConnector3">
            <a:avLst>
              <a:gd name="adj1" fmla="val 49239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7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DD0C5A-56AF-A220-ADDB-82D385C4950E}"/>
              </a:ext>
            </a:extLst>
          </p:cNvPr>
          <p:cNvCxnSpPr/>
          <p:nvPr/>
        </p:nvCxnSpPr>
        <p:spPr>
          <a:xfrm>
            <a:off x="5667747" y="1981977"/>
            <a:ext cx="134572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CDB5E29-B1B4-01F4-1B1E-E356C07CED6A}"/>
              </a:ext>
            </a:extLst>
          </p:cNvPr>
          <p:cNvCxnSpPr>
            <a:cxnSpLocks/>
          </p:cNvCxnSpPr>
          <p:nvPr/>
        </p:nvCxnSpPr>
        <p:spPr>
          <a:xfrm flipH="1" flipV="1">
            <a:off x="5668285" y="2262874"/>
            <a:ext cx="1333859" cy="48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2FEB1B-1AF4-AFF8-265B-1931482B94FF}"/>
              </a:ext>
            </a:extLst>
          </p:cNvPr>
          <p:cNvCxnSpPr>
            <a:cxnSpLocks/>
          </p:cNvCxnSpPr>
          <p:nvPr/>
        </p:nvCxnSpPr>
        <p:spPr>
          <a:xfrm>
            <a:off x="2077586" y="1978740"/>
            <a:ext cx="1836347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EEA059B-E9C4-51EF-84DA-E89B61C5E32E}"/>
              </a:ext>
            </a:extLst>
          </p:cNvPr>
          <p:cNvCxnSpPr>
            <a:cxnSpLocks/>
          </p:cNvCxnSpPr>
          <p:nvPr/>
        </p:nvCxnSpPr>
        <p:spPr>
          <a:xfrm flipH="1">
            <a:off x="2119846" y="2262874"/>
            <a:ext cx="1784050" cy="5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A pair of white virtual reality goggles&#10;&#10;Description automatically generated">
            <a:extLst>
              <a:ext uri="{FF2B5EF4-FFF2-40B4-BE49-F238E27FC236}">
                <a16:creationId xmlns:a16="http://schemas.microsoft.com/office/drawing/2014/main" id="{FE0E4CC0-B3EE-5DC5-5F33-99CD88B0D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8" y="1544346"/>
            <a:ext cx="1873519" cy="1054603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0695AD5-8A4D-8E1A-B8D2-45CB1776A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359" y="1252670"/>
            <a:ext cx="2055641" cy="154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B948D6-911D-D268-5D4D-5EE8C620E5D7}"/>
              </a:ext>
            </a:extLst>
          </p:cNvPr>
          <p:cNvSpPr txBox="1"/>
          <p:nvPr/>
        </p:nvSpPr>
        <p:spPr>
          <a:xfrm>
            <a:off x="811858" y="677035"/>
            <a:ext cx="752028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Offload compute intensive task to edge server</a:t>
            </a:r>
          </a:p>
        </p:txBody>
      </p:sp>
      <p:pic>
        <p:nvPicPr>
          <p:cNvPr id="2" name="Picture 6" descr="Brain free vector icons designed by Smashicons in 2020 | Vector ...">
            <a:extLst>
              <a:ext uri="{FF2B5EF4-FFF2-40B4-BE49-F238E27FC236}">
                <a16:creationId xmlns:a16="http://schemas.microsoft.com/office/drawing/2014/main" id="{3DC24B9F-1A51-12A8-5A76-9C381BB6B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538" y="702359"/>
            <a:ext cx="694078" cy="69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03A18E-E526-684B-BCAA-72ACF3354569}"/>
              </a:ext>
            </a:extLst>
          </p:cNvPr>
          <p:cNvSpPr txBox="1"/>
          <p:nvPr/>
        </p:nvSpPr>
        <p:spPr>
          <a:xfrm>
            <a:off x="91101" y="2667677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Edge Devices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A5C0D-6901-0AD4-DA0F-8CE28E26F197}"/>
              </a:ext>
            </a:extLst>
          </p:cNvPr>
          <p:cNvSpPr txBox="1"/>
          <p:nvPr/>
        </p:nvSpPr>
        <p:spPr>
          <a:xfrm>
            <a:off x="3836414" y="2718324"/>
            <a:ext cx="189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Wireless Link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FB862D-BFA2-55D2-65A2-D604D8DDC2CC}"/>
              </a:ext>
            </a:extLst>
          </p:cNvPr>
          <p:cNvSpPr txBox="1"/>
          <p:nvPr/>
        </p:nvSpPr>
        <p:spPr>
          <a:xfrm>
            <a:off x="7279251" y="2667677"/>
            <a:ext cx="1673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Edge Server</a:t>
            </a:r>
          </a:p>
        </p:txBody>
      </p:sp>
      <p:sp>
        <p:nvSpPr>
          <p:cNvPr id="8" name="Google Shape;192;p30">
            <a:extLst>
              <a:ext uri="{FF2B5EF4-FFF2-40B4-BE49-F238E27FC236}">
                <a16:creationId xmlns:a16="http://schemas.microsoft.com/office/drawing/2014/main" id="{FE992D0E-5D24-0004-CD5B-5C1352EE0D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655" y="171829"/>
            <a:ext cx="6939804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"/>
              <a:t>Wireless Edge Computing For Next-Gen App</a:t>
            </a:r>
            <a:endParaRPr lang="en-US"/>
          </a:p>
        </p:txBody>
      </p:sp>
      <p:sp>
        <p:nvSpPr>
          <p:cNvPr id="14" name="Google Shape;196;p30">
            <a:extLst>
              <a:ext uri="{FF2B5EF4-FFF2-40B4-BE49-F238E27FC236}">
                <a16:creationId xmlns:a16="http://schemas.microsoft.com/office/drawing/2014/main" id="{E78B6197-CA7A-8816-299E-2B336F364D55}"/>
              </a:ext>
            </a:extLst>
          </p:cNvPr>
          <p:cNvSpPr txBox="1"/>
          <p:nvPr/>
        </p:nvSpPr>
        <p:spPr>
          <a:xfrm>
            <a:off x="433428" y="3541228"/>
            <a:ext cx="8273149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1450" algn="ctr">
              <a:lnSpc>
                <a:spcPct val="114999"/>
              </a:lnSpc>
            </a:pPr>
            <a:r>
              <a:rPr lang="en" sz="2800" dirty="0">
                <a:solidFill>
                  <a:srgbClr val="FF0000"/>
                </a:solidFill>
                <a:highlight>
                  <a:srgbClr val="FFFFFF"/>
                </a:highlight>
                <a:latin typeface="Gill Sans"/>
                <a:sym typeface="Gill Sans"/>
              </a:rPr>
              <a:t>120 Hz @ 8K → 40 Gbps → Wi-Fi supports 1.2 Gbps</a:t>
            </a:r>
            <a:endParaRPr lang="en-US" sz="2800" b="1" dirty="0">
              <a:solidFill>
                <a:srgbClr val="FF0000"/>
              </a:solidFill>
              <a:latin typeface="Gill Sans"/>
            </a:endParaRPr>
          </a:p>
        </p:txBody>
      </p:sp>
      <p:pic>
        <p:nvPicPr>
          <p:cNvPr id="20" name="Picture 19" descr="A tower with blue waves&#10;&#10;Description automatically generated">
            <a:extLst>
              <a:ext uri="{FF2B5EF4-FFF2-40B4-BE49-F238E27FC236}">
                <a16:creationId xmlns:a16="http://schemas.microsoft.com/office/drawing/2014/main" id="{E3CCEE95-F609-1E34-C43C-A3E2D7143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3187" y="1258262"/>
            <a:ext cx="1240866" cy="153685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C2500E7-9F37-3DA9-621E-54B5AE98D658}"/>
              </a:ext>
            </a:extLst>
          </p:cNvPr>
          <p:cNvSpPr txBox="1"/>
          <p:nvPr/>
        </p:nvSpPr>
        <p:spPr>
          <a:xfrm>
            <a:off x="1325461" y="4743740"/>
            <a:ext cx="74430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Gill Sans"/>
              </a:rPr>
              <a:t>1. M Gallagher, ER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Gill Sans"/>
              </a:rPr>
              <a:t>Ferrè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Gill Sans"/>
              </a:rPr>
              <a:t>, "Cybersickness: a multisensory integration perspective", Multisensory Research, 2018. Ars Technica, "Virtual Perfection: Why 8K resolution per eye isn't enough for perfect VR", 2013.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DA84A596-9006-0B46-9C63-400564E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>
            <a:extLst>
              <a:ext uri="{FF2B5EF4-FFF2-40B4-BE49-F238E27FC236}">
                <a16:creationId xmlns:a16="http://schemas.microsoft.com/office/drawing/2014/main" id="{45566D1D-8FC9-1C5D-A049-D6831514F9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258" y="139305"/>
            <a:ext cx="689778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/>
              <a:t>Channel-Estimation– the Key Enabler of MIMO </a:t>
            </a:r>
            <a:endParaRPr sz="2200"/>
          </a:p>
        </p:txBody>
      </p:sp>
      <p:sp>
        <p:nvSpPr>
          <p:cNvPr id="296" name="Google Shape;296;p36">
            <a:extLst>
              <a:ext uri="{FF2B5EF4-FFF2-40B4-BE49-F238E27FC236}">
                <a16:creationId xmlns:a16="http://schemas.microsoft.com/office/drawing/2014/main" id="{65835975-98D1-2D3B-43E3-E83E29C577B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C5AA6-2F59-BED3-9E96-D86871BEAA4F}"/>
              </a:ext>
            </a:extLst>
          </p:cNvPr>
          <p:cNvSpPr txBox="1"/>
          <p:nvPr/>
        </p:nvSpPr>
        <p:spPr>
          <a:xfrm>
            <a:off x="1048459" y="823664"/>
            <a:ext cx="717856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Accurate channel estimation enables spatial multiplexing</a:t>
            </a:r>
          </a:p>
          <a:p>
            <a:pPr algn="ctr"/>
            <a:r>
              <a:rPr lang="en-US" sz="2400">
                <a:solidFill>
                  <a:srgbClr val="00B0F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and interference mitigation in MIMO systems</a:t>
            </a:r>
          </a:p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D8251D-818D-3BC5-F4F0-9E6B15F07534}"/>
              </a:ext>
            </a:extLst>
          </p:cNvPr>
          <p:cNvGrpSpPr/>
          <p:nvPr/>
        </p:nvGrpSpPr>
        <p:grpSpPr>
          <a:xfrm>
            <a:off x="90314" y="2033806"/>
            <a:ext cx="2117628" cy="2501024"/>
            <a:chOff x="90314" y="2033806"/>
            <a:chExt cx="2117628" cy="250102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0352732-EFBD-ACFA-4E99-7FAF8B68F6CA}"/>
                </a:ext>
              </a:extLst>
            </p:cNvPr>
            <p:cNvGrpSpPr/>
            <p:nvPr/>
          </p:nvGrpSpPr>
          <p:grpSpPr>
            <a:xfrm>
              <a:off x="90314" y="2033806"/>
              <a:ext cx="2117628" cy="2501024"/>
              <a:chOff x="209258" y="2033807"/>
              <a:chExt cx="2501589" cy="1550814"/>
            </a:xfrm>
          </p:grpSpPr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2B82E1D8-6934-0991-B2E9-AA204E8E2B94}"/>
                  </a:ext>
                </a:extLst>
              </p:cNvPr>
              <p:cNvSpPr/>
              <p:nvPr/>
            </p:nvSpPr>
            <p:spPr>
              <a:xfrm>
                <a:off x="209258" y="2033807"/>
                <a:ext cx="2501589" cy="1550814"/>
              </a:xfrm>
              <a:prstGeom prst="roundRect">
                <a:avLst/>
              </a:prstGeom>
              <a:solidFill>
                <a:srgbClr val="C9F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11085252-75EC-00E2-EA92-F35128E4087B}"/>
                  </a:ext>
                </a:extLst>
              </p:cNvPr>
              <p:cNvSpPr/>
              <p:nvPr/>
            </p:nvSpPr>
            <p:spPr>
              <a:xfrm>
                <a:off x="209258" y="2035313"/>
                <a:ext cx="2501589" cy="539857"/>
              </a:xfrm>
              <a:prstGeom prst="roundRect">
                <a:avLst/>
              </a:prstGeom>
              <a:solidFill>
                <a:srgbClr val="B2D9A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Multi-path superposition</a:t>
                </a:r>
              </a:p>
              <a:p>
                <a:pPr algn="ctr"/>
                <a:endParaRPr lang="en-US"/>
              </a:p>
            </p:txBody>
          </p:sp>
        </p:grpSp>
        <p:pic>
          <p:nvPicPr>
            <p:cNvPr id="25" name="Picture 24" descr="A black and white image of a cell phone and a tower&#10;&#10;AI-generated content may be incorrect.">
              <a:extLst>
                <a:ext uri="{FF2B5EF4-FFF2-40B4-BE49-F238E27FC236}">
                  <a16:creationId xmlns:a16="http://schemas.microsoft.com/office/drawing/2014/main" id="{7F5E0EBD-0701-A0E0-6B94-E3F1DC6BA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1265" t="7660" r="12421" b="37850"/>
            <a:stretch>
              <a:fillRect/>
            </a:stretch>
          </p:blipFill>
          <p:spPr>
            <a:xfrm>
              <a:off x="238018" y="3009594"/>
              <a:ext cx="1822220" cy="1301093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C465AF-96EA-F69B-9C39-2815F0B2E8F1}"/>
              </a:ext>
            </a:extLst>
          </p:cNvPr>
          <p:cNvGrpSpPr/>
          <p:nvPr/>
        </p:nvGrpSpPr>
        <p:grpSpPr>
          <a:xfrm>
            <a:off x="2388631" y="2033804"/>
            <a:ext cx="2117627" cy="2501025"/>
            <a:chOff x="2388631" y="2033804"/>
            <a:chExt cx="2117627" cy="25010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6C6F797-4629-041E-E883-36C72780EED5}"/>
                </a:ext>
              </a:extLst>
            </p:cNvPr>
            <p:cNvGrpSpPr/>
            <p:nvPr/>
          </p:nvGrpSpPr>
          <p:grpSpPr>
            <a:xfrm>
              <a:off x="2388631" y="2033804"/>
              <a:ext cx="2117627" cy="2501025"/>
              <a:chOff x="209258" y="2033807"/>
              <a:chExt cx="2501589" cy="1289661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BC3AA427-776B-6197-206B-EAC213E805D7}"/>
                  </a:ext>
                </a:extLst>
              </p:cNvPr>
              <p:cNvSpPr/>
              <p:nvPr/>
            </p:nvSpPr>
            <p:spPr>
              <a:xfrm>
                <a:off x="209258" y="2033807"/>
                <a:ext cx="2501589" cy="1289661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5E70491A-7B13-67D3-4CB9-58B6A73D823E}"/>
                  </a:ext>
                </a:extLst>
              </p:cNvPr>
              <p:cNvSpPr/>
              <p:nvPr/>
            </p:nvSpPr>
            <p:spPr>
              <a:xfrm>
                <a:off x="209258" y="2035313"/>
                <a:ext cx="2501589" cy="448693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Destructive interference</a:t>
                </a:r>
              </a:p>
            </p:txBody>
          </p:sp>
        </p:grpSp>
        <p:pic>
          <p:nvPicPr>
            <p:cNvPr id="27" name="Picture 26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336C9706-ABE0-6F91-6BD0-29048B71E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909" t="23126" r="7551" b="22241"/>
            <a:stretch>
              <a:fillRect/>
            </a:stretch>
          </p:blipFill>
          <p:spPr>
            <a:xfrm>
              <a:off x="2499101" y="3099273"/>
              <a:ext cx="1896686" cy="121141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3DDDA83-1419-543E-E7F0-8337BE8395FE}"/>
              </a:ext>
            </a:extLst>
          </p:cNvPr>
          <p:cNvGrpSpPr/>
          <p:nvPr/>
        </p:nvGrpSpPr>
        <p:grpSpPr>
          <a:xfrm>
            <a:off x="4637743" y="2033804"/>
            <a:ext cx="2117630" cy="2501026"/>
            <a:chOff x="4637743" y="2033804"/>
            <a:chExt cx="2117630" cy="250102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CE5CDF-B890-23F2-6C18-42DBB56EEC9B}"/>
                </a:ext>
              </a:extLst>
            </p:cNvPr>
            <p:cNvGrpSpPr/>
            <p:nvPr/>
          </p:nvGrpSpPr>
          <p:grpSpPr>
            <a:xfrm>
              <a:off x="4637743" y="2033804"/>
              <a:ext cx="2117630" cy="2501026"/>
              <a:chOff x="209258" y="2033806"/>
              <a:chExt cx="2501589" cy="1550816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E2EC5B69-F07D-5CF3-23B2-59B3751C8FE7}"/>
                  </a:ext>
                </a:extLst>
              </p:cNvPr>
              <p:cNvSpPr/>
              <p:nvPr/>
            </p:nvSpPr>
            <p:spPr>
              <a:xfrm>
                <a:off x="209258" y="2033806"/>
                <a:ext cx="2501589" cy="1550816"/>
              </a:xfrm>
              <a:prstGeom prst="round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6A28C567-4F74-3149-DC01-75D032EB79D9}"/>
                  </a:ext>
                </a:extLst>
              </p:cNvPr>
              <p:cNvSpPr/>
              <p:nvPr/>
            </p:nvSpPr>
            <p:spPr>
              <a:xfrm>
                <a:off x="209258" y="2035313"/>
                <a:ext cx="2501589" cy="539857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Degraded Channel estimation</a:t>
                </a:r>
              </a:p>
            </p:txBody>
          </p:sp>
        </p:grpSp>
        <p:pic>
          <p:nvPicPr>
            <p:cNvPr id="32" name="Picture 31" descr="A blue line graph on a black background&#10;&#10;AI-generated content may be incorrect.">
              <a:extLst>
                <a:ext uri="{FF2B5EF4-FFF2-40B4-BE49-F238E27FC236}">
                  <a16:creationId xmlns:a16="http://schemas.microsoft.com/office/drawing/2014/main" id="{BC504482-50DD-F822-FE51-56173A276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7462" b="28112"/>
            <a:stretch>
              <a:fillRect/>
            </a:stretch>
          </p:blipFill>
          <p:spPr>
            <a:xfrm>
              <a:off x="4742479" y="3061421"/>
              <a:ext cx="1911082" cy="137768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BD84F8-405D-012D-6463-900E81D347A5}"/>
              </a:ext>
            </a:extLst>
          </p:cNvPr>
          <p:cNvGrpSpPr/>
          <p:nvPr/>
        </p:nvGrpSpPr>
        <p:grpSpPr>
          <a:xfrm>
            <a:off x="6886859" y="2033805"/>
            <a:ext cx="2117630" cy="2501024"/>
            <a:chOff x="6886859" y="2033805"/>
            <a:chExt cx="2117630" cy="250102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10F076D-B722-3144-9C3E-14489477CF72}"/>
                </a:ext>
              </a:extLst>
            </p:cNvPr>
            <p:cNvGrpSpPr/>
            <p:nvPr/>
          </p:nvGrpSpPr>
          <p:grpSpPr>
            <a:xfrm>
              <a:off x="6886859" y="2033805"/>
              <a:ext cx="2117630" cy="2501024"/>
              <a:chOff x="209258" y="2033807"/>
              <a:chExt cx="2501589" cy="1550815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7488622E-4CB0-C79D-977B-F54C30271533}"/>
                  </a:ext>
                </a:extLst>
              </p:cNvPr>
              <p:cNvSpPr/>
              <p:nvPr/>
            </p:nvSpPr>
            <p:spPr>
              <a:xfrm>
                <a:off x="209258" y="2033807"/>
                <a:ext cx="2501589" cy="1550815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49870F61-14A7-7BB5-5D38-B39ACFA6714D}"/>
                  </a:ext>
                </a:extLst>
              </p:cNvPr>
              <p:cNvSpPr/>
              <p:nvPr/>
            </p:nvSpPr>
            <p:spPr>
              <a:xfrm>
                <a:off x="209258" y="2035313"/>
                <a:ext cx="2501589" cy="539857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Gill Sans" panose="020B0502020104020203" pitchFamily="34" charset="-79"/>
                    <a:cs typeface="Gill Sans" panose="020B0502020104020203" pitchFamily="34" charset="-79"/>
                  </a:rPr>
                  <a:t>Hamper Communication</a:t>
                </a:r>
              </a:p>
            </p:txBody>
          </p:sp>
        </p:grpSp>
        <p:pic>
          <p:nvPicPr>
            <p:cNvPr id="34" name="Picture 33" descr="A black and white image of a radio tower&#10;&#10;AI-generated content may be incorrect.">
              <a:extLst>
                <a:ext uri="{FF2B5EF4-FFF2-40B4-BE49-F238E27FC236}">
                  <a16:creationId xmlns:a16="http://schemas.microsoft.com/office/drawing/2014/main" id="{4F12D5BA-85AA-84A1-E860-E261B678B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254" t="8528" r="9048" b="13695"/>
            <a:stretch>
              <a:fillRect/>
            </a:stretch>
          </p:blipFill>
          <p:spPr>
            <a:xfrm>
              <a:off x="7011625" y="3052841"/>
              <a:ext cx="1894357" cy="1159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852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E595187-166C-9290-5C6F-B1A0FC863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>
            <a:extLst>
              <a:ext uri="{FF2B5EF4-FFF2-40B4-BE49-F238E27FC236}">
                <a16:creationId xmlns:a16="http://schemas.microsoft.com/office/drawing/2014/main" id="{A23AD459-4352-E101-08E2-F56823E509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0" y="145709"/>
            <a:ext cx="6986997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Analyzing CFR at Different Center Freq. </a:t>
            </a:r>
            <a:endParaRPr/>
          </a:p>
        </p:txBody>
      </p:sp>
      <p:sp>
        <p:nvSpPr>
          <p:cNvPr id="296" name="Google Shape;296;p36">
            <a:extLst>
              <a:ext uri="{FF2B5EF4-FFF2-40B4-BE49-F238E27FC236}">
                <a16:creationId xmlns:a16="http://schemas.microsoft.com/office/drawing/2014/main" id="{5B37C8F5-A5A8-C91D-78A0-1F876C21527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3" name="Picture 2" descr="A graph and diagram of a graph&#10;&#10;AI-generated content may be incorrect.">
            <a:extLst>
              <a:ext uri="{FF2B5EF4-FFF2-40B4-BE49-F238E27FC236}">
                <a16:creationId xmlns:a16="http://schemas.microsoft.com/office/drawing/2014/main" id="{19C0FABD-2B74-C52C-BA1B-B35FDC9B88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03" r="50000"/>
          <a:stretch>
            <a:fillRect/>
          </a:stretch>
        </p:blipFill>
        <p:spPr>
          <a:xfrm>
            <a:off x="2235059" y="749670"/>
            <a:ext cx="2731225" cy="17757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419F90-DC6B-150C-51EF-F98118138CA2}"/>
              </a:ext>
            </a:extLst>
          </p:cNvPr>
          <p:cNvSpPr txBox="1"/>
          <p:nvPr/>
        </p:nvSpPr>
        <p:spPr>
          <a:xfrm>
            <a:off x="258633" y="1049497"/>
            <a:ext cx="167108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CFR is band-specific</a:t>
            </a:r>
          </a:p>
        </p:txBody>
      </p:sp>
      <p:pic>
        <p:nvPicPr>
          <p:cNvPr id="5" name="Picture 4" descr="A graph and diagram of a graph&#10;&#10;AI-generated content may be incorrect.">
            <a:extLst>
              <a:ext uri="{FF2B5EF4-FFF2-40B4-BE49-F238E27FC236}">
                <a16:creationId xmlns:a16="http://schemas.microsoft.com/office/drawing/2014/main" id="{18D6F9C7-CD11-61F3-3C95-51D6655C24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8404"/>
          <a:stretch>
            <a:fillRect/>
          </a:stretch>
        </p:blipFill>
        <p:spPr>
          <a:xfrm>
            <a:off x="2235058" y="2595623"/>
            <a:ext cx="2731225" cy="17757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47BD1D-5920-5E96-AEE7-0AA16F984E01}"/>
              </a:ext>
            </a:extLst>
          </p:cNvPr>
          <p:cNvSpPr txBox="1"/>
          <p:nvPr/>
        </p:nvSpPr>
        <p:spPr>
          <a:xfrm>
            <a:off x="75969" y="2810220"/>
            <a:ext cx="2036407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Gill Sans" panose="020B0502020104020203" pitchFamily="34" charset="-79"/>
                <a:cs typeface="Gill Sans" panose="020B0502020104020203" pitchFamily="34" charset="-79"/>
              </a:rPr>
              <a:t>Multipath components are band-independent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43358C-041B-255F-6822-893269B01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492" y="1866810"/>
            <a:ext cx="3042248" cy="25396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C38B22-DB34-FF87-ED45-5255D1A565B5}"/>
              </a:ext>
            </a:extLst>
          </p:cNvPr>
          <p:cNvSpPr txBox="1"/>
          <p:nvPr/>
        </p:nvSpPr>
        <p:spPr>
          <a:xfrm>
            <a:off x="5722492" y="773873"/>
            <a:ext cx="315571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latin typeface="Gill Sans" panose="020B0502020104020203" pitchFamily="34" charset="-79"/>
                <a:cs typeface="Gill Sans" panose="020B0502020104020203" pitchFamily="34" charset="-79"/>
              </a:rPr>
              <a:t>CIRs from different center frequencies exhibit consistent dominant multi-paths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3E536-DFF8-03EA-29D5-65000A0E53BB}"/>
              </a:ext>
            </a:extLst>
          </p:cNvPr>
          <p:cNvSpPr txBox="1"/>
          <p:nvPr/>
        </p:nvSpPr>
        <p:spPr>
          <a:xfrm>
            <a:off x="657154" y="4441578"/>
            <a:ext cx="8073813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solidFill>
                  <a:srgbClr val="00B0F0"/>
                </a:solidFill>
                <a:latin typeface="Gill Sans"/>
                <a:cs typeface="Gill Sans" panose="020B0502020104020203" pitchFamily="34" charset="-79"/>
              </a:rPr>
              <a:t>Diff. bands provide complementary views of the same instances</a:t>
            </a:r>
          </a:p>
        </p:txBody>
      </p:sp>
    </p:spTree>
    <p:extLst>
      <p:ext uri="{BB962C8B-B14F-4D97-AF65-F5344CB8AC3E}">
        <p14:creationId xmlns:p14="http://schemas.microsoft.com/office/powerpoint/2010/main" val="233243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EDFC795-4DE7-B9CF-6EE6-A993A2FD4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>
            <a:extLst>
              <a:ext uri="{FF2B5EF4-FFF2-40B4-BE49-F238E27FC236}">
                <a16:creationId xmlns:a16="http://schemas.microsoft.com/office/drawing/2014/main" id="{0000E126-9D7E-A7D4-1648-382DB4FB45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691" y="145709"/>
            <a:ext cx="6860418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 err="1"/>
              <a:t>BandWeave</a:t>
            </a:r>
            <a:r>
              <a:rPr lang="en" sz="2200"/>
              <a:t>: Enhanced Ch. Est. with Band Fusion </a:t>
            </a:r>
            <a:endParaRPr sz="2200"/>
          </a:p>
        </p:txBody>
      </p:sp>
      <p:sp>
        <p:nvSpPr>
          <p:cNvPr id="296" name="Google Shape;296;p36">
            <a:extLst>
              <a:ext uri="{FF2B5EF4-FFF2-40B4-BE49-F238E27FC236}">
                <a16:creationId xmlns:a16="http://schemas.microsoft.com/office/drawing/2014/main" id="{BE1F5F9B-41E6-7AFC-CE19-2B44376DF0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7" name="Google Shape;54;p13">
            <a:extLst>
              <a:ext uri="{FF2B5EF4-FFF2-40B4-BE49-F238E27FC236}">
                <a16:creationId xmlns:a16="http://schemas.microsoft.com/office/drawing/2014/main" id="{41EF04D8-FA78-D8DF-766E-F000CCF9387A}"/>
              </a:ext>
            </a:extLst>
          </p:cNvPr>
          <p:cNvSpPr/>
          <p:nvPr/>
        </p:nvSpPr>
        <p:spPr>
          <a:xfrm>
            <a:off x="194852" y="834018"/>
            <a:ext cx="2109600" cy="799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err="1">
                <a:latin typeface="Times New Roman"/>
                <a:ea typeface="Times New Roman"/>
                <a:cs typeface="Times New Roman"/>
                <a:sym typeface="Times New Roman"/>
              </a:rPr>
              <a:t>BandWeave</a:t>
            </a: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imes New Roman"/>
                <a:ea typeface="Times New Roman"/>
                <a:cs typeface="Times New Roman"/>
                <a:sym typeface="Times New Roman"/>
              </a:rPr>
              <a:t>Beamformer</a:t>
            </a: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D3780ABC-12FE-8D9F-B12D-125B40BB1301}"/>
              </a:ext>
            </a:extLst>
          </p:cNvPr>
          <p:cNvSpPr/>
          <p:nvPr/>
        </p:nvSpPr>
        <p:spPr>
          <a:xfrm>
            <a:off x="6132816" y="861444"/>
            <a:ext cx="2109600" cy="766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err="1">
                <a:latin typeface="Times New Roman"/>
                <a:ea typeface="Times New Roman"/>
                <a:cs typeface="Times New Roman"/>
                <a:sym typeface="Times New Roman"/>
              </a:rPr>
              <a:t>BandWeave</a:t>
            </a:r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err="1">
                <a:latin typeface="Times New Roman"/>
                <a:ea typeface="Times New Roman"/>
                <a:cs typeface="Times New Roman"/>
                <a:sym typeface="Times New Roman"/>
              </a:rPr>
              <a:t>Beamformee</a:t>
            </a:r>
            <a:r>
              <a:rPr lang="en" sz="2400" b="1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" name="Google Shape;56;p13">
            <a:extLst>
              <a:ext uri="{FF2B5EF4-FFF2-40B4-BE49-F238E27FC236}">
                <a16:creationId xmlns:a16="http://schemas.microsoft.com/office/drawing/2014/main" id="{AC572599-DD2E-B7C5-3F2A-64F5BAFA1A0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354" y="1605944"/>
            <a:ext cx="933394" cy="9193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57;p13">
            <a:extLst>
              <a:ext uri="{FF2B5EF4-FFF2-40B4-BE49-F238E27FC236}">
                <a16:creationId xmlns:a16="http://schemas.microsoft.com/office/drawing/2014/main" id="{A8DDF2F4-9C3B-552C-90FB-C1BD603A9988}"/>
              </a:ext>
            </a:extLst>
          </p:cNvPr>
          <p:cNvCxnSpPr/>
          <p:nvPr/>
        </p:nvCxnSpPr>
        <p:spPr>
          <a:xfrm>
            <a:off x="5375732" y="1093002"/>
            <a:ext cx="4500" cy="3075900"/>
          </a:xfrm>
          <a:prstGeom prst="straightConnector1">
            <a:avLst/>
          </a:prstGeom>
          <a:noFill/>
          <a:ln w="139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58;p13">
            <a:extLst>
              <a:ext uri="{FF2B5EF4-FFF2-40B4-BE49-F238E27FC236}">
                <a16:creationId xmlns:a16="http://schemas.microsoft.com/office/drawing/2014/main" id="{D4E0DB2F-09F2-7B49-9BB9-16B396578B8C}"/>
              </a:ext>
            </a:extLst>
          </p:cNvPr>
          <p:cNvCxnSpPr>
            <a:cxnSpLocks/>
          </p:cNvCxnSpPr>
          <p:nvPr/>
        </p:nvCxnSpPr>
        <p:spPr>
          <a:xfrm flipV="1">
            <a:off x="2336574" y="2741601"/>
            <a:ext cx="3067681" cy="298754"/>
          </a:xfrm>
          <a:prstGeom prst="straightConnector1">
            <a:avLst/>
          </a:prstGeom>
          <a:noFill/>
          <a:ln w="27800" cap="flat" cmpd="sng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41716" dist="13905" dir="5400000" algn="bl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Google Shape;59;p13">
            <a:extLst>
              <a:ext uri="{FF2B5EF4-FFF2-40B4-BE49-F238E27FC236}">
                <a16:creationId xmlns:a16="http://schemas.microsoft.com/office/drawing/2014/main" id="{243CA053-22D2-384A-27A7-DA065327CA1C}"/>
              </a:ext>
            </a:extLst>
          </p:cNvPr>
          <p:cNvCxnSpPr>
            <a:cxnSpLocks/>
          </p:cNvCxnSpPr>
          <p:nvPr/>
        </p:nvCxnSpPr>
        <p:spPr>
          <a:xfrm flipH="1" flipV="1">
            <a:off x="2378264" y="1650230"/>
            <a:ext cx="2977523" cy="272085"/>
          </a:xfrm>
          <a:prstGeom prst="straightConnector1">
            <a:avLst/>
          </a:prstGeom>
          <a:noFill/>
          <a:ln w="27800" cap="flat" cmpd="sng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41716" dist="13905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13" name="Google Shape;60;p13">
            <a:extLst>
              <a:ext uri="{FF2B5EF4-FFF2-40B4-BE49-F238E27FC236}">
                <a16:creationId xmlns:a16="http://schemas.microsoft.com/office/drawing/2014/main" id="{D0B77120-80C1-F765-77B9-58F047339FB5}"/>
              </a:ext>
            </a:extLst>
          </p:cNvPr>
          <p:cNvSpPr/>
          <p:nvPr/>
        </p:nvSpPr>
        <p:spPr>
          <a:xfrm rot="339519">
            <a:off x="2708880" y="1092512"/>
            <a:ext cx="2403613" cy="689472"/>
          </a:xfrm>
          <a:prstGeom prst="rect">
            <a:avLst/>
          </a:prstGeom>
          <a:solidFill>
            <a:srgbClr val="EAD1DC">
              <a:alpha val="71620"/>
            </a:srgbClr>
          </a:solidFill>
          <a:ln w="69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Pilots for Band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1, 2… N</a:t>
            </a:r>
            <a:r>
              <a:rPr lang="en" sz="2200" baseline="-25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endParaRPr sz="2200" baseline="-25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61;p13">
            <a:extLst>
              <a:ext uri="{FF2B5EF4-FFF2-40B4-BE49-F238E27FC236}">
                <a16:creationId xmlns:a16="http://schemas.microsoft.com/office/drawing/2014/main" id="{3AE69DDB-EC85-0A63-592E-CA3DF92FC13F}"/>
              </a:ext>
            </a:extLst>
          </p:cNvPr>
          <p:cNvSpPr/>
          <p:nvPr/>
        </p:nvSpPr>
        <p:spPr>
          <a:xfrm rot="-301321">
            <a:off x="2739430" y="2164578"/>
            <a:ext cx="2292701" cy="727832"/>
          </a:xfrm>
          <a:prstGeom prst="rect">
            <a:avLst/>
          </a:prstGeom>
          <a:solidFill>
            <a:srgbClr val="D9EAD3">
              <a:alpha val="71620"/>
            </a:srgbClr>
          </a:solidFill>
          <a:ln w="69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Feedback from Fused Ch.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5" name="Google Shape;62;p13">
            <a:extLst>
              <a:ext uri="{FF2B5EF4-FFF2-40B4-BE49-F238E27FC236}">
                <a16:creationId xmlns:a16="http://schemas.microsoft.com/office/drawing/2014/main" id="{068B172D-1EB2-93D0-F63B-1C822B41B214}"/>
              </a:ext>
            </a:extLst>
          </p:cNvPr>
          <p:cNvCxnSpPr>
            <a:cxnSpLocks/>
          </p:cNvCxnSpPr>
          <p:nvPr/>
        </p:nvCxnSpPr>
        <p:spPr>
          <a:xfrm flipH="1" flipV="1">
            <a:off x="2272373" y="1964636"/>
            <a:ext cx="3091917" cy="1365"/>
          </a:xfrm>
          <a:prstGeom prst="straightConnector1">
            <a:avLst/>
          </a:prstGeom>
          <a:noFill/>
          <a:ln w="139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Google Shape;63;p13">
            <a:extLst>
              <a:ext uri="{FF2B5EF4-FFF2-40B4-BE49-F238E27FC236}">
                <a16:creationId xmlns:a16="http://schemas.microsoft.com/office/drawing/2014/main" id="{BD7BFC3A-7FAF-2A28-11F4-7C909B98CED4}"/>
              </a:ext>
            </a:extLst>
          </p:cNvPr>
          <p:cNvSpPr txBox="1"/>
          <p:nvPr/>
        </p:nvSpPr>
        <p:spPr>
          <a:xfrm>
            <a:off x="5622368" y="1651420"/>
            <a:ext cx="3410053" cy="1960800"/>
          </a:xfrm>
          <a:prstGeom prst="rect">
            <a:avLst/>
          </a:prstGeom>
          <a:solidFill>
            <a:srgbClr val="FFF2CC"/>
          </a:solidFill>
          <a:ln w="139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" name="Google Shape;64;p13">
            <a:extLst>
              <a:ext uri="{FF2B5EF4-FFF2-40B4-BE49-F238E27FC236}">
                <a16:creationId xmlns:a16="http://schemas.microsoft.com/office/drawing/2014/main" id="{4E670CFC-4C30-20D2-5BB7-9143FBEEA9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600" r="600"/>
          <a:stretch/>
        </p:blipFill>
        <p:spPr>
          <a:xfrm rot="-34">
            <a:off x="7965227" y="790065"/>
            <a:ext cx="1151335" cy="9193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65;p13">
            <a:extLst>
              <a:ext uri="{FF2B5EF4-FFF2-40B4-BE49-F238E27FC236}">
                <a16:creationId xmlns:a16="http://schemas.microsoft.com/office/drawing/2014/main" id="{61EC178F-8F55-081B-FDE1-C134E2595482}"/>
              </a:ext>
            </a:extLst>
          </p:cNvPr>
          <p:cNvCxnSpPr>
            <a:cxnSpLocks/>
          </p:cNvCxnSpPr>
          <p:nvPr/>
        </p:nvCxnSpPr>
        <p:spPr>
          <a:xfrm flipH="1">
            <a:off x="2336574" y="3087685"/>
            <a:ext cx="3008191" cy="0"/>
          </a:xfrm>
          <a:prstGeom prst="straightConnector1">
            <a:avLst/>
          </a:prstGeom>
          <a:noFill/>
          <a:ln w="139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9" name="Google Shape;66;p13">
            <a:extLst>
              <a:ext uri="{FF2B5EF4-FFF2-40B4-BE49-F238E27FC236}">
                <a16:creationId xmlns:a16="http://schemas.microsoft.com/office/drawing/2014/main" id="{D6884D2D-8E35-9314-F2BC-10C454A1A6AC}"/>
              </a:ext>
            </a:extLst>
          </p:cNvPr>
          <p:cNvSpPr txBox="1"/>
          <p:nvPr/>
        </p:nvSpPr>
        <p:spPr>
          <a:xfrm>
            <a:off x="372786" y="2656263"/>
            <a:ext cx="1797900" cy="1281300"/>
          </a:xfrm>
          <a:prstGeom prst="rect">
            <a:avLst/>
          </a:prstGeom>
          <a:solidFill>
            <a:srgbClr val="FFF2CC"/>
          </a:solidFill>
          <a:ln w="139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- Estimate Precoding Matrix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0" name="Google Shape;67;p13">
            <a:extLst>
              <a:ext uri="{FF2B5EF4-FFF2-40B4-BE49-F238E27FC236}">
                <a16:creationId xmlns:a16="http://schemas.microsoft.com/office/drawing/2014/main" id="{0A04132C-595B-3311-260D-88D87E68A572}"/>
              </a:ext>
            </a:extLst>
          </p:cNvPr>
          <p:cNvCxnSpPr>
            <a:cxnSpLocks/>
          </p:cNvCxnSpPr>
          <p:nvPr/>
        </p:nvCxnSpPr>
        <p:spPr>
          <a:xfrm flipH="1" flipV="1">
            <a:off x="2365509" y="3815955"/>
            <a:ext cx="3003033" cy="280831"/>
          </a:xfrm>
          <a:prstGeom prst="straightConnector1">
            <a:avLst/>
          </a:prstGeom>
          <a:noFill/>
          <a:ln w="27800" cap="flat" cmpd="sng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ffectLst>
            <a:outerShdw blurRad="41716" dist="13905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21" name="Google Shape;68;p13">
            <a:extLst>
              <a:ext uri="{FF2B5EF4-FFF2-40B4-BE49-F238E27FC236}">
                <a16:creationId xmlns:a16="http://schemas.microsoft.com/office/drawing/2014/main" id="{A7924D7A-ECA8-4771-5D38-B4F0171BFFD4}"/>
              </a:ext>
            </a:extLst>
          </p:cNvPr>
          <p:cNvSpPr/>
          <p:nvPr/>
        </p:nvSpPr>
        <p:spPr>
          <a:xfrm rot="323957">
            <a:off x="2864228" y="3304744"/>
            <a:ext cx="2104236" cy="637193"/>
          </a:xfrm>
          <a:prstGeom prst="rect">
            <a:avLst/>
          </a:prstGeom>
          <a:solidFill>
            <a:srgbClr val="EAD1DC">
              <a:alpha val="71620"/>
            </a:srgbClr>
          </a:solidFill>
          <a:ln w="69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6750" tIns="66750" rIns="66750" bIns="6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Times New Roman"/>
                <a:ea typeface="Times New Roman"/>
                <a:cs typeface="Times New Roman"/>
                <a:sym typeface="Times New Roman"/>
              </a:rPr>
              <a:t>Beamformed Data</a:t>
            </a:r>
            <a:endParaRPr sz="22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2" name="Google Shape;69;p13">
            <a:extLst>
              <a:ext uri="{FF2B5EF4-FFF2-40B4-BE49-F238E27FC236}">
                <a16:creationId xmlns:a16="http://schemas.microsoft.com/office/drawing/2014/main" id="{D0AD8C6A-41E6-3900-5798-78D79B06867C}"/>
              </a:ext>
            </a:extLst>
          </p:cNvPr>
          <p:cNvCxnSpPr>
            <a:cxnSpLocks/>
          </p:cNvCxnSpPr>
          <p:nvPr/>
        </p:nvCxnSpPr>
        <p:spPr>
          <a:xfrm flipH="1">
            <a:off x="2365509" y="4139707"/>
            <a:ext cx="2990278" cy="0"/>
          </a:xfrm>
          <a:prstGeom prst="straightConnector1">
            <a:avLst/>
          </a:prstGeom>
          <a:noFill/>
          <a:ln w="139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3" name="Google Shape;70;p13">
            <a:extLst>
              <a:ext uri="{FF2B5EF4-FFF2-40B4-BE49-F238E27FC236}">
                <a16:creationId xmlns:a16="http://schemas.microsoft.com/office/drawing/2014/main" id="{81EEF342-BFA9-5E32-DB46-30316FDBB5DA}"/>
              </a:ext>
            </a:extLst>
          </p:cNvPr>
          <p:cNvCxnSpPr/>
          <p:nvPr/>
        </p:nvCxnSpPr>
        <p:spPr>
          <a:xfrm flipH="1">
            <a:off x="2356519" y="1041694"/>
            <a:ext cx="1800" cy="3117300"/>
          </a:xfrm>
          <a:prstGeom prst="straightConnector1">
            <a:avLst/>
          </a:prstGeom>
          <a:noFill/>
          <a:ln w="139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71;p13">
            <a:extLst>
              <a:ext uri="{FF2B5EF4-FFF2-40B4-BE49-F238E27FC236}">
                <a16:creationId xmlns:a16="http://schemas.microsoft.com/office/drawing/2014/main" id="{4A8DE155-1FF2-5C9C-2DBC-2C12A2C374C9}"/>
              </a:ext>
            </a:extLst>
          </p:cNvPr>
          <p:cNvSpPr txBox="1"/>
          <p:nvPr/>
        </p:nvSpPr>
        <p:spPr>
          <a:xfrm>
            <a:off x="5530691" y="1728795"/>
            <a:ext cx="3536400" cy="6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750" tIns="66750" rIns="66750" bIns="66750" anchor="ctr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-Est. Ch. Response for </a:t>
            </a: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Bands 1 to N</a:t>
            </a:r>
            <a:r>
              <a:rPr lang="en" sz="2200" baseline="-25000"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endParaRPr sz="2200" baseline="-25000"/>
          </a:p>
        </p:txBody>
      </p:sp>
      <p:sp>
        <p:nvSpPr>
          <p:cNvPr id="25" name="Google Shape;72;p13">
            <a:extLst>
              <a:ext uri="{FF2B5EF4-FFF2-40B4-BE49-F238E27FC236}">
                <a16:creationId xmlns:a16="http://schemas.microsoft.com/office/drawing/2014/main" id="{A86953A1-7646-E424-DBB9-CDB324CD49B9}"/>
              </a:ext>
            </a:extLst>
          </p:cNvPr>
          <p:cNvSpPr txBox="1"/>
          <p:nvPr/>
        </p:nvSpPr>
        <p:spPr>
          <a:xfrm>
            <a:off x="5639358" y="2616703"/>
            <a:ext cx="3256500" cy="6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750" tIns="66750" rIns="66750" bIns="66750" anchor="ctr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Times New Roman"/>
                <a:ea typeface="Times New Roman"/>
                <a:cs typeface="Times New Roman"/>
                <a:sym typeface="Times New Roman"/>
              </a:rPr>
              <a:t>- Fuse Responses in  Time Domain</a:t>
            </a:r>
            <a:endParaRPr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FF22F-B4C1-7C6F-E0F0-73599100D856}"/>
              </a:ext>
            </a:extLst>
          </p:cNvPr>
          <p:cNvSpPr txBox="1"/>
          <p:nvPr/>
        </p:nvSpPr>
        <p:spPr>
          <a:xfrm>
            <a:off x="585807" y="4301835"/>
            <a:ext cx="8213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800" dirty="0" err="1">
                <a:solidFill>
                  <a:srgbClr val="FF0000"/>
                </a:solidFill>
                <a:latin typeface="Gill Sans"/>
                <a:sym typeface="Gill Sans"/>
              </a:rPr>
              <a:t>BandWeave</a:t>
            </a:r>
            <a:r>
              <a:rPr lang="en" sz="2800" dirty="0">
                <a:solidFill>
                  <a:srgbClr val="FF0000"/>
                </a:solidFill>
                <a:latin typeface="Gill Sans"/>
                <a:sym typeface="Gill Sans"/>
              </a:rPr>
              <a:t> </a:t>
            </a:r>
            <a:r>
              <a:rPr lang="en" sz="2800" dirty="0">
                <a:solidFill>
                  <a:srgbClr val="FF0000"/>
                </a:solidFill>
                <a:latin typeface="Gill Sans"/>
                <a:sym typeface="Wingdings" pitchFamily="2" charset="2"/>
              </a:rPr>
              <a:t></a:t>
            </a:r>
            <a:r>
              <a:rPr lang="en" sz="2800" dirty="0">
                <a:solidFill>
                  <a:srgbClr val="FF0000"/>
                </a:solidFill>
                <a:latin typeface="Gill Sans"/>
                <a:sym typeface="Gill Sans"/>
              </a:rPr>
              <a:t> Enhanced Ch. Est. </a:t>
            </a:r>
            <a:r>
              <a:rPr lang="en" sz="2800" dirty="0">
                <a:solidFill>
                  <a:srgbClr val="FF0000"/>
                </a:solidFill>
                <a:latin typeface="Gill Sans"/>
                <a:sym typeface="Wingdings" pitchFamily="2" charset="2"/>
              </a:rPr>
              <a:t></a:t>
            </a:r>
            <a:r>
              <a:rPr lang="en" sz="2800" dirty="0">
                <a:solidFill>
                  <a:srgbClr val="FF0000"/>
                </a:solidFill>
                <a:latin typeface="Gill Sans"/>
                <a:sym typeface="Gill Sans"/>
              </a:rPr>
              <a:t> Improved Comm.</a:t>
            </a:r>
            <a:endParaRPr lang="en-US" sz="2800" b="1" dirty="0">
              <a:solidFill>
                <a:srgbClr val="FF0000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21019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9" grpId="0" animBg="1"/>
      <p:bldP spid="21" grpId="0" animBg="1"/>
      <p:bldP spid="24" grpId="0"/>
      <p:bldP spid="25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3C2E815D-690C-8CCC-5EB0-3A0B3667F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>
            <a:extLst>
              <a:ext uri="{FF2B5EF4-FFF2-40B4-BE49-F238E27FC236}">
                <a16:creationId xmlns:a16="http://schemas.microsoft.com/office/drawing/2014/main" id="{522CC020-8021-9110-92B0-AC3401AD81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643" y="134334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None/>
            </a:pPr>
            <a:r>
              <a:rPr lang="en" sz="2200" dirty="0">
                <a:solidFill>
                  <a:schemeClr val="tx1"/>
                </a:solidFill>
              </a:rPr>
              <a:t>Prior Work and Existing Challenges</a:t>
            </a:r>
            <a:endParaRPr sz="2200" dirty="0">
              <a:solidFill>
                <a:schemeClr val="tx1"/>
              </a:solidFill>
            </a:endParaRPr>
          </a:p>
        </p:txBody>
      </p:sp>
      <p:sp>
        <p:nvSpPr>
          <p:cNvPr id="135" name="Google Shape;135;p19">
            <a:extLst>
              <a:ext uri="{FF2B5EF4-FFF2-40B4-BE49-F238E27FC236}">
                <a16:creationId xmlns:a16="http://schemas.microsoft.com/office/drawing/2014/main" id="{D2DE7941-4E8A-7CE4-BB49-C49DC0CB780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6" name="Google Shape;136;p19">
            <a:extLst>
              <a:ext uri="{FF2B5EF4-FFF2-40B4-BE49-F238E27FC236}">
                <a16:creationId xmlns:a16="http://schemas.microsoft.com/office/drawing/2014/main" id="{FFD25306-AAEA-1F57-4C5E-913BB205E7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2643" y="3643490"/>
            <a:ext cx="8758714" cy="122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800" dirty="0"/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A. Banerjee, X. Zhao, V. Chhabra, K. Srinivasan, and S. Parthasarathy, “HORCRUX: Accurate Cross Band Channel Prediction,” in Proceedings of the 30th Annual International Conference on Mobile Computing and Networking, pp. 1–15, 2024.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M. S. Safari, V.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Pourahmadi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and S.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Sodagari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“Deep UL2DL: Data-driven Channel Knowledge Transfer from Uplink to Downlink,” IEEE Open Journal of Vehicular Technology, vol. 1, pp. 29–44, 2019.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X. Li, H. Wang, Z. Chen, Z. Jiang, and J. Luo, “UWB-Fi: Pushing Wi-Fi Towards Ultra-Wideband for Fine-Granularity Sensing,” in Proceedings of the 22nd Annual International Conference on Mobile Systems, 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Appli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-cations and Services, pp. 42–55, 2024</a:t>
            </a:r>
          </a:p>
          <a:p>
            <a:pPr marL="342900" indent="-234950" algn="just">
              <a:lnSpc>
                <a:spcPct val="115000"/>
              </a:lnSpc>
              <a:spcBef>
                <a:spcPts val="0"/>
              </a:spcBef>
              <a:buSzPts val="1100"/>
              <a:buFont typeface="Arial"/>
              <a:buChar char="●"/>
            </a:pP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J. Pegoraro, J. O. Lacruz, M. Rossi, and J. Widmer, “</a:t>
            </a:r>
            <a:r>
              <a:rPr lang="en-US" sz="8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HiSAC</a:t>
            </a:r>
            <a:r>
              <a:rPr lang="en-US" sz="8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High-Resolution Sensing with Multiband Communication Signals,” in Proceedings of the 22nd ACM Conference on Embedded Networked Sensor Systems, pp. 549–563, 2024.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DB746F61-B302-7ED5-5545-26CBD3621CE8}"/>
              </a:ext>
            </a:extLst>
          </p:cNvPr>
          <p:cNvSpPr/>
          <p:nvPr/>
        </p:nvSpPr>
        <p:spPr>
          <a:xfrm>
            <a:off x="553817" y="1487289"/>
            <a:ext cx="4094582" cy="473199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300"/>
            </a:pPr>
            <a:r>
              <a:rPr lang="en-US" sz="2000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Cross Link CFR Estimation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4DCF78E0-D994-74F0-AF8E-AC4BB72CEC4E}"/>
              </a:ext>
            </a:extLst>
          </p:cNvPr>
          <p:cNvSpPr/>
          <p:nvPr/>
        </p:nvSpPr>
        <p:spPr>
          <a:xfrm>
            <a:off x="985418" y="2175198"/>
            <a:ext cx="4094582" cy="473198"/>
          </a:xfrm>
          <a:prstGeom prst="parallelogram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300"/>
            </a:pPr>
            <a:r>
              <a:rPr lang="en-US" sz="2000" dirty="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Cross Band CFR Estimation</a:t>
            </a: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4960D948-13C0-64F0-3A48-54A3DB802258}"/>
              </a:ext>
            </a:extLst>
          </p:cNvPr>
          <p:cNvSpPr/>
          <p:nvPr/>
        </p:nvSpPr>
        <p:spPr>
          <a:xfrm>
            <a:off x="151212" y="836752"/>
            <a:ext cx="4094582" cy="473198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52941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ts val="1300"/>
            </a:pPr>
            <a:r>
              <a:rPr lang="en-US" sz="2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Spectrum Splicing</a:t>
            </a:r>
            <a:endParaRPr lang="en-US" sz="2000" dirty="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8452268-0430-7538-CF6A-F158F30CC02D}"/>
              </a:ext>
            </a:extLst>
          </p:cNvPr>
          <p:cNvGrpSpPr/>
          <p:nvPr/>
        </p:nvGrpSpPr>
        <p:grpSpPr>
          <a:xfrm>
            <a:off x="5365939" y="1803259"/>
            <a:ext cx="3539306" cy="893580"/>
            <a:chOff x="5080000" y="714683"/>
            <a:chExt cx="3539306" cy="893580"/>
          </a:xfrm>
        </p:grpSpPr>
        <p:pic>
          <p:nvPicPr>
            <p:cNvPr id="8" name="Picture 7" descr="A black and white silhouette of a drone&#10;&#10;AI-generated content may be incorrect.">
              <a:extLst>
                <a:ext uri="{FF2B5EF4-FFF2-40B4-BE49-F238E27FC236}">
                  <a16:creationId xmlns:a16="http://schemas.microsoft.com/office/drawing/2014/main" id="{D268725F-5926-2BCE-1C6A-919F7767D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674" t="20591" r="5234" b="20469"/>
            <a:stretch>
              <a:fillRect/>
            </a:stretch>
          </p:blipFill>
          <p:spPr>
            <a:xfrm>
              <a:off x="5080000" y="714683"/>
              <a:ext cx="1293323" cy="855613"/>
            </a:xfrm>
            <a:prstGeom prst="rect">
              <a:avLst/>
            </a:prstGeom>
          </p:spPr>
        </p:pic>
        <p:pic>
          <p:nvPicPr>
            <p:cNvPr id="9" name="Google Shape;56;p13">
              <a:extLst>
                <a:ext uri="{FF2B5EF4-FFF2-40B4-BE49-F238E27FC236}">
                  <a16:creationId xmlns:a16="http://schemas.microsoft.com/office/drawing/2014/main" id="{30DB07F7-6D6B-4794-9E71-230A596707E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785100" y="716165"/>
              <a:ext cx="834206" cy="73330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E632D15-7897-E413-A46E-775549061A71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6438833" y="1082817"/>
              <a:ext cx="134626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4AFD182-1921-04D6-C168-F609EE2C2946}"/>
                </a:ext>
              </a:extLst>
            </p:cNvPr>
            <p:cNvSpPr txBox="1"/>
            <p:nvPr/>
          </p:nvSpPr>
          <p:spPr>
            <a:xfrm>
              <a:off x="6663072" y="745603"/>
              <a:ext cx="8322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UL CFR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8006C1B-4601-62DC-9B60-115C17316B13}"/>
                </a:ext>
              </a:extLst>
            </p:cNvPr>
            <p:cNvCxnSpPr>
              <a:cxnSpLocks/>
            </p:cNvCxnSpPr>
            <p:nvPr/>
          </p:nvCxnSpPr>
          <p:spPr>
            <a:xfrm>
              <a:off x="6438833" y="1228867"/>
              <a:ext cx="1346267" cy="0"/>
            </a:xfrm>
            <a:prstGeom prst="straightConnector1">
              <a:avLst/>
            </a:prstGeom>
            <a:ln w="38100">
              <a:solidFill>
                <a:srgbClr val="3535FF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90256C-1A54-CF32-8ADE-13423139467A}"/>
                </a:ext>
              </a:extLst>
            </p:cNvPr>
            <p:cNvSpPr txBox="1"/>
            <p:nvPr/>
          </p:nvSpPr>
          <p:spPr>
            <a:xfrm>
              <a:off x="6292672" y="1300486"/>
              <a:ext cx="16385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Predicted DL CFR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7240830-8179-B506-5FC8-B4816EF4DEBD}"/>
              </a:ext>
            </a:extLst>
          </p:cNvPr>
          <p:cNvGrpSpPr/>
          <p:nvPr/>
        </p:nvGrpSpPr>
        <p:grpSpPr>
          <a:xfrm>
            <a:off x="5439711" y="800136"/>
            <a:ext cx="3344510" cy="722892"/>
            <a:chOff x="5700122" y="1722491"/>
            <a:chExt cx="3344510" cy="72289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07B66F0-F0B3-40EE-47FF-7B9CEBB6DAB3}"/>
                </a:ext>
              </a:extLst>
            </p:cNvPr>
            <p:cNvGrpSpPr/>
            <p:nvPr/>
          </p:nvGrpSpPr>
          <p:grpSpPr>
            <a:xfrm>
              <a:off x="5700122" y="1722491"/>
              <a:ext cx="1348434" cy="722892"/>
              <a:chOff x="2867802" y="2240946"/>
              <a:chExt cx="2172058" cy="1392069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3F10D552-ADF0-7193-5E54-F0A3074D00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7802" y="2864043"/>
                <a:ext cx="2172058" cy="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0CB4B7F-FA27-93A0-3AED-44B434D66D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67229" y="2240946"/>
                <a:ext cx="0" cy="623097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9DE56DA-6B3F-42FF-05E4-C7FA18117B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53831" y="2446790"/>
                <a:ext cx="0" cy="417253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B9CACF1-DE7B-3320-AF7E-6026428712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8091" y="2524677"/>
                <a:ext cx="0" cy="339366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220BA6F-1BA8-ED9E-B658-A1B92AD0CD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29374" y="2655417"/>
                <a:ext cx="0" cy="225317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4473BCE-B867-E312-6276-D567EF46B5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18315" y="2694360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962C27A-1B0C-7BA2-8FFE-2DA36D3C24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74955" y="2446790"/>
                <a:ext cx="0" cy="417253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D734AB6C-F3C5-C8BB-7EE0-7B17D9D71B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8707" y="2541368"/>
                <a:ext cx="0" cy="339366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0413AC1-5853-71FE-80B1-7D53FD44C40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16787" y="2627600"/>
                <a:ext cx="0" cy="225317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9D188EC-FCD4-4A47-4068-A11A566A19E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37207" y="2678365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BEA5F2B-B56A-375B-D9B3-62B105905A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59968" y="2678365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7F71521-50D0-C0B7-9687-330D6B9465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9751" y="2694359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38A85CE-229F-0410-4E26-76F91BED52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14853" y="2652286"/>
                <a:ext cx="0" cy="221492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6CD9173-F397-4253-3053-742B9E761C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39954" y="2627600"/>
                <a:ext cx="0" cy="230183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FDE92DC-849E-BA15-1EA9-E165B5A7CC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67395" y="2665152"/>
                <a:ext cx="0" cy="187766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B0C7BCB-F2F3-1C7A-D61C-39B8F405F4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87817" y="2627600"/>
                <a:ext cx="0" cy="253133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9F2B2DF-3AC3-96DA-5BA7-2CCA6CFB86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17599" y="2673498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1C70443-97DF-5182-6DEF-06F59368D3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53019" y="2567733"/>
                <a:ext cx="0" cy="306045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04C75C6E-9FED-B2C8-8F60-1524D081648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39621" y="2637334"/>
                <a:ext cx="0" cy="236444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62A432C-6ECA-1BEF-4938-D04466031E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23881" y="2534412"/>
                <a:ext cx="0" cy="339366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329236E-2E6A-44CC-3FFE-95F0E69E15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15164" y="2665152"/>
                <a:ext cx="0" cy="225317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BD5D43F-08A7-C36E-9FED-B15C93B14B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04105" y="2704094"/>
                <a:ext cx="0" cy="179420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318DA74-0FF8-77D9-120F-3CCA0AEBFD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60745" y="2652286"/>
                <a:ext cx="0" cy="221492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E8A4612-AC2F-65F5-12DE-EC96A859CB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84496" y="2551102"/>
                <a:ext cx="0" cy="339366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8D970F39-6695-62DF-CFB7-85AA784B28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2577" y="2637334"/>
                <a:ext cx="0" cy="225317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4B33E859-0BA6-B6B1-D503-CC503495A1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0707" y="2559450"/>
                <a:ext cx="0" cy="321284"/>
              </a:xfrm>
              <a:prstGeom prst="line">
                <a:avLst/>
              </a:prstGeom>
              <a:ln w="38100">
                <a:solidFill>
                  <a:srgbClr val="3535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B3D71D2-C2D9-5BD9-3F83-245402ED39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7802" y="3606590"/>
                <a:ext cx="2172058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F4653CB4-66BE-B81A-9026-DE22F59494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67229" y="3014244"/>
                <a:ext cx="0" cy="59234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4A7CAA63-B4CB-9965-E96B-7F0404BC40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53831" y="3241851"/>
                <a:ext cx="0" cy="36473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BAD7824-8018-7806-889F-A341C7E417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8091" y="3341197"/>
                <a:ext cx="0" cy="26539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460BFF95-073B-72BF-DAAA-161D2759C6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29374" y="3370147"/>
                <a:ext cx="0" cy="25313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FB26D5E-55F3-78C8-3F32-02BEA8FEC0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18315" y="3301996"/>
                <a:ext cx="0" cy="31433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DF6EC78-EFCA-0CD6-C71E-8739472C445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74955" y="3197859"/>
                <a:ext cx="3543" cy="408731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CDE8C425-31F1-04CA-5D79-71036FEB1F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8707" y="3302987"/>
                <a:ext cx="0" cy="32029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E2C3675-F4A5-460B-46FA-63BF557DE4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16787" y="3370147"/>
                <a:ext cx="0" cy="225317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373096A-6191-BBF2-CD50-E340FD1E83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37207" y="3420911"/>
                <a:ext cx="0" cy="17942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F2671724-2690-A04C-4ED0-A8FA70C9FF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59968" y="3420911"/>
                <a:ext cx="0" cy="17942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51DF521A-A588-0AD6-79F3-7B0E9ECFB8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9751" y="3436906"/>
                <a:ext cx="0" cy="17942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B2ED2080-370F-8A40-9587-87EB3FFB38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14853" y="3394833"/>
                <a:ext cx="0" cy="221492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03B59DFD-9E32-5E44-6253-2C7D8DAD46D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39954" y="3370147"/>
                <a:ext cx="0" cy="2301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7A3D3876-44F4-B38D-3A51-D446281F0C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67395" y="3407698"/>
                <a:ext cx="0" cy="18776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DA21FF87-B947-8F97-2D3F-7F121BFA3C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87817" y="3453597"/>
                <a:ext cx="0" cy="169683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320B1308-AF57-AAAB-EF00-24CDF191FB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17599" y="3416044"/>
                <a:ext cx="0" cy="17942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D3DB4A39-CCD2-88AF-594D-DA8B979BF8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53019" y="3436906"/>
                <a:ext cx="0" cy="17941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81A48DB5-30EC-4DAF-73E6-2220080183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39621" y="3379881"/>
                <a:ext cx="0" cy="236444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16101112-8ACB-8A7D-374E-35E426BC97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23881" y="3436906"/>
                <a:ext cx="0" cy="179419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ACAF1C65-424A-B3DD-08FC-09EFE773E32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15164" y="3407698"/>
                <a:ext cx="0" cy="225317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37C348C5-D5C3-5CC3-FC5E-070A5C56EE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04105" y="3446641"/>
                <a:ext cx="0" cy="17942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E8A2D03C-EAA6-FDAB-FD60-41E5A2E345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60745" y="3394833"/>
                <a:ext cx="0" cy="221492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67930B13-CB68-45BA-C619-9854241B2D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84496" y="3293648"/>
                <a:ext cx="0" cy="339366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231A8DCD-099C-E8B4-BAB2-A8835A9F7A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2577" y="3397961"/>
                <a:ext cx="0" cy="207237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A74FB50E-2129-EBA8-6460-339DAD1B05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90707" y="3406308"/>
                <a:ext cx="0" cy="216972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89E611F2-885B-59D3-20EC-F14B7693A3AD}"/>
                </a:ext>
              </a:extLst>
            </p:cNvPr>
            <p:cNvGrpSpPr/>
            <p:nvPr/>
          </p:nvGrpSpPr>
          <p:grpSpPr>
            <a:xfrm>
              <a:off x="7696199" y="1860483"/>
              <a:ext cx="1348433" cy="433638"/>
              <a:chOff x="2771610" y="4139474"/>
              <a:chExt cx="2364443" cy="675813"/>
            </a:xfrm>
          </p:grpSpPr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729A0508-58A3-7E28-593D-55C1D6E4FB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1610" y="4787792"/>
                <a:ext cx="2364443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9E8C5AC4-0D2E-7496-D997-B821691A6A7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59559" y="4139474"/>
                <a:ext cx="0" cy="64831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711BCAC1-C4C5-5D2C-172F-D6EF31E866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53831" y="4353650"/>
                <a:ext cx="0" cy="43414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0A172130-111F-63E6-B330-31CF7B963B3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45555" y="4434690"/>
                <a:ext cx="0" cy="35310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FBBB606A-F9B0-5DE9-029B-005B2BA31A5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44923" y="4570721"/>
                <a:ext cx="0" cy="23443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58183DCB-1592-324A-E791-127829341C5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41742" y="4611241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EB79FA7D-35F4-4D03-CA17-151ED016F6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9112" y="4353650"/>
                <a:ext cx="0" cy="43414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31394094-C15C-F81E-9B13-42EE83F0C3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76110" y="4452056"/>
                <a:ext cx="0" cy="35310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830CD92F-38FF-3765-EAF7-1C4E8A8E0B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86935" y="4541779"/>
                <a:ext cx="0" cy="23443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E6A78E77-AB3E-1065-F16B-AA1A26110C9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00306" y="4594598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2FDE2786-7235-CEF1-35CB-FE46C4654D4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16226" y="4594598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93F9DC99-92FE-2FF6-C871-5B781EC6C7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9789" y="4611240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6620A0AC-8DD2-6DA7-5C40-F407D65D51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58257" y="4567464"/>
                <a:ext cx="0" cy="23045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4C1D5928-315B-4E7D-0A0A-0DFC297E225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76724" y="4541779"/>
                <a:ext cx="0" cy="2395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87429F21-2253-5ED0-4A81-F2EE86AC3D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97739" y="4580850"/>
                <a:ext cx="0" cy="195366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1CA7D561-E876-4183-018C-F448E05DF7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11112" y="4541779"/>
                <a:ext cx="0" cy="263379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1BA81CEF-202F-E1C9-3142-D148A2D721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34675" y="4589534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80AB71FC-93DA-EFC9-9D21-750391A7FD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06091" y="4479488"/>
                <a:ext cx="0" cy="318433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4573D08C-FAB9-D172-08C3-4938973B59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00364" y="4551907"/>
                <a:ext cx="0" cy="246014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BF50EBEF-F912-DACA-16E0-CADF1DCEB2A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92087" y="4444819"/>
                <a:ext cx="0" cy="35310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F5C2C9A8-4124-9C1D-7FC0-CB7E0DD64F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91455" y="4580850"/>
                <a:ext cx="0" cy="23443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E58839B2-A1DD-2A7E-69D8-AB976D9B6F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88274" y="4621369"/>
                <a:ext cx="0" cy="18668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CA4E40F5-6A7A-8E2C-2E0C-4435E335C8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05644" y="4567464"/>
                <a:ext cx="0" cy="23045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6B837E9-9C70-202F-D3DF-B9B4ADAF10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22642" y="4462184"/>
                <a:ext cx="0" cy="353102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F446D40-0415-B3E7-9E69-47A67DFFFD7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33467" y="4551907"/>
                <a:ext cx="0" cy="234437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BB2B6B5F-2C76-E3CE-FE47-87F72B0F22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82546" y="4470870"/>
                <a:ext cx="0" cy="334288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3" name="Right Arrow 172">
              <a:extLst>
                <a:ext uri="{FF2B5EF4-FFF2-40B4-BE49-F238E27FC236}">
                  <a16:creationId xmlns:a16="http://schemas.microsoft.com/office/drawing/2014/main" id="{6EC7E459-98A8-3900-367A-E27D958092A3}"/>
                </a:ext>
              </a:extLst>
            </p:cNvPr>
            <p:cNvSpPr/>
            <p:nvPr/>
          </p:nvSpPr>
          <p:spPr>
            <a:xfrm>
              <a:off x="7213599" y="2080366"/>
              <a:ext cx="364809" cy="266700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793F8B4-C5B3-6A9F-6F66-A5E991D972D9}"/>
              </a:ext>
            </a:extLst>
          </p:cNvPr>
          <p:cNvSpPr txBox="1"/>
          <p:nvPr/>
        </p:nvSpPr>
        <p:spPr>
          <a:xfrm>
            <a:off x="1171714" y="2785911"/>
            <a:ext cx="7109857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Prior work focuses only on sensing or CFR prediction and does not improve estimation fidelity</a:t>
            </a:r>
          </a:p>
        </p:txBody>
      </p:sp>
    </p:spTree>
    <p:extLst>
      <p:ext uri="{BB962C8B-B14F-4D97-AF65-F5344CB8AC3E}">
        <p14:creationId xmlns:p14="http://schemas.microsoft.com/office/powerpoint/2010/main" val="26037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8FF3D-2E9F-728D-10B6-CDD9EB99A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704AB92-2AEB-EB2C-2352-2AF554D4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48" y="143901"/>
            <a:ext cx="6311597" cy="393463"/>
          </a:xfrm>
        </p:spPr>
        <p:txBody>
          <a:bodyPr>
            <a:noAutofit/>
          </a:bodyPr>
          <a:lstStyle/>
          <a:p>
            <a:r>
              <a:rPr lang="en-US" dirty="0"/>
              <a:t>Summary of Key Contributions</a:t>
            </a:r>
          </a:p>
        </p:txBody>
      </p:sp>
      <p:sp>
        <p:nvSpPr>
          <p:cNvPr id="12" name="Google Shape;193;p30">
            <a:extLst>
              <a:ext uri="{FF2B5EF4-FFF2-40B4-BE49-F238E27FC236}">
                <a16:creationId xmlns:a16="http://schemas.microsoft.com/office/drawing/2014/main" id="{2D156CD6-55DF-79C4-0FEF-29CBD055037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4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2B6023-8153-C18B-C75F-13032F8D1E95}"/>
              </a:ext>
            </a:extLst>
          </p:cNvPr>
          <p:cNvGrpSpPr/>
          <p:nvPr/>
        </p:nvGrpSpPr>
        <p:grpSpPr>
          <a:xfrm>
            <a:off x="371869" y="979871"/>
            <a:ext cx="8124074" cy="902449"/>
            <a:chOff x="509963" y="775534"/>
            <a:chExt cx="8124074" cy="9024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6F744D-667E-00EC-230F-6D15025F1B62}"/>
                </a:ext>
              </a:extLst>
            </p:cNvPr>
            <p:cNvSpPr txBox="1"/>
            <p:nvPr/>
          </p:nvSpPr>
          <p:spPr>
            <a:xfrm>
              <a:off x="1620841" y="775534"/>
              <a:ext cx="7013196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>
                  <a:latin typeface="Gill Sans" panose="020B0502020104020203" pitchFamily="34" charset="-79"/>
                  <a:cs typeface="Gill Sans" panose="020B0502020104020203" pitchFamily="34" charset="-79"/>
                </a:rPr>
                <a:t>BandWeave</a:t>
              </a:r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 is the first framework to coherently</a:t>
              </a:r>
            </a:p>
            <a:p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fuse CFRs to enhance channel estimation resolution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29F013C-4C1F-063B-F2CC-6DFACF942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63" y="791503"/>
              <a:ext cx="886480" cy="88648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E9FF08A-7B3B-B187-2DB7-444DEAF419D5}"/>
              </a:ext>
            </a:extLst>
          </p:cNvPr>
          <p:cNvGrpSpPr/>
          <p:nvPr/>
        </p:nvGrpSpPr>
        <p:grpSpPr>
          <a:xfrm>
            <a:off x="371869" y="3599796"/>
            <a:ext cx="8321456" cy="886480"/>
            <a:chOff x="497703" y="3423627"/>
            <a:chExt cx="8321456" cy="88648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96E682D-60FB-7421-E08B-3D8735E863D4}"/>
                </a:ext>
              </a:extLst>
            </p:cNvPr>
            <p:cNvSpPr txBox="1"/>
            <p:nvPr/>
          </p:nvSpPr>
          <p:spPr>
            <a:xfrm>
              <a:off x="1384183" y="3451368"/>
              <a:ext cx="7434976" cy="83099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We extensively evaluate </a:t>
              </a:r>
              <a:r>
                <a:rPr lang="en-US" sz="2400" dirty="0" err="1">
                  <a:latin typeface="Gill Sans" panose="020B0502020104020203" pitchFamily="34" charset="-79"/>
                  <a:cs typeface="Gill Sans" panose="020B0502020104020203" pitchFamily="34" charset="-79"/>
                </a:rPr>
                <a:t>BandWeave</a:t>
              </a:r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 with an IEEE 802.11ac MU-MIMO and a 60 GHz SU-MIMO testbed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944C2BB-2673-9698-BF23-5ABC63FBE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703" y="3423627"/>
              <a:ext cx="886480" cy="88648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067DAF1-A2E5-AF59-8966-83C240528998}"/>
              </a:ext>
            </a:extLst>
          </p:cNvPr>
          <p:cNvGrpSpPr/>
          <p:nvPr/>
        </p:nvGrpSpPr>
        <p:grpSpPr>
          <a:xfrm>
            <a:off x="371869" y="2297818"/>
            <a:ext cx="8545853" cy="886480"/>
            <a:chOff x="497703" y="2107565"/>
            <a:chExt cx="8545853" cy="88648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A961B8-120C-A81E-21A6-F43333200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7703" y="2107565"/>
              <a:ext cx="886480" cy="8864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3C64B3C-4BB2-12D6-791C-51F8D4356707}"/>
                </a:ext>
              </a:extLst>
            </p:cNvPr>
            <p:cNvSpPr txBox="1"/>
            <p:nvPr/>
          </p:nvSpPr>
          <p:spPr>
            <a:xfrm>
              <a:off x="1608581" y="2107565"/>
              <a:ext cx="743497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We introduce a 3-phase learning framework to address frequency-dependent path loss and phase misalignments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61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Custom 6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D31B2B"/>
      </a:accent1>
      <a:accent2>
        <a:srgbClr val="7F807F"/>
      </a:accent2>
      <a:accent3>
        <a:srgbClr val="E5D32B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27441</TotalTime>
  <Words>1717</Words>
  <Application>Microsoft Macintosh PowerPoint</Application>
  <PresentationFormat>On-screen Show (16:9)</PresentationFormat>
  <Paragraphs>302</Paragraphs>
  <Slides>36</Slides>
  <Notes>26</Notes>
  <HiddenSlides>16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Times New Roman</vt:lpstr>
      <vt:lpstr>Helvetica Neue</vt:lpstr>
      <vt:lpstr>Arial Nova</vt:lpstr>
      <vt:lpstr>Palatino</vt:lpstr>
      <vt:lpstr>Gill Sans SemiBold</vt:lpstr>
      <vt:lpstr>Calibri</vt:lpstr>
      <vt:lpstr>Arial</vt:lpstr>
      <vt:lpstr>Gill Sans</vt:lpstr>
      <vt:lpstr>Gallery</vt:lpstr>
      <vt:lpstr>PowerPoint Presentation</vt:lpstr>
      <vt:lpstr>AR/VR: Shaping the Future of Interactions</vt:lpstr>
      <vt:lpstr>What is the Current Bottleneck?</vt:lpstr>
      <vt:lpstr>Wireless Edge Computing For Next-Gen App</vt:lpstr>
      <vt:lpstr>Channel-Estimation– the Key Enabler of MIMO </vt:lpstr>
      <vt:lpstr>Analyzing CFR at Different Center Freq. </vt:lpstr>
      <vt:lpstr>BandWeave: Enhanced Ch. Est. with Band Fusion </vt:lpstr>
      <vt:lpstr>Prior Work and Existing Challenges</vt:lpstr>
      <vt:lpstr>Summary of Key Contributions</vt:lpstr>
      <vt:lpstr>Signal-Processing based CFR Fusion</vt:lpstr>
      <vt:lpstr>Performance of the Heuristic Algorithm</vt:lpstr>
      <vt:lpstr>BandWeave Walkthrough</vt:lpstr>
      <vt:lpstr>BandWeave Learning Algorithm</vt:lpstr>
      <vt:lpstr>Phase-1: Supervised Pre-training</vt:lpstr>
      <vt:lpstr>Phase-2 and 3: Finetuning and Online Adaptation</vt:lpstr>
      <vt:lpstr>BandWeave Experimental Setup</vt:lpstr>
      <vt:lpstr>Performance Analysis of BandWeave (1)</vt:lpstr>
      <vt:lpstr>Performance Analysis of BandWeave (2)</vt:lpstr>
      <vt:lpstr>Possible Next Steps?</vt:lpstr>
      <vt:lpstr>PowerPoint Presentation</vt:lpstr>
      <vt:lpstr>PowerPoint Presentation</vt:lpstr>
      <vt:lpstr>BandWeave Backup Slides</vt:lpstr>
      <vt:lpstr>Transformer Architecture</vt:lpstr>
      <vt:lpstr>Transformer Architecture</vt:lpstr>
      <vt:lpstr>Covariance Matrix Adaptation Evolution Strategy (CMA-ES)</vt:lpstr>
      <vt:lpstr>Performance Analysis of BandWeave (3)</vt:lpstr>
      <vt:lpstr>Additional Slides</vt:lpstr>
      <vt:lpstr>Compressing CFR with SVD</vt:lpstr>
      <vt:lpstr>Compressing CFR with SVD</vt:lpstr>
      <vt:lpstr>BFAs vs MU-MIMO Config</vt:lpstr>
      <vt:lpstr>LTF Equation </vt:lpstr>
      <vt:lpstr>CFR Equation </vt:lpstr>
      <vt:lpstr>CFR Equation </vt:lpstr>
      <vt:lpstr>CIR Equation </vt:lpstr>
      <vt:lpstr>From CFR to BFI </vt:lpstr>
      <vt:lpstr>Beamforming feedback matrices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Khandaker Foysal Haque</cp:lastModifiedBy>
  <cp:revision>22</cp:revision>
  <dcterms:modified xsi:type="dcterms:W3CDTF">2026-05-24T17:28:38Z</dcterms:modified>
</cp:coreProperties>
</file>